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336" r:id="rId2"/>
    <p:sldId id="337" r:id="rId3"/>
    <p:sldId id="256" r:id="rId4"/>
    <p:sldId id="330" r:id="rId5"/>
    <p:sldId id="258" r:id="rId6"/>
    <p:sldId id="259" r:id="rId7"/>
    <p:sldId id="257" r:id="rId8"/>
    <p:sldId id="332" r:id="rId9"/>
    <p:sldId id="339" r:id="rId10"/>
    <p:sldId id="340" r:id="rId11"/>
    <p:sldId id="261" r:id="rId12"/>
    <p:sldId id="333" r:id="rId13"/>
    <p:sldId id="334" r:id="rId14"/>
    <p:sldId id="335" r:id="rId15"/>
    <p:sldId id="260" r:id="rId16"/>
    <p:sldId id="342" r:id="rId17"/>
    <p:sldId id="343" r:id="rId18"/>
    <p:sldId id="341" r:id="rId19"/>
    <p:sldId id="338" r:id="rId20"/>
    <p:sldId id="331" r:id="rId21"/>
    <p:sldId id="263" r:id="rId22"/>
    <p:sldId id="344" r:id="rId23"/>
    <p:sldId id="264" r:id="rId24"/>
    <p:sldId id="345" r:id="rId25"/>
    <p:sldId id="265" r:id="rId26"/>
    <p:sldId id="266" r:id="rId27"/>
    <p:sldId id="267" r:id="rId28"/>
    <p:sldId id="268" r:id="rId29"/>
    <p:sldId id="269" r:id="rId30"/>
    <p:sldId id="270" r:id="rId31"/>
    <p:sldId id="271" r:id="rId32"/>
    <p:sldId id="272" r:id="rId33"/>
    <p:sldId id="27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33432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342945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378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34185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187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323725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903257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56695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33496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CA498-2AAE-47CB-95C0-DBC8184DA38A}"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9150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7CA498-2AAE-47CB-95C0-DBC8184DA38A}"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375647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7CA498-2AAE-47CB-95C0-DBC8184DA38A}"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37886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7CA498-2AAE-47CB-95C0-DBC8184DA38A}"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2697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CA498-2AAE-47CB-95C0-DBC8184DA38A}"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232629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7CA498-2AAE-47CB-95C0-DBC8184DA38A}"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118531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CA498-2AAE-47CB-95C0-DBC8184DA38A}"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7351-4506-470E-BD10-AF747285F7E0}" type="slidenum">
              <a:rPr lang="en-US" smtClean="0"/>
              <a:t>‹#›</a:t>
            </a:fld>
            <a:endParaRPr lang="en-US"/>
          </a:p>
        </p:txBody>
      </p:sp>
    </p:spTree>
    <p:extLst>
      <p:ext uri="{BB962C8B-B14F-4D97-AF65-F5344CB8AC3E}">
        <p14:creationId xmlns:p14="http://schemas.microsoft.com/office/powerpoint/2010/main" val="270835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7CA498-2AAE-47CB-95C0-DBC8184DA38A}" type="datetimeFigureOut">
              <a:rPr lang="en-US" smtClean="0"/>
              <a:t>12/4/2023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0DE7351-4506-470E-BD10-AF747285F7E0}" type="slidenum">
              <a:rPr lang="en-US" smtClean="0"/>
              <a:t>‹#›</a:t>
            </a:fld>
            <a:endParaRPr lang="en-US"/>
          </a:p>
        </p:txBody>
      </p:sp>
    </p:spTree>
    <p:extLst>
      <p:ext uri="{BB962C8B-B14F-4D97-AF65-F5344CB8AC3E}">
        <p14:creationId xmlns:p14="http://schemas.microsoft.com/office/powerpoint/2010/main" val="176001715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
	<Relationship Id="rId2" Type="http://schemas.openxmlformats.org/officeDocument/2006/relationships/hyperlink" Target="http://?" TargetMode="Externa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
	<Relationship Id="rId2" Type="http://schemas.openxmlformats.org/officeDocument/2006/relationships/hyperlink" Target="http://?" TargetMode="Externa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E3AB-2B30-DC47-411B-FCBBF330F8B8}"/>
              </a:ext>
            </a:extLst>
          </p:cNvPr>
          <p:cNvSpPr>
            <a:spLocks noGrp="1"/>
          </p:cNvSpPr>
          <p:nvPr>
            <p:ph type="ctrTitle"/>
          </p:nvPr>
        </p:nvSpPr>
        <p:spPr>
          <a:xfrm>
            <a:off x="280737" y="212265"/>
            <a:ext cx="11630526" cy="4572584"/>
          </a:xfrm>
        </p:spPr>
        <p:txBody>
          <a:bodyPr>
            <a:normAutofit/>
          </a:bodyPr>
          <a:lstStyle/>
          <a:p>
            <a:pPr algn="r" rtl="1"/>
            <a:r>
              <a:rPr lang="ar-SA" sz="2700" b="0" i="0" dirty="0">
                <a:solidFill>
                  <a:srgbClr val="202122"/>
                </a:solidFill>
                <a:effectLst/>
                <a:latin typeface="Arial" panose="020B0604020202020204" pitchFamily="34" charset="0"/>
              </a:rPr>
              <a:t/>
            </a:r>
            <a:br>
              <a:rPr lang="ar-SA" sz="2700" b="0" i="0" dirty="0">
                <a:solidFill>
                  <a:srgbClr val="202122"/>
                </a:solidFill>
                <a:effectLst/>
                <a:latin typeface="Arial" panose="020B0604020202020204" pitchFamily="34" charset="0"/>
              </a:rPr>
            </a:br>
            <a:r>
              <a:rPr lang="ar-SA" dirty="0"/>
              <a:t/>
            </a:r>
            <a:br>
              <a:rPr lang="ar-SA" dirty="0"/>
            </a:br>
            <a:endParaRPr lang="en-US" dirty="0"/>
          </a:p>
        </p:txBody>
      </p:sp>
      <p:sp>
        <p:nvSpPr>
          <p:cNvPr id="4" name="TextBox 3">
            <a:extLst>
              <a:ext uri="{FF2B5EF4-FFF2-40B4-BE49-F238E27FC236}">
                <a16:creationId xmlns:a16="http://schemas.microsoft.com/office/drawing/2014/main" id="{1DBB0FDB-029C-AC76-BF7E-8A04F765DC49}"/>
              </a:ext>
            </a:extLst>
          </p:cNvPr>
          <p:cNvSpPr txBox="1"/>
          <p:nvPr/>
        </p:nvSpPr>
        <p:spPr>
          <a:xfrm>
            <a:off x="0" y="2935011"/>
            <a:ext cx="12192000" cy="2308324"/>
          </a:xfrm>
          <a:prstGeom prst="rect">
            <a:avLst/>
          </a:prstGeom>
          <a:noFill/>
        </p:spPr>
        <p:txBody>
          <a:bodyPr wrap="square">
            <a:spAutoFit/>
          </a:bodyPr>
          <a:lstStyle/>
          <a:p>
            <a:pPr algn="ctr"/>
            <a:r>
              <a:rPr lang="ar-SA" sz="4800" b="1" dirty="0"/>
              <a:t>اساسيات السلامة والصحة المهنية في اماكن العمل</a:t>
            </a:r>
            <a:endParaRPr lang="en-US" sz="4800" b="1" dirty="0"/>
          </a:p>
          <a:p>
            <a:pPr algn="ctr"/>
            <a:endParaRPr lang="en-US" sz="3200" b="1" dirty="0"/>
          </a:p>
          <a:p>
            <a:pPr algn="ctr"/>
            <a:endParaRPr lang="en-US" sz="3200" b="1" dirty="0"/>
          </a:p>
          <a:p>
            <a:pPr algn="ctr"/>
            <a:r>
              <a:rPr lang="ar-SA" sz="3200" b="1" dirty="0"/>
              <a:t>د. حازم محمد </a:t>
            </a:r>
            <a:endParaRPr lang="en-US" sz="3200" b="1" dirty="0"/>
          </a:p>
        </p:txBody>
      </p:sp>
      <p:pic>
        <p:nvPicPr>
          <p:cNvPr id="5" name="صورة 1" descr="الصفحات - الصفحة الرئيسية">
            <a:extLst>
              <a:ext uri="{FF2B5EF4-FFF2-40B4-BE49-F238E27FC236}">
                <a16:creationId xmlns:a16="http://schemas.microsoft.com/office/drawing/2014/main" id="{9E0BBFFF-1B98-3953-57A5-EBA679A170AB}"/>
              </a:ext>
            </a:extLst>
          </p:cNvPr>
          <p:cNvPicPr>
            <a:picLocks noChangeAspect="1"/>
          </p:cNvPicPr>
          <p:nvPr/>
        </p:nvPicPr>
        <p:blipFill>
          <a:blip r:embed="rId2" cstate="print"/>
          <a:srcRect/>
          <a:stretch>
            <a:fillRect/>
          </a:stretch>
        </p:blipFill>
        <p:spPr bwMode="auto">
          <a:xfrm>
            <a:off x="4805841" y="0"/>
            <a:ext cx="2025772" cy="1828800"/>
          </a:xfrm>
          <a:prstGeom prst="rect">
            <a:avLst/>
          </a:prstGeom>
          <a:noFill/>
          <a:ln w="9525">
            <a:noFill/>
            <a:miter lim="800000"/>
            <a:headEnd/>
            <a:tailEnd/>
          </a:ln>
        </p:spPr>
      </p:pic>
    </p:spTree>
    <p:extLst>
      <p:ext uri="{BB962C8B-B14F-4D97-AF65-F5344CB8AC3E}">
        <p14:creationId xmlns:p14="http://schemas.microsoft.com/office/powerpoint/2010/main" val="178786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a:xfrm>
            <a:off x="9184943" y="345801"/>
            <a:ext cx="2878540" cy="1325563"/>
          </a:xfrm>
        </p:spPr>
        <p:txBody>
          <a:bodyPr>
            <a:normAutofit fontScale="90000"/>
          </a:bodyPr>
          <a:lstStyle/>
          <a:p>
            <a:pPr algn="ctr" rtl="1"/>
            <a:r>
              <a:rPr lang="ar-SA" dirty="0"/>
              <a:t>اهداف السلامة في مكان العمل</a:t>
            </a:r>
          </a:p>
        </p:txBody>
      </p:sp>
      <p:pic>
        <p:nvPicPr>
          <p:cNvPr id="5" name="Picture 4">
            <a:extLst>
              <a:ext uri="{FF2B5EF4-FFF2-40B4-BE49-F238E27FC236}">
                <a16:creationId xmlns:a16="http://schemas.microsoft.com/office/drawing/2014/main" id="{D8E08B20-5B71-568C-0CEC-B8802AEC0176}"/>
              </a:ext>
            </a:extLst>
          </p:cNvPr>
          <p:cNvPicPr>
            <a:picLocks noChangeAspect="1"/>
          </p:cNvPicPr>
          <p:nvPr/>
        </p:nvPicPr>
        <p:blipFill>
          <a:blip r:embed="rId2"/>
          <a:stretch>
            <a:fillRect/>
          </a:stretch>
        </p:blipFill>
        <p:spPr>
          <a:xfrm>
            <a:off x="996287" y="196400"/>
            <a:ext cx="8015216" cy="5445120"/>
          </a:xfrm>
          <a:prstGeom prst="rect">
            <a:avLst/>
          </a:prstGeom>
        </p:spPr>
      </p:pic>
    </p:spTree>
    <p:extLst>
      <p:ext uri="{BB962C8B-B14F-4D97-AF65-F5344CB8AC3E}">
        <p14:creationId xmlns:p14="http://schemas.microsoft.com/office/powerpoint/2010/main" val="399198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pPr algn="ctr"/>
            <a:r>
              <a:rPr lang="ar-SA" dirty="0"/>
              <a:t>إطار عمل السلامة في مكان العمل</a:t>
            </a:r>
            <a:r>
              <a:rPr lang="en-US" dirty="0"/>
              <a:t/>
            </a:r>
            <a:br>
              <a:rPr lang="en-US" dirty="0"/>
            </a:br>
            <a:endParaRPr lang="en-US" dirty="0"/>
          </a:p>
        </p:txBody>
      </p:sp>
      <p:pic>
        <p:nvPicPr>
          <p:cNvPr id="5" name="Content Placeholder 4">
            <a:extLst>
              <a:ext uri="{FF2B5EF4-FFF2-40B4-BE49-F238E27FC236}">
                <a16:creationId xmlns:a16="http://schemas.microsoft.com/office/drawing/2014/main" id="{4EF3715F-9829-515E-51D0-5C485DD87C4F}"/>
              </a:ext>
            </a:extLst>
          </p:cNvPr>
          <p:cNvPicPr>
            <a:picLocks noGrp="1" noChangeAspect="1"/>
          </p:cNvPicPr>
          <p:nvPr>
            <p:ph idx="1"/>
          </p:nvPr>
        </p:nvPicPr>
        <p:blipFill>
          <a:blip r:embed="rId2"/>
          <a:stretch>
            <a:fillRect/>
          </a:stretch>
        </p:blipFill>
        <p:spPr>
          <a:xfrm>
            <a:off x="2610768" y="2160588"/>
            <a:ext cx="4730501" cy="3881437"/>
          </a:xfrm>
        </p:spPr>
      </p:pic>
      <p:pic>
        <p:nvPicPr>
          <p:cNvPr id="7" name="Picture 6">
            <a:extLst>
              <a:ext uri="{FF2B5EF4-FFF2-40B4-BE49-F238E27FC236}">
                <a16:creationId xmlns:a16="http://schemas.microsoft.com/office/drawing/2014/main" id="{3DD5A779-6B96-2BDB-948D-0BBF0692F727}"/>
              </a:ext>
            </a:extLst>
          </p:cNvPr>
          <p:cNvPicPr>
            <a:picLocks noChangeAspect="1"/>
          </p:cNvPicPr>
          <p:nvPr/>
        </p:nvPicPr>
        <p:blipFill>
          <a:blip r:embed="rId3"/>
          <a:stretch>
            <a:fillRect/>
          </a:stretch>
        </p:blipFill>
        <p:spPr>
          <a:xfrm>
            <a:off x="313899" y="1267607"/>
            <a:ext cx="3891459" cy="3923269"/>
          </a:xfrm>
          <a:prstGeom prst="rect">
            <a:avLst/>
          </a:prstGeom>
        </p:spPr>
      </p:pic>
    </p:spTree>
    <p:extLst>
      <p:ext uri="{BB962C8B-B14F-4D97-AF65-F5344CB8AC3E}">
        <p14:creationId xmlns:p14="http://schemas.microsoft.com/office/powerpoint/2010/main" val="145442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pPr algn="ctr"/>
            <a:r>
              <a:rPr lang="ar-SA" dirty="0"/>
              <a:t>إطار عمل السلامة في مكان العمل</a:t>
            </a:r>
            <a:r>
              <a:rPr lang="en-US" dirty="0"/>
              <a:t/>
            </a:r>
            <a:br>
              <a:rPr lang="en-US" dirty="0"/>
            </a:br>
            <a:endParaRPr lang="en-US" dirty="0"/>
          </a:p>
        </p:txBody>
      </p:sp>
      <p:pic>
        <p:nvPicPr>
          <p:cNvPr id="7" name="Picture 6">
            <a:extLst>
              <a:ext uri="{FF2B5EF4-FFF2-40B4-BE49-F238E27FC236}">
                <a16:creationId xmlns:a16="http://schemas.microsoft.com/office/drawing/2014/main" id="{3DD5A779-6B96-2BDB-948D-0BBF0692F727}"/>
              </a:ext>
            </a:extLst>
          </p:cNvPr>
          <p:cNvPicPr>
            <a:picLocks noChangeAspect="1"/>
          </p:cNvPicPr>
          <p:nvPr/>
        </p:nvPicPr>
        <p:blipFill>
          <a:blip r:embed="rId2"/>
          <a:stretch>
            <a:fillRect/>
          </a:stretch>
        </p:blipFill>
        <p:spPr>
          <a:xfrm>
            <a:off x="7683689" y="1222387"/>
            <a:ext cx="3975620" cy="4008118"/>
          </a:xfrm>
          <a:prstGeom prst="rect">
            <a:avLst/>
          </a:prstGeom>
        </p:spPr>
      </p:pic>
      <p:pic>
        <p:nvPicPr>
          <p:cNvPr id="8" name="Picture 7">
            <a:extLst>
              <a:ext uri="{FF2B5EF4-FFF2-40B4-BE49-F238E27FC236}">
                <a16:creationId xmlns:a16="http://schemas.microsoft.com/office/drawing/2014/main" id="{99971522-1A0A-F668-731C-08199CE0F0E8}"/>
              </a:ext>
            </a:extLst>
          </p:cNvPr>
          <p:cNvPicPr>
            <a:picLocks noChangeAspect="1"/>
          </p:cNvPicPr>
          <p:nvPr/>
        </p:nvPicPr>
        <p:blipFill>
          <a:blip r:embed="rId3"/>
          <a:stretch>
            <a:fillRect/>
          </a:stretch>
        </p:blipFill>
        <p:spPr>
          <a:xfrm>
            <a:off x="1949496" y="1222387"/>
            <a:ext cx="5324761" cy="3803401"/>
          </a:xfrm>
          <a:prstGeom prst="rect">
            <a:avLst/>
          </a:prstGeom>
        </p:spPr>
      </p:pic>
    </p:spTree>
    <p:extLst>
      <p:ext uri="{BB962C8B-B14F-4D97-AF65-F5344CB8AC3E}">
        <p14:creationId xmlns:p14="http://schemas.microsoft.com/office/powerpoint/2010/main" val="313210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pPr algn="ctr"/>
            <a:r>
              <a:rPr lang="ar-SA" dirty="0"/>
              <a:t>إطار عمل السلامة في مكان العمل</a:t>
            </a:r>
            <a:r>
              <a:rPr lang="en-US" dirty="0"/>
              <a:t/>
            </a:r>
            <a:br>
              <a:rPr lang="en-US" dirty="0"/>
            </a:br>
            <a:endParaRPr lang="en-US" dirty="0"/>
          </a:p>
        </p:txBody>
      </p:sp>
      <p:pic>
        <p:nvPicPr>
          <p:cNvPr id="10" name="Picture 9">
            <a:extLst>
              <a:ext uri="{FF2B5EF4-FFF2-40B4-BE49-F238E27FC236}">
                <a16:creationId xmlns:a16="http://schemas.microsoft.com/office/drawing/2014/main" id="{86AB5C49-A322-CE39-9F83-2B08D0AE1DC4}"/>
              </a:ext>
            </a:extLst>
          </p:cNvPr>
          <p:cNvPicPr>
            <a:picLocks noChangeAspect="1"/>
          </p:cNvPicPr>
          <p:nvPr/>
        </p:nvPicPr>
        <p:blipFill>
          <a:blip r:embed="rId2"/>
          <a:stretch>
            <a:fillRect/>
          </a:stretch>
        </p:blipFill>
        <p:spPr>
          <a:xfrm>
            <a:off x="6325971" y="1190625"/>
            <a:ext cx="5371910" cy="3012885"/>
          </a:xfrm>
          <a:prstGeom prst="rect">
            <a:avLst/>
          </a:prstGeom>
        </p:spPr>
      </p:pic>
      <p:pic>
        <p:nvPicPr>
          <p:cNvPr id="6" name="Picture 5">
            <a:extLst>
              <a:ext uri="{FF2B5EF4-FFF2-40B4-BE49-F238E27FC236}">
                <a16:creationId xmlns:a16="http://schemas.microsoft.com/office/drawing/2014/main" id="{0C79CFE5-F7C0-25B3-72AD-AF93BBA7A51F}"/>
              </a:ext>
            </a:extLst>
          </p:cNvPr>
          <p:cNvPicPr>
            <a:picLocks noChangeAspect="1"/>
          </p:cNvPicPr>
          <p:nvPr/>
        </p:nvPicPr>
        <p:blipFill>
          <a:blip r:embed="rId3"/>
          <a:stretch>
            <a:fillRect/>
          </a:stretch>
        </p:blipFill>
        <p:spPr>
          <a:xfrm>
            <a:off x="494119" y="1190625"/>
            <a:ext cx="5371909" cy="4025900"/>
          </a:xfrm>
          <a:prstGeom prst="rect">
            <a:avLst/>
          </a:prstGeom>
        </p:spPr>
      </p:pic>
    </p:spTree>
    <p:extLst>
      <p:ext uri="{BB962C8B-B14F-4D97-AF65-F5344CB8AC3E}">
        <p14:creationId xmlns:p14="http://schemas.microsoft.com/office/powerpoint/2010/main" val="250339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pPr algn="ctr"/>
            <a:r>
              <a:rPr lang="ar-SA" dirty="0"/>
              <a:t>إطار عمل السلامة في مكان العمل</a:t>
            </a:r>
            <a:r>
              <a:rPr lang="en-US" dirty="0"/>
              <a:t/>
            </a:r>
            <a:br>
              <a:rPr lang="en-US" dirty="0"/>
            </a:br>
            <a:endParaRPr lang="en-US" dirty="0"/>
          </a:p>
        </p:txBody>
      </p:sp>
      <p:pic>
        <p:nvPicPr>
          <p:cNvPr id="11" name="Picture 10">
            <a:extLst>
              <a:ext uri="{FF2B5EF4-FFF2-40B4-BE49-F238E27FC236}">
                <a16:creationId xmlns:a16="http://schemas.microsoft.com/office/drawing/2014/main" id="{EEA5C15C-8A23-4D37-18B3-33B5C28F050A}"/>
              </a:ext>
            </a:extLst>
          </p:cNvPr>
          <p:cNvPicPr>
            <a:picLocks noChangeAspect="1"/>
          </p:cNvPicPr>
          <p:nvPr/>
        </p:nvPicPr>
        <p:blipFill>
          <a:blip r:embed="rId2"/>
          <a:stretch>
            <a:fillRect/>
          </a:stretch>
        </p:blipFill>
        <p:spPr>
          <a:xfrm>
            <a:off x="7189292" y="1266825"/>
            <a:ext cx="4840286" cy="2977629"/>
          </a:xfrm>
          <a:prstGeom prst="rect">
            <a:avLst/>
          </a:prstGeom>
        </p:spPr>
      </p:pic>
      <p:pic>
        <p:nvPicPr>
          <p:cNvPr id="4" name="Picture 3">
            <a:extLst>
              <a:ext uri="{FF2B5EF4-FFF2-40B4-BE49-F238E27FC236}">
                <a16:creationId xmlns:a16="http://schemas.microsoft.com/office/drawing/2014/main" id="{593F62B6-59F9-6C51-638F-AE45EC6715C3}"/>
              </a:ext>
            </a:extLst>
          </p:cNvPr>
          <p:cNvPicPr>
            <a:picLocks noChangeAspect="1"/>
          </p:cNvPicPr>
          <p:nvPr/>
        </p:nvPicPr>
        <p:blipFill>
          <a:blip r:embed="rId3"/>
          <a:stretch>
            <a:fillRect/>
          </a:stretch>
        </p:blipFill>
        <p:spPr>
          <a:xfrm>
            <a:off x="353172" y="1266825"/>
            <a:ext cx="5519645" cy="2827502"/>
          </a:xfrm>
          <a:prstGeom prst="rect">
            <a:avLst/>
          </a:prstGeom>
        </p:spPr>
      </p:pic>
    </p:spTree>
    <p:extLst>
      <p:ext uri="{BB962C8B-B14F-4D97-AF65-F5344CB8AC3E}">
        <p14:creationId xmlns:p14="http://schemas.microsoft.com/office/powerpoint/2010/main" val="325482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pPr algn="ctr"/>
            <a:r>
              <a:rPr lang="ar-SA" dirty="0"/>
              <a:t>المخاطر</a:t>
            </a:r>
            <a:br>
              <a:rPr lang="ar-SA" dirty="0"/>
            </a:br>
            <a:endParaRPr lang="en-US" dirty="0"/>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a:xfrm>
            <a:off x="838200" y="1032230"/>
            <a:ext cx="10515600" cy="4793539"/>
          </a:xfrm>
        </p:spPr>
        <p:txBody>
          <a:bodyPr>
            <a:normAutofit/>
          </a:bodyPr>
          <a:lstStyle/>
          <a:p>
            <a:pPr marL="514350" indent="-514350" algn="r" rtl="1">
              <a:buFont typeface="+mj-lt"/>
              <a:buAutoNum type="arabicPeriod"/>
            </a:pPr>
            <a:r>
              <a:rPr lang="ar-SA" b="1" dirty="0"/>
              <a:t>مصدر المخاطر</a:t>
            </a:r>
          </a:p>
          <a:p>
            <a:pPr algn="r" rtl="1"/>
            <a:r>
              <a:rPr lang="ar-SA" b="1" dirty="0"/>
              <a:t>جوانب العمل </a:t>
            </a:r>
          </a:p>
          <a:p>
            <a:pPr marL="914400" lvl="2" indent="0" algn="r" rtl="1">
              <a:buNone/>
            </a:pPr>
            <a:r>
              <a:rPr lang="ar-SA" dirty="0"/>
              <a:t>مثل بالماكينات المختلفة والعمل مع المعدات والاألات الكهربائية وأوضاع العمل (الجلوس، الوقوف، الوصول إلى أو مناولة الأشياء) ومدى إختلاف وتنـوع مهـام العمل.</a:t>
            </a:r>
          </a:p>
          <a:p>
            <a:pPr algn="r" rtl="1"/>
            <a:r>
              <a:rPr lang="ar-SA" b="1" dirty="0"/>
              <a:t>الأنشطة غير الروتينية</a:t>
            </a:r>
          </a:p>
          <a:p>
            <a:pPr marL="914400" lvl="2" indent="0" algn="r" rtl="1">
              <a:buNone/>
            </a:pPr>
            <a:r>
              <a:rPr lang="ar-SA" dirty="0"/>
              <a:t> مثل الصيانة والإصلاح أو التنظيف – يمكن أن تكون تلك الأنشطة أكثر خطورة من الأنشطة الروتينية</a:t>
            </a:r>
          </a:p>
          <a:p>
            <a:pPr algn="r" rtl="1"/>
            <a:r>
              <a:rPr lang="ar-SA" b="1" dirty="0"/>
              <a:t>الظروف الطارئة</a:t>
            </a:r>
          </a:p>
          <a:p>
            <a:pPr marL="914400" lvl="2" indent="0" algn="r" rtl="1">
              <a:buNone/>
            </a:pPr>
            <a:r>
              <a:rPr lang="ar-SA" dirty="0"/>
              <a:t>مثل انقطاع التيار الكهربائي أو حالات الطوارئ وكيفيـة تأثيرها على إجراءات السيطرة على المخاطر. </a:t>
            </a:r>
          </a:p>
          <a:p>
            <a:pPr algn="r" rtl="1"/>
            <a:r>
              <a:rPr lang="ar-SA" b="1" dirty="0"/>
              <a:t>صاحب النشاط والعاملين</a:t>
            </a:r>
          </a:p>
          <a:p>
            <a:pPr marL="914400" lvl="2" indent="0" algn="r" rtl="1">
              <a:buNone/>
            </a:pPr>
            <a:r>
              <a:rPr lang="ar-SA" dirty="0"/>
              <a:t>عاملين من صغار السن، والعاملين من غير ذوي الخبرة، والإختلافات بالنسبة للنوع الإجتماعي وخلافه.</a:t>
            </a:r>
            <a:endParaRPr lang="en-US" dirty="0"/>
          </a:p>
        </p:txBody>
      </p:sp>
    </p:spTree>
    <p:extLst>
      <p:ext uri="{BB962C8B-B14F-4D97-AF65-F5344CB8AC3E}">
        <p14:creationId xmlns:p14="http://schemas.microsoft.com/office/powerpoint/2010/main" val="161947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6A9A00-8343-8E43-4B22-69B1D3A81A00}"/>
              </a:ext>
            </a:extLst>
          </p:cNvPr>
          <p:cNvSpPr txBox="1"/>
          <p:nvPr/>
        </p:nvSpPr>
        <p:spPr>
          <a:xfrm>
            <a:off x="8547046" y="96263"/>
            <a:ext cx="3642677" cy="1077218"/>
          </a:xfrm>
          <a:prstGeom prst="rect">
            <a:avLst/>
          </a:prstGeom>
          <a:noFill/>
        </p:spPr>
        <p:txBody>
          <a:bodyPr wrap="square">
            <a:spAutoFit/>
          </a:bodyPr>
          <a:lstStyle/>
          <a:p>
            <a:pPr algn="r"/>
            <a:r>
              <a:rPr lang="ar-SA" sz="3200" b="1" dirty="0"/>
              <a:t>2. العوامل المحددة لمخاطر بيئة العمل </a:t>
            </a:r>
            <a:endParaRPr lang="en-US" sz="3200" b="1" dirty="0"/>
          </a:p>
        </p:txBody>
      </p:sp>
      <p:pic>
        <p:nvPicPr>
          <p:cNvPr id="5" name="Picture 4">
            <a:extLst>
              <a:ext uri="{FF2B5EF4-FFF2-40B4-BE49-F238E27FC236}">
                <a16:creationId xmlns:a16="http://schemas.microsoft.com/office/drawing/2014/main" id="{0D606FBA-CF17-4BB1-03F3-FE55F31A0DB3}"/>
              </a:ext>
            </a:extLst>
          </p:cNvPr>
          <p:cNvPicPr>
            <a:picLocks noChangeAspect="1"/>
          </p:cNvPicPr>
          <p:nvPr/>
        </p:nvPicPr>
        <p:blipFill>
          <a:blip r:embed="rId2"/>
          <a:stretch>
            <a:fillRect/>
          </a:stretch>
        </p:blipFill>
        <p:spPr>
          <a:xfrm>
            <a:off x="105703" y="96262"/>
            <a:ext cx="8441343" cy="6277241"/>
          </a:xfrm>
          <a:prstGeom prst="rect">
            <a:avLst/>
          </a:prstGeom>
        </p:spPr>
      </p:pic>
    </p:spTree>
    <p:extLst>
      <p:ext uri="{BB962C8B-B14F-4D97-AF65-F5344CB8AC3E}">
        <p14:creationId xmlns:p14="http://schemas.microsoft.com/office/powerpoint/2010/main" val="371205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6A9A00-8343-8E43-4B22-69B1D3A81A00}"/>
              </a:ext>
            </a:extLst>
          </p:cNvPr>
          <p:cNvSpPr txBox="1"/>
          <p:nvPr/>
        </p:nvSpPr>
        <p:spPr>
          <a:xfrm>
            <a:off x="8547046" y="96263"/>
            <a:ext cx="3642677" cy="1077218"/>
          </a:xfrm>
          <a:prstGeom prst="rect">
            <a:avLst/>
          </a:prstGeom>
          <a:noFill/>
        </p:spPr>
        <p:txBody>
          <a:bodyPr wrap="square">
            <a:spAutoFit/>
          </a:bodyPr>
          <a:lstStyle/>
          <a:p>
            <a:pPr algn="r"/>
            <a:r>
              <a:rPr lang="ar-SA" sz="3200" b="1" dirty="0"/>
              <a:t>2. العوامل المحددة لمخاطر بيئة العمل </a:t>
            </a:r>
            <a:endParaRPr lang="en-US" sz="3200" b="1" dirty="0"/>
          </a:p>
        </p:txBody>
      </p:sp>
      <p:pic>
        <p:nvPicPr>
          <p:cNvPr id="4" name="Picture 3">
            <a:extLst>
              <a:ext uri="{FF2B5EF4-FFF2-40B4-BE49-F238E27FC236}">
                <a16:creationId xmlns:a16="http://schemas.microsoft.com/office/drawing/2014/main" id="{D3D8BD53-D7C3-E4AD-6C69-E4ED5DBC5B70}"/>
              </a:ext>
            </a:extLst>
          </p:cNvPr>
          <p:cNvPicPr>
            <a:picLocks noChangeAspect="1"/>
          </p:cNvPicPr>
          <p:nvPr/>
        </p:nvPicPr>
        <p:blipFill>
          <a:blip r:embed="rId2"/>
          <a:stretch>
            <a:fillRect/>
          </a:stretch>
        </p:blipFill>
        <p:spPr>
          <a:xfrm>
            <a:off x="284993" y="1505375"/>
            <a:ext cx="9945563" cy="2247759"/>
          </a:xfrm>
          <a:prstGeom prst="rect">
            <a:avLst/>
          </a:prstGeom>
        </p:spPr>
      </p:pic>
    </p:spTree>
    <p:extLst>
      <p:ext uri="{BB962C8B-B14F-4D97-AF65-F5344CB8AC3E}">
        <p14:creationId xmlns:p14="http://schemas.microsoft.com/office/powerpoint/2010/main" val="73189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a:xfrm>
            <a:off x="838200" y="163773"/>
            <a:ext cx="10515600" cy="6013190"/>
          </a:xfrm>
        </p:spPr>
        <p:txBody>
          <a:bodyPr/>
          <a:lstStyle/>
          <a:p>
            <a:pPr marL="457200" lvl="1" indent="0" algn="r" rtl="1">
              <a:buNone/>
            </a:pPr>
            <a:r>
              <a:rPr lang="ar-SA" dirty="0"/>
              <a:t>3. </a:t>
            </a:r>
            <a:r>
              <a:rPr lang="ar-SA" sz="2800" b="1" dirty="0"/>
              <a:t>تصنيف وانواع</a:t>
            </a:r>
            <a:r>
              <a:rPr lang="ar-SA" dirty="0"/>
              <a:t> </a:t>
            </a:r>
            <a:r>
              <a:rPr lang="ar-SA" sz="2800" b="1" dirty="0"/>
              <a:t>المخاطر</a:t>
            </a:r>
          </a:p>
          <a:p>
            <a:pPr marL="457200" lvl="1" indent="0" algn="r" rtl="1">
              <a:buNone/>
            </a:pPr>
            <a:r>
              <a:rPr lang="ar-SA" sz="2000" dirty="0"/>
              <a:t>يجب تصنيفها في فئات مختلفة مبنية على طبيعة هذه المخاطر</a:t>
            </a:r>
          </a:p>
          <a:p>
            <a:pPr marL="457200" lvl="1" indent="0" algn="r" rtl="1">
              <a:buNone/>
            </a:pPr>
            <a:endParaRPr lang="en-US" sz="2800" b="1" dirty="0"/>
          </a:p>
        </p:txBody>
      </p:sp>
      <p:sp>
        <p:nvSpPr>
          <p:cNvPr id="8" name="Rectangle 1">
            <a:extLst>
              <a:ext uri="{FF2B5EF4-FFF2-40B4-BE49-F238E27FC236}">
                <a16:creationId xmlns:a16="http://schemas.microsoft.com/office/drawing/2014/main" id="{332ED7DA-C6C1-E869-112F-FDEE68B21347}"/>
              </a:ext>
            </a:extLst>
          </p:cNvPr>
          <p:cNvSpPr>
            <a:spLocks noChangeArrowheads="1"/>
          </p:cNvSpPr>
          <p:nvPr/>
        </p:nvSpPr>
        <p:spPr bwMode="auto">
          <a:xfrm>
            <a:off x="395786" y="681037"/>
            <a:ext cx="10858500" cy="429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68203" rIns="0" bIns="26820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ar-SA" altLang="en-US" sz="2800" b="1" i="0" u="none" strike="noStrike" cap="none" normalizeH="0" dirty="0">
                <a:ln>
                  <a:noFill/>
                </a:ln>
                <a:solidFill>
                  <a:schemeClr val="tx1"/>
                </a:solidFill>
                <a:effectLst/>
                <a:latin typeface="Arial" panose="020B0604020202020204" pitchFamily="34" charset="0"/>
                <a:cs typeface="Arial" panose="020B0604020202020204" pitchFamily="34" charset="0"/>
              </a:rPr>
              <a:t>المخاطر الشخصية</a:t>
            </a:r>
            <a:r>
              <a:rPr kumimoji="0" lang="en-US" altLang="en-US" sz="2800" b="1" i="0" u="none" strike="noStrike" cap="none" normalizeH="0" dirty="0">
                <a:ln>
                  <a:noFill/>
                </a:ln>
                <a:solidFill>
                  <a:schemeClr val="tx1"/>
                </a:solidFill>
                <a:effectLst/>
                <a:latin typeface="Arial" panose="020B0604020202020204" pitchFamily="34" charset="0"/>
                <a:cs typeface="Arial" panose="020B0604020202020204" pitchFamily="34" charset="0"/>
              </a:rPr>
              <a:t>:</a:t>
            </a:r>
            <a:endParaRPr kumimoji="0" lang="en-US" altLang="en-US" sz="2800" b="0" i="0" u="none" strike="noStrike" cap="none" normalizeH="0" dirty="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b="0" i="0" u="none" strike="noStrike" cap="none" normalizeH="0" dirty="0">
                <a:ln>
                  <a:noFill/>
                </a:ln>
                <a:solidFill>
                  <a:srgbClr val="272626"/>
                </a:solidFill>
                <a:effectLst/>
                <a:latin typeface="Tajawal"/>
                <a:cs typeface="Arial" panose="020B0604020202020204" pitchFamily="34" charset="0"/>
              </a:rPr>
              <a:t>وهي تلك المخاطر التي يتعرض لها الأفراد والتي ينتج عنها إصابات شخصية كالحروق أو الاختناقات مما يتطلب توفير وسائل الإنقاذ والإسعاف والنجاة والتأكد من عملها وجاهزيتها</a:t>
            </a:r>
            <a:r>
              <a:rPr kumimoji="0" lang="en-US" altLang="en-US" b="0" i="0" u="none" strike="noStrike" cap="none" normalizeH="0" dirty="0">
                <a:ln>
                  <a:noFill/>
                </a:ln>
                <a:solidFill>
                  <a:srgbClr val="272626"/>
                </a:solidFill>
                <a:effectLst/>
                <a:latin typeface="Tajawal"/>
                <a:cs typeface="Arial" panose="020B0604020202020204" pitchFamily="34" charset="0"/>
              </a:rPr>
              <a:t>.</a:t>
            </a:r>
            <a:endParaRPr kumimoji="0" lang="en-US" altLang="en-US" sz="1600" b="0" i="0" u="none" strike="noStrike" cap="none" normalizeH="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ar-SA" altLang="en-US" sz="2800" b="1" i="0" u="none" strike="noStrike" cap="none" normalizeH="0" dirty="0">
                <a:ln>
                  <a:noFill/>
                </a:ln>
                <a:solidFill>
                  <a:schemeClr val="tx1"/>
                </a:solidFill>
                <a:effectLst/>
                <a:latin typeface="Arial" panose="020B0604020202020204" pitchFamily="34" charset="0"/>
                <a:cs typeface="Arial" panose="020B0604020202020204" pitchFamily="34" charset="0"/>
              </a:rPr>
              <a:t>المخاطر التدميرية</a:t>
            </a:r>
            <a:r>
              <a:rPr kumimoji="0" lang="en-US" altLang="en-US" sz="2800" b="1" i="0" u="none" strike="noStrike" cap="none" normalizeH="0" dirty="0">
                <a:ln>
                  <a:noFill/>
                </a:ln>
                <a:solidFill>
                  <a:schemeClr val="tx1"/>
                </a:solidFill>
                <a:effectLst/>
                <a:latin typeface="Arial" panose="020B0604020202020204" pitchFamily="34" charset="0"/>
                <a:cs typeface="Arial" panose="020B0604020202020204" pitchFamily="34" charset="0"/>
              </a:rPr>
              <a:t>:</a:t>
            </a:r>
            <a:endParaRPr kumimoji="0" lang="en-US" altLang="en-US" sz="2800" b="0" i="0" u="none" strike="noStrike" cap="none" normalizeH="0" dirty="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b="0" i="0" u="none" strike="noStrike" cap="none" normalizeH="0" dirty="0">
                <a:ln>
                  <a:noFill/>
                </a:ln>
                <a:solidFill>
                  <a:srgbClr val="272626"/>
                </a:solidFill>
                <a:effectLst/>
                <a:latin typeface="Tajawal"/>
                <a:cs typeface="Arial" panose="020B0604020202020204" pitchFamily="34" charset="0"/>
              </a:rPr>
              <a:t>وهو ما تخلفه الحرائق من تدمير للمنشآت والمباني، وقد تختلف الشدة التدميرية للمبنى تبعاً لما يحتويه من: السكان، أو الأثاث، أو المواد القابلة للاشتعال، أو الانفجار إلى جانب ما يمثله المبنى ذاته من قيمة مادية، أو معنوية، أو تراثية</a:t>
            </a:r>
            <a:r>
              <a:rPr kumimoji="0" lang="en-US" altLang="en-US" b="0" i="0" u="none" strike="noStrike" cap="none" normalizeH="0" dirty="0">
                <a:ln>
                  <a:noFill/>
                </a:ln>
                <a:solidFill>
                  <a:srgbClr val="272626"/>
                </a:solidFill>
                <a:effectLst/>
                <a:latin typeface="Tajawal"/>
                <a:cs typeface="Arial" panose="020B0604020202020204" pitchFamily="34" charset="0"/>
              </a:rPr>
              <a:t>.</a:t>
            </a:r>
            <a:endParaRPr kumimoji="0" lang="en-US" altLang="en-US" sz="1600" b="0" i="0" u="none" strike="noStrike" cap="none" normalizeH="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ar-SA" altLang="en-US" sz="2800" b="1" i="0" u="none" strike="noStrike" cap="none" normalizeH="0" dirty="0">
                <a:ln>
                  <a:noFill/>
                </a:ln>
                <a:solidFill>
                  <a:schemeClr val="tx1"/>
                </a:solidFill>
                <a:effectLst/>
                <a:latin typeface="Arial" panose="020B0604020202020204" pitchFamily="34" charset="0"/>
                <a:cs typeface="Arial" panose="020B0604020202020204" pitchFamily="34" charset="0"/>
              </a:rPr>
              <a:t>المخاطر المحيطية</a:t>
            </a:r>
            <a:r>
              <a:rPr kumimoji="0" lang="en-US" altLang="en-US" sz="2800" b="1" i="0" u="none" strike="noStrike" cap="none" normalizeH="0" dirty="0">
                <a:ln>
                  <a:noFill/>
                </a:ln>
                <a:solidFill>
                  <a:schemeClr val="tx1"/>
                </a:solidFill>
                <a:effectLst/>
                <a:latin typeface="Arial" panose="020B0604020202020204" pitchFamily="34" charset="0"/>
                <a:cs typeface="Arial" panose="020B0604020202020204" pitchFamily="34" charset="0"/>
              </a:rPr>
              <a:t>:</a:t>
            </a:r>
            <a:endParaRPr kumimoji="0" lang="en-US" altLang="en-US" sz="2800" b="0" i="0" u="none" strike="noStrike" cap="none" normalizeH="0" dirty="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b="0" i="0" u="none" strike="noStrike" cap="none" normalizeH="0" dirty="0">
                <a:ln>
                  <a:noFill/>
                </a:ln>
                <a:solidFill>
                  <a:srgbClr val="272626"/>
                </a:solidFill>
                <a:effectLst/>
                <a:latin typeface="Tajawal"/>
                <a:cs typeface="Arial" panose="020B0604020202020204" pitchFamily="34" charset="0"/>
              </a:rPr>
              <a:t>هي تلك المخاطر التي تهدد الأماكن المجاورة والقريبة من محيط المكان الذي نشأ فيه الحريق وبخاصة إذا كان ثمة مواد قابلة للاشتعال والانفجار مما يساعد على انتشارها ووصول الحرارة وامتداد لهب الحريق إلى تلك الأماكن المجاورة، ولهذا فعند إنشاء مواقع خاصة تتسم بالخطورة، مثل: محطات الوقود، ومخازن المواد الكيماوية، أو الغازية، أو أية مواد قابلة للاشتعال أو الانفجار يراعى أن تكون بعيدة عن الأحياء السكنية المأهولة لتكون بمنأى عن مخاطرها المحتملة</a:t>
            </a:r>
            <a:r>
              <a:rPr kumimoji="0" lang="en-US" altLang="en-US" b="0" i="0" u="none" strike="noStrike" cap="none" normalizeH="0" dirty="0">
                <a:ln>
                  <a:noFill/>
                </a:ln>
                <a:solidFill>
                  <a:srgbClr val="272626"/>
                </a:solidFill>
                <a:effectLst/>
                <a:latin typeface="Tajawal"/>
                <a:cs typeface="Arial" panose="020B0604020202020204" pitchFamily="34" charset="0"/>
              </a:rPr>
              <a:t>.</a:t>
            </a:r>
            <a:endParaRPr kumimoji="0" lang="en-US" altLang="en-US" sz="2800" b="0" i="0" u="none" strike="noStrike" cap="none" normalizeH="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43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a:xfrm>
            <a:off x="838200" y="163773"/>
            <a:ext cx="10515600" cy="6013190"/>
          </a:xfrm>
        </p:spPr>
        <p:txBody>
          <a:bodyPr/>
          <a:lstStyle/>
          <a:p>
            <a:pPr marL="457200" lvl="1" indent="0" algn="r" rtl="1">
              <a:buNone/>
            </a:pPr>
            <a:r>
              <a:rPr lang="ar-SA" dirty="0"/>
              <a:t>3. </a:t>
            </a:r>
            <a:r>
              <a:rPr lang="ar-SA" sz="2800" b="1" dirty="0"/>
              <a:t>تصنيف وانواع</a:t>
            </a:r>
            <a:r>
              <a:rPr lang="ar-SA" dirty="0"/>
              <a:t> </a:t>
            </a:r>
            <a:r>
              <a:rPr lang="ar-SA" sz="2800" b="1" dirty="0"/>
              <a:t>المخاطر</a:t>
            </a:r>
          </a:p>
          <a:p>
            <a:pPr marL="457200" lvl="1" indent="0" algn="r" rtl="1">
              <a:buNone/>
            </a:pPr>
            <a:r>
              <a:rPr lang="ar-SA" sz="2000" dirty="0"/>
              <a:t>يجب تصنيفها في فئات مختلفة مبنية على طبيعة هذه المخاطر</a:t>
            </a:r>
          </a:p>
          <a:p>
            <a:pPr marL="457200" lvl="1" indent="0" algn="r" rtl="1">
              <a:buNone/>
            </a:pPr>
            <a:endParaRPr lang="en-US" sz="2800" b="1" dirty="0"/>
          </a:p>
        </p:txBody>
      </p:sp>
      <p:pic>
        <p:nvPicPr>
          <p:cNvPr id="4" name="Picture 3">
            <a:extLst>
              <a:ext uri="{FF2B5EF4-FFF2-40B4-BE49-F238E27FC236}">
                <a16:creationId xmlns:a16="http://schemas.microsoft.com/office/drawing/2014/main" id="{9A59760A-4D85-C5D5-30F2-15A92DC1D644}"/>
              </a:ext>
            </a:extLst>
          </p:cNvPr>
          <p:cNvPicPr>
            <a:picLocks noChangeAspect="1"/>
          </p:cNvPicPr>
          <p:nvPr/>
        </p:nvPicPr>
        <p:blipFill>
          <a:blip r:embed="rId2"/>
          <a:stretch>
            <a:fillRect/>
          </a:stretch>
        </p:blipFill>
        <p:spPr>
          <a:xfrm>
            <a:off x="1144555" y="1107672"/>
            <a:ext cx="9902889" cy="2659109"/>
          </a:xfrm>
          <a:prstGeom prst="rect">
            <a:avLst/>
          </a:prstGeom>
        </p:spPr>
      </p:pic>
    </p:spTree>
    <p:extLst>
      <p:ext uri="{BB962C8B-B14F-4D97-AF65-F5344CB8AC3E}">
        <p14:creationId xmlns:p14="http://schemas.microsoft.com/office/powerpoint/2010/main" val="28836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E3AB-2B30-DC47-411B-FCBBF330F8B8}"/>
              </a:ext>
            </a:extLst>
          </p:cNvPr>
          <p:cNvSpPr>
            <a:spLocks noGrp="1"/>
          </p:cNvSpPr>
          <p:nvPr>
            <p:ph type="ctrTitle"/>
          </p:nvPr>
        </p:nvSpPr>
        <p:spPr>
          <a:xfrm>
            <a:off x="280737" y="212265"/>
            <a:ext cx="11630526" cy="4572584"/>
          </a:xfrm>
        </p:spPr>
        <p:txBody>
          <a:bodyPr>
            <a:normAutofit/>
          </a:bodyPr>
          <a:lstStyle/>
          <a:p>
            <a:pPr algn="r" rtl="1"/>
            <a:r>
              <a:rPr lang="ar-SA" sz="2700" b="0" i="0" dirty="0">
                <a:solidFill>
                  <a:srgbClr val="202122"/>
                </a:solidFill>
                <a:effectLst/>
                <a:latin typeface="Arial" panose="020B0604020202020204" pitchFamily="34" charset="0"/>
              </a:rPr>
              <a:t/>
            </a:r>
            <a:br>
              <a:rPr lang="ar-SA" sz="2700" b="0" i="0" dirty="0">
                <a:solidFill>
                  <a:srgbClr val="202122"/>
                </a:solidFill>
                <a:effectLst/>
                <a:latin typeface="Arial" panose="020B0604020202020204" pitchFamily="34" charset="0"/>
              </a:rPr>
            </a:br>
            <a:r>
              <a:rPr lang="ar-SA" dirty="0"/>
              <a:t/>
            </a:r>
            <a:br>
              <a:rPr lang="ar-SA" dirty="0"/>
            </a:br>
            <a:endParaRPr lang="en-US" dirty="0"/>
          </a:p>
        </p:txBody>
      </p:sp>
      <p:sp>
        <p:nvSpPr>
          <p:cNvPr id="4" name="TextBox 3">
            <a:extLst>
              <a:ext uri="{FF2B5EF4-FFF2-40B4-BE49-F238E27FC236}">
                <a16:creationId xmlns:a16="http://schemas.microsoft.com/office/drawing/2014/main" id="{1DBB0FDB-029C-AC76-BF7E-8A04F765DC49}"/>
              </a:ext>
            </a:extLst>
          </p:cNvPr>
          <p:cNvSpPr txBox="1"/>
          <p:nvPr/>
        </p:nvSpPr>
        <p:spPr>
          <a:xfrm>
            <a:off x="2924033" y="212265"/>
            <a:ext cx="6093724" cy="461665"/>
          </a:xfrm>
          <a:prstGeom prst="rect">
            <a:avLst/>
          </a:prstGeom>
          <a:noFill/>
        </p:spPr>
        <p:txBody>
          <a:bodyPr wrap="square">
            <a:spAutoFit/>
          </a:bodyPr>
          <a:lstStyle/>
          <a:p>
            <a:pPr algn="ctr"/>
            <a:r>
              <a:rPr lang="ar-SA" sz="2400" b="1" dirty="0"/>
              <a:t>اساسيات السلامة والصحة المهنية في اماكن العمل</a:t>
            </a:r>
            <a:endParaRPr lang="en-US" sz="2400" b="1" dirty="0"/>
          </a:p>
        </p:txBody>
      </p:sp>
      <p:sp>
        <p:nvSpPr>
          <p:cNvPr id="5" name="TextBox 4">
            <a:extLst>
              <a:ext uri="{FF2B5EF4-FFF2-40B4-BE49-F238E27FC236}">
                <a16:creationId xmlns:a16="http://schemas.microsoft.com/office/drawing/2014/main" id="{14D4CB85-509E-0466-4A73-D768249EDAD7}"/>
              </a:ext>
            </a:extLst>
          </p:cNvPr>
          <p:cNvSpPr txBox="1"/>
          <p:nvPr/>
        </p:nvSpPr>
        <p:spPr>
          <a:xfrm>
            <a:off x="1501253" y="1067396"/>
            <a:ext cx="9648968" cy="3108543"/>
          </a:xfrm>
          <a:prstGeom prst="rect">
            <a:avLst/>
          </a:prstGeom>
          <a:noFill/>
        </p:spPr>
        <p:txBody>
          <a:bodyPr wrap="square">
            <a:spAutoFit/>
          </a:bodyPr>
          <a:lstStyle/>
          <a:p>
            <a:pPr algn="r" rtl="1"/>
            <a:r>
              <a:rPr lang="ar-SA" sz="2800" b="1" i="0" dirty="0">
                <a:solidFill>
                  <a:srgbClr val="1B1A17"/>
                </a:solidFill>
                <a:effectLst/>
                <a:latin typeface="SHAMEL"/>
              </a:rPr>
              <a:t>مخرجات الدورة:</a:t>
            </a:r>
          </a:p>
          <a:p>
            <a:pPr algn="r" rtl="1">
              <a:buFont typeface="Arial" panose="020B0604020202020204" pitchFamily="34" charset="0"/>
              <a:buChar char="•"/>
            </a:pPr>
            <a:r>
              <a:rPr lang="ar-SA" sz="2800" b="0" i="0" dirty="0">
                <a:solidFill>
                  <a:srgbClr val="1B1A17"/>
                </a:solidFill>
                <a:effectLst/>
                <a:latin typeface="helvetica" panose="020B0604020202020204" pitchFamily="34" charset="0"/>
              </a:rPr>
              <a:t>التعرف على ماهية السلامة المهنية والمخاطر التي يتعرض لها العاملين.</a:t>
            </a:r>
          </a:p>
          <a:p>
            <a:pPr algn="r" rtl="1">
              <a:buFont typeface="Arial" panose="020B0604020202020204" pitchFamily="34" charset="0"/>
              <a:buChar char="•"/>
            </a:pPr>
            <a:r>
              <a:rPr lang="ar-SA" sz="2800" b="0" i="0" dirty="0">
                <a:solidFill>
                  <a:srgbClr val="1B1A17"/>
                </a:solidFill>
                <a:effectLst/>
                <a:latin typeface="helvetica" panose="020B0604020202020204" pitchFamily="34" charset="0"/>
              </a:rPr>
              <a:t>تطبيق احتياطات السلامة في مواقع العمل.</a:t>
            </a:r>
          </a:p>
          <a:p>
            <a:pPr algn="r" rtl="1">
              <a:buFont typeface="Arial" panose="020B0604020202020204" pitchFamily="34" charset="0"/>
              <a:buChar char="•"/>
            </a:pPr>
            <a:r>
              <a:rPr lang="ar-SA" sz="2800" b="0" i="0" dirty="0">
                <a:solidFill>
                  <a:srgbClr val="1B1A17"/>
                </a:solidFill>
                <a:effectLst/>
                <a:latin typeface="helvetica" panose="020B0604020202020204" pitchFamily="34" charset="0"/>
              </a:rPr>
              <a:t>الشهادة والتأهل لاختبارات السلامة .</a:t>
            </a:r>
          </a:p>
          <a:p>
            <a:pPr algn="r" rtl="1">
              <a:buFont typeface="Arial" panose="020B0604020202020204" pitchFamily="34" charset="0"/>
              <a:buChar char="•"/>
            </a:pPr>
            <a:r>
              <a:rPr lang="ar-SA" sz="2800" b="0" i="0" dirty="0">
                <a:solidFill>
                  <a:srgbClr val="1B1A17"/>
                </a:solidFill>
                <a:effectLst/>
                <a:latin typeface="helvetica" panose="020B0604020202020204" pitchFamily="34" charset="0"/>
              </a:rPr>
              <a:t>الحصول على الدورة وملفات.</a:t>
            </a:r>
          </a:p>
          <a:p>
            <a:pPr algn="r" rtl="1"/>
            <a:r>
              <a:rPr lang="ar-SA" sz="2800" b="0" i="0" u="none" strike="noStrike" dirty="0">
                <a:solidFill>
                  <a:srgbClr val="FFFFFF"/>
                </a:solidFill>
                <a:effectLst/>
                <a:latin typeface="SHAMEL"/>
              </a:rPr>
              <a:t/>
            </a:r>
            <a:br>
              <a:rPr lang="ar-SA" sz="2800" b="0" i="0" u="none" strike="noStrike" dirty="0">
                <a:solidFill>
                  <a:srgbClr val="FFFFFF"/>
                </a:solidFill>
                <a:effectLst/>
                <a:latin typeface="SHAMEL"/>
              </a:rPr>
            </a:br>
            <a:endParaRPr lang="en-US" sz="2800" dirty="0"/>
          </a:p>
        </p:txBody>
      </p:sp>
    </p:spTree>
    <p:extLst>
      <p:ext uri="{BB962C8B-B14F-4D97-AF65-F5344CB8AC3E}">
        <p14:creationId xmlns:p14="http://schemas.microsoft.com/office/powerpoint/2010/main" val="416439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a:xfrm>
            <a:off x="838200" y="163773"/>
            <a:ext cx="10515600" cy="6013190"/>
          </a:xfrm>
        </p:spPr>
        <p:txBody>
          <a:bodyPr/>
          <a:lstStyle/>
          <a:p>
            <a:pPr marL="457200" lvl="1" indent="0" algn="r" rtl="1">
              <a:buNone/>
            </a:pPr>
            <a:r>
              <a:rPr lang="ar-SA" dirty="0"/>
              <a:t>3</a:t>
            </a:r>
            <a:r>
              <a:rPr lang="ar-SA" sz="2800" b="1" dirty="0"/>
              <a:t>. تقییم وانواع المخاط</a:t>
            </a:r>
          </a:p>
          <a:p>
            <a:pPr marL="457200" lvl="1" indent="0" algn="r" rtl="1">
              <a:buNone/>
            </a:pPr>
            <a:endParaRPr lang="ar-SA" sz="2800" b="1" dirty="0"/>
          </a:p>
        </p:txBody>
      </p:sp>
      <p:pic>
        <p:nvPicPr>
          <p:cNvPr id="4" name="Picture 3">
            <a:extLst>
              <a:ext uri="{FF2B5EF4-FFF2-40B4-BE49-F238E27FC236}">
                <a16:creationId xmlns:a16="http://schemas.microsoft.com/office/drawing/2014/main" id="{D918EBB2-0E61-21A2-8B72-983CC0F4D646}"/>
              </a:ext>
            </a:extLst>
          </p:cNvPr>
          <p:cNvPicPr>
            <a:picLocks noChangeAspect="1"/>
          </p:cNvPicPr>
          <p:nvPr/>
        </p:nvPicPr>
        <p:blipFill>
          <a:blip r:embed="rId2"/>
          <a:stretch>
            <a:fillRect/>
          </a:stretch>
        </p:blipFill>
        <p:spPr>
          <a:xfrm>
            <a:off x="1167271" y="806782"/>
            <a:ext cx="9857458" cy="3833456"/>
          </a:xfrm>
          <a:prstGeom prst="rect">
            <a:avLst/>
          </a:prstGeom>
        </p:spPr>
      </p:pic>
    </p:spTree>
    <p:extLst>
      <p:ext uri="{BB962C8B-B14F-4D97-AF65-F5344CB8AC3E}">
        <p14:creationId xmlns:p14="http://schemas.microsoft.com/office/powerpoint/2010/main" val="265846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F742BD-95D3-F646-774E-58C641FD531F}"/>
              </a:ext>
            </a:extLst>
          </p:cNvPr>
          <p:cNvPicPr>
            <a:picLocks noChangeAspect="1"/>
          </p:cNvPicPr>
          <p:nvPr/>
        </p:nvPicPr>
        <p:blipFill>
          <a:blip r:embed="rId2"/>
          <a:stretch>
            <a:fillRect/>
          </a:stretch>
        </p:blipFill>
        <p:spPr>
          <a:xfrm>
            <a:off x="1512742" y="426777"/>
            <a:ext cx="9454740" cy="5701067"/>
          </a:xfrm>
          <a:prstGeom prst="rect">
            <a:avLst/>
          </a:prstGeom>
        </p:spPr>
      </p:pic>
    </p:spTree>
    <p:extLst>
      <p:ext uri="{BB962C8B-B14F-4D97-AF65-F5344CB8AC3E}">
        <p14:creationId xmlns:p14="http://schemas.microsoft.com/office/powerpoint/2010/main" val="120949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a:xfrm>
            <a:off x="838200" y="163773"/>
            <a:ext cx="10515600" cy="6013190"/>
          </a:xfrm>
        </p:spPr>
        <p:txBody>
          <a:bodyPr/>
          <a:lstStyle/>
          <a:p>
            <a:pPr marL="457200" lvl="1" indent="0" algn="r" rtl="1">
              <a:buNone/>
            </a:pPr>
            <a:r>
              <a:rPr lang="ar-SA" dirty="0"/>
              <a:t>3. </a:t>
            </a:r>
            <a:r>
              <a:rPr lang="ar-SA" sz="2800" b="1" dirty="0"/>
              <a:t>تصنيف وانواع</a:t>
            </a:r>
            <a:r>
              <a:rPr lang="ar-SA" dirty="0"/>
              <a:t> </a:t>
            </a:r>
            <a:r>
              <a:rPr lang="ar-SA" sz="2800" b="1" dirty="0"/>
              <a:t>المخاطر</a:t>
            </a:r>
          </a:p>
          <a:p>
            <a:pPr marL="457200" lvl="1" indent="0" algn="r" rtl="1">
              <a:buNone/>
            </a:pPr>
            <a:r>
              <a:rPr lang="ar-SA" sz="2000" dirty="0"/>
              <a:t>يجب تصنيفها في فئات مختلفة مبنية على طبيعة هذه المخاطر</a:t>
            </a:r>
          </a:p>
          <a:p>
            <a:pPr marL="457200" lvl="1" indent="0" algn="r" rtl="1">
              <a:buNone/>
            </a:pPr>
            <a:endParaRPr lang="en-US" sz="2800" b="1" dirty="0"/>
          </a:p>
        </p:txBody>
      </p:sp>
      <p:pic>
        <p:nvPicPr>
          <p:cNvPr id="4" name="Picture 3">
            <a:extLst>
              <a:ext uri="{FF2B5EF4-FFF2-40B4-BE49-F238E27FC236}">
                <a16:creationId xmlns:a16="http://schemas.microsoft.com/office/drawing/2014/main" id="{9A59760A-4D85-C5D5-30F2-15A92DC1D644}"/>
              </a:ext>
            </a:extLst>
          </p:cNvPr>
          <p:cNvPicPr>
            <a:picLocks noChangeAspect="1"/>
          </p:cNvPicPr>
          <p:nvPr/>
        </p:nvPicPr>
        <p:blipFill>
          <a:blip r:embed="rId2"/>
          <a:stretch>
            <a:fillRect/>
          </a:stretch>
        </p:blipFill>
        <p:spPr>
          <a:xfrm>
            <a:off x="1144555" y="1107672"/>
            <a:ext cx="9902889" cy="2659109"/>
          </a:xfrm>
          <a:prstGeom prst="rect">
            <a:avLst/>
          </a:prstGeom>
        </p:spPr>
      </p:pic>
    </p:spTree>
    <p:extLst>
      <p:ext uri="{BB962C8B-B14F-4D97-AF65-F5344CB8AC3E}">
        <p14:creationId xmlns:p14="http://schemas.microsoft.com/office/powerpoint/2010/main" val="290433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10308-FC5B-DE84-3263-7455D6326AF7}"/>
              </a:ext>
            </a:extLst>
          </p:cNvPr>
          <p:cNvPicPr>
            <a:picLocks noChangeAspect="1"/>
          </p:cNvPicPr>
          <p:nvPr/>
        </p:nvPicPr>
        <p:blipFill>
          <a:blip r:embed="rId2"/>
          <a:stretch>
            <a:fillRect/>
          </a:stretch>
        </p:blipFill>
        <p:spPr>
          <a:xfrm>
            <a:off x="7356143" y="0"/>
            <a:ext cx="4835857" cy="4589323"/>
          </a:xfrm>
          <a:prstGeom prst="rect">
            <a:avLst/>
          </a:prstGeom>
        </p:spPr>
      </p:pic>
    </p:spTree>
    <p:extLst>
      <p:ext uri="{BB962C8B-B14F-4D97-AF65-F5344CB8AC3E}">
        <p14:creationId xmlns:p14="http://schemas.microsoft.com/office/powerpoint/2010/main" val="413860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B069CC-4502-00B0-9143-DF23B1379769}"/>
              </a:ext>
            </a:extLst>
          </p:cNvPr>
          <p:cNvPicPr>
            <a:picLocks noChangeAspect="1"/>
          </p:cNvPicPr>
          <p:nvPr/>
        </p:nvPicPr>
        <p:blipFill>
          <a:blip r:embed="rId2"/>
          <a:stretch>
            <a:fillRect/>
          </a:stretch>
        </p:blipFill>
        <p:spPr>
          <a:xfrm>
            <a:off x="1323833" y="400685"/>
            <a:ext cx="10575949" cy="6056629"/>
          </a:xfrm>
          <a:prstGeom prst="rect">
            <a:avLst/>
          </a:prstGeom>
        </p:spPr>
      </p:pic>
      <p:pic>
        <p:nvPicPr>
          <p:cNvPr id="3" name="Picture 2">
            <a:extLst>
              <a:ext uri="{FF2B5EF4-FFF2-40B4-BE49-F238E27FC236}">
                <a16:creationId xmlns:a16="http://schemas.microsoft.com/office/drawing/2014/main" id="{66303610-C6A9-2275-FC04-6E239A9ED054}"/>
              </a:ext>
            </a:extLst>
          </p:cNvPr>
          <p:cNvPicPr>
            <a:picLocks noChangeAspect="1"/>
          </p:cNvPicPr>
          <p:nvPr/>
        </p:nvPicPr>
        <p:blipFill>
          <a:blip r:embed="rId3"/>
          <a:stretch>
            <a:fillRect/>
          </a:stretch>
        </p:blipFill>
        <p:spPr>
          <a:xfrm>
            <a:off x="700229" y="3926503"/>
            <a:ext cx="4486275" cy="2771775"/>
          </a:xfrm>
          <a:prstGeom prst="rect">
            <a:avLst/>
          </a:prstGeom>
        </p:spPr>
      </p:pic>
    </p:spTree>
    <p:extLst>
      <p:ext uri="{BB962C8B-B14F-4D97-AF65-F5344CB8AC3E}">
        <p14:creationId xmlns:p14="http://schemas.microsoft.com/office/powerpoint/2010/main" val="79660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C8274-85C4-1676-E5A3-90E4C06A01E6}"/>
              </a:ext>
            </a:extLst>
          </p:cNvPr>
          <p:cNvPicPr>
            <a:picLocks noChangeAspect="1"/>
          </p:cNvPicPr>
          <p:nvPr/>
        </p:nvPicPr>
        <p:blipFill>
          <a:blip r:embed="rId2"/>
          <a:stretch>
            <a:fillRect/>
          </a:stretch>
        </p:blipFill>
        <p:spPr>
          <a:xfrm>
            <a:off x="4258999" y="508877"/>
            <a:ext cx="7645048" cy="4540795"/>
          </a:xfrm>
          <a:prstGeom prst="rect">
            <a:avLst/>
          </a:prstGeom>
        </p:spPr>
      </p:pic>
    </p:spTree>
    <p:extLst>
      <p:ext uri="{BB962C8B-B14F-4D97-AF65-F5344CB8AC3E}">
        <p14:creationId xmlns:p14="http://schemas.microsoft.com/office/powerpoint/2010/main" val="380880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AAFCD-0D1C-EC89-54C3-376676E0E9F5}"/>
              </a:ext>
            </a:extLst>
          </p:cNvPr>
          <p:cNvPicPr>
            <a:picLocks noChangeAspect="1"/>
          </p:cNvPicPr>
          <p:nvPr/>
        </p:nvPicPr>
        <p:blipFill>
          <a:blip r:embed="rId2"/>
          <a:stretch>
            <a:fillRect/>
          </a:stretch>
        </p:blipFill>
        <p:spPr>
          <a:xfrm>
            <a:off x="1965279" y="28399"/>
            <a:ext cx="9589044" cy="6679850"/>
          </a:xfrm>
          <a:prstGeom prst="rect">
            <a:avLst/>
          </a:prstGeom>
        </p:spPr>
      </p:pic>
    </p:spTree>
    <p:extLst>
      <p:ext uri="{BB962C8B-B14F-4D97-AF65-F5344CB8AC3E}">
        <p14:creationId xmlns:p14="http://schemas.microsoft.com/office/powerpoint/2010/main" val="253378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7F31AB0-E24F-22F8-D64F-F03069191C85}"/>
              </a:ext>
            </a:extLst>
          </p:cNvPr>
          <p:cNvPicPr>
            <a:picLocks noChangeAspect="1"/>
          </p:cNvPicPr>
          <p:nvPr/>
        </p:nvPicPr>
        <p:blipFill>
          <a:blip r:embed="rId2"/>
          <a:stretch>
            <a:fillRect/>
          </a:stretch>
        </p:blipFill>
        <p:spPr>
          <a:xfrm>
            <a:off x="2342597" y="365125"/>
            <a:ext cx="9292688" cy="4351338"/>
          </a:xfrm>
          <a:prstGeom prst="rect">
            <a:avLst/>
          </a:prstGeom>
        </p:spPr>
      </p:pic>
    </p:spTree>
    <p:extLst>
      <p:ext uri="{BB962C8B-B14F-4D97-AF65-F5344CB8AC3E}">
        <p14:creationId xmlns:p14="http://schemas.microsoft.com/office/powerpoint/2010/main" val="280309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CE2C619-4307-0365-23A3-6A105F9E7AF7}"/>
              </a:ext>
            </a:extLst>
          </p:cNvPr>
          <p:cNvPicPr>
            <a:picLocks noChangeAspect="1"/>
          </p:cNvPicPr>
          <p:nvPr/>
        </p:nvPicPr>
        <p:blipFill>
          <a:blip r:embed="rId2"/>
          <a:stretch>
            <a:fillRect/>
          </a:stretch>
        </p:blipFill>
        <p:spPr>
          <a:xfrm>
            <a:off x="2323081" y="0"/>
            <a:ext cx="9868920" cy="4544704"/>
          </a:xfrm>
          <a:prstGeom prst="rect">
            <a:avLst/>
          </a:prstGeom>
        </p:spPr>
      </p:pic>
    </p:spTree>
    <p:extLst>
      <p:ext uri="{BB962C8B-B14F-4D97-AF65-F5344CB8AC3E}">
        <p14:creationId xmlns:p14="http://schemas.microsoft.com/office/powerpoint/2010/main" val="94940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C5EBCABA-16FE-E4FB-9A74-41CE40024AF0}"/>
              </a:ext>
            </a:extLst>
          </p:cNvPr>
          <p:cNvPicPr>
            <a:picLocks noChangeAspect="1"/>
          </p:cNvPicPr>
          <p:nvPr/>
        </p:nvPicPr>
        <p:blipFill>
          <a:blip r:embed="rId2"/>
          <a:stretch>
            <a:fillRect/>
          </a:stretch>
        </p:blipFill>
        <p:spPr>
          <a:xfrm>
            <a:off x="5322627" y="354888"/>
            <a:ext cx="6494415" cy="2633271"/>
          </a:xfrm>
          <a:prstGeom prst="rect">
            <a:avLst/>
          </a:prstGeom>
        </p:spPr>
      </p:pic>
      <p:pic>
        <p:nvPicPr>
          <p:cNvPr id="7" name="Picture 6">
            <a:extLst>
              <a:ext uri="{FF2B5EF4-FFF2-40B4-BE49-F238E27FC236}">
                <a16:creationId xmlns:a16="http://schemas.microsoft.com/office/drawing/2014/main" id="{5440D33B-50A0-9CB3-8ED6-2EA95DF0BEE5}"/>
              </a:ext>
            </a:extLst>
          </p:cNvPr>
          <p:cNvPicPr>
            <a:picLocks noChangeAspect="1"/>
          </p:cNvPicPr>
          <p:nvPr/>
        </p:nvPicPr>
        <p:blipFill>
          <a:blip r:embed="rId3"/>
          <a:stretch>
            <a:fillRect/>
          </a:stretch>
        </p:blipFill>
        <p:spPr>
          <a:xfrm>
            <a:off x="558803" y="1519734"/>
            <a:ext cx="5734538" cy="4034904"/>
          </a:xfrm>
          <a:prstGeom prst="rect">
            <a:avLst/>
          </a:prstGeom>
        </p:spPr>
      </p:pic>
    </p:spTree>
    <p:extLst>
      <p:ext uri="{BB962C8B-B14F-4D97-AF65-F5344CB8AC3E}">
        <p14:creationId xmlns:p14="http://schemas.microsoft.com/office/powerpoint/2010/main" val="276053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E3AB-2B30-DC47-411B-FCBBF330F8B8}"/>
              </a:ext>
            </a:extLst>
          </p:cNvPr>
          <p:cNvSpPr>
            <a:spLocks noGrp="1"/>
          </p:cNvSpPr>
          <p:nvPr>
            <p:ph type="ctrTitle"/>
          </p:nvPr>
        </p:nvSpPr>
        <p:spPr>
          <a:xfrm>
            <a:off x="280737" y="212265"/>
            <a:ext cx="11630526" cy="4572584"/>
          </a:xfrm>
        </p:spPr>
        <p:txBody>
          <a:bodyPr>
            <a:normAutofit fontScale="90000"/>
          </a:bodyPr>
          <a:lstStyle/>
          <a:p>
            <a:pPr algn="r" rtl="1"/>
            <a:r>
              <a:rPr lang="ar-SA" dirty="0"/>
              <a:t>الخلفية التاريخية </a:t>
            </a:r>
            <a:br>
              <a:rPr lang="ar-SA" dirty="0"/>
            </a:br>
            <a:r>
              <a:rPr lang="ar-SA" dirty="0"/>
              <a:t/>
            </a:r>
            <a:br>
              <a:rPr lang="ar-SA" dirty="0"/>
            </a:br>
            <a:r>
              <a:rPr lang="ar-SA" sz="2700" b="0" i="0" dirty="0">
                <a:solidFill>
                  <a:srgbClr val="202122"/>
                </a:solidFill>
                <a:effectLst/>
                <a:latin typeface="Arial" panose="020B0604020202020204" pitchFamily="34" charset="0"/>
              </a:rPr>
              <a:t>بدأت الثورة الصناعية في أوروبا وانتقل الفلاحون بكثرة إلى المدن حيث الصناعة هاربيين من الاستعباد الذي كانوا يواجهونه من الإقطاعيين بدأت تظهر حوادث كثيرة تؤدي إلى اصابة هؤلاء المهاجرين الذين ليست لهم معرفة بالصناعة واخطارها، وكانت المصانع تعج بمختلف أنواع المخاطر</a:t>
            </a:r>
            <a:br>
              <a:rPr lang="ar-SA" sz="2700" b="0" i="0" dirty="0">
                <a:solidFill>
                  <a:srgbClr val="202122"/>
                </a:solidFill>
                <a:effectLst/>
                <a:latin typeface="Arial" panose="020B0604020202020204" pitchFamily="34" charset="0"/>
              </a:rPr>
            </a:br>
            <a:r>
              <a:rPr lang="ar-SA" dirty="0"/>
              <a:t/>
            </a:r>
            <a:br>
              <a:rPr lang="ar-SA" dirty="0"/>
            </a:br>
            <a:endParaRPr lang="en-US" dirty="0"/>
          </a:p>
        </p:txBody>
      </p:sp>
    </p:spTree>
    <p:extLst>
      <p:ext uri="{BB962C8B-B14F-4D97-AF65-F5344CB8AC3E}">
        <p14:creationId xmlns:p14="http://schemas.microsoft.com/office/powerpoint/2010/main" val="362645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E03E805-E30A-1AB6-3352-3FAF9C19239A}"/>
              </a:ext>
            </a:extLst>
          </p:cNvPr>
          <p:cNvPicPr>
            <a:picLocks noGrp="1" noChangeAspect="1"/>
          </p:cNvPicPr>
          <p:nvPr>
            <p:ph idx="1"/>
          </p:nvPr>
        </p:nvPicPr>
        <p:blipFill rotWithShape="1">
          <a:blip r:embed="rId2"/>
          <a:srcRect t="1713"/>
          <a:stretch/>
        </p:blipFill>
        <p:spPr>
          <a:xfrm>
            <a:off x="-927" y="1"/>
            <a:ext cx="6580327" cy="6858000"/>
          </a:xfrm>
        </p:spPr>
      </p:pic>
      <p:pic>
        <p:nvPicPr>
          <p:cNvPr id="5" name="Picture 4">
            <a:extLst>
              <a:ext uri="{FF2B5EF4-FFF2-40B4-BE49-F238E27FC236}">
                <a16:creationId xmlns:a16="http://schemas.microsoft.com/office/drawing/2014/main" id="{12E93BAE-3747-B4C8-6E85-6E3185B6D4D7}"/>
              </a:ext>
            </a:extLst>
          </p:cNvPr>
          <p:cNvPicPr>
            <a:picLocks noChangeAspect="1"/>
          </p:cNvPicPr>
          <p:nvPr/>
        </p:nvPicPr>
        <p:blipFill>
          <a:blip r:embed="rId3"/>
          <a:stretch>
            <a:fillRect/>
          </a:stretch>
        </p:blipFill>
        <p:spPr>
          <a:xfrm>
            <a:off x="6565426" y="-26898"/>
            <a:ext cx="5626574" cy="3435171"/>
          </a:xfrm>
          <a:prstGeom prst="rect">
            <a:avLst/>
          </a:prstGeom>
        </p:spPr>
      </p:pic>
    </p:spTree>
    <p:extLst>
      <p:ext uri="{BB962C8B-B14F-4D97-AF65-F5344CB8AC3E}">
        <p14:creationId xmlns:p14="http://schemas.microsoft.com/office/powerpoint/2010/main" val="125389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9DD7C67-003B-5A8E-A5F0-B4E49DF56A19}"/>
              </a:ext>
            </a:extLst>
          </p:cNvPr>
          <p:cNvPicPr>
            <a:picLocks noChangeAspect="1"/>
          </p:cNvPicPr>
          <p:nvPr/>
        </p:nvPicPr>
        <p:blipFill>
          <a:blip r:embed="rId2"/>
          <a:stretch>
            <a:fillRect/>
          </a:stretch>
        </p:blipFill>
        <p:spPr>
          <a:xfrm>
            <a:off x="5757862" y="0"/>
            <a:ext cx="6162675" cy="847725"/>
          </a:xfrm>
          <a:prstGeom prst="rect">
            <a:avLst/>
          </a:prstGeom>
        </p:spPr>
      </p:pic>
      <p:pic>
        <p:nvPicPr>
          <p:cNvPr id="7" name="Picture 6">
            <a:extLst>
              <a:ext uri="{FF2B5EF4-FFF2-40B4-BE49-F238E27FC236}">
                <a16:creationId xmlns:a16="http://schemas.microsoft.com/office/drawing/2014/main" id="{90ABE85A-3B61-3B62-0298-40FF840BAA54}"/>
              </a:ext>
            </a:extLst>
          </p:cNvPr>
          <p:cNvPicPr>
            <a:picLocks noChangeAspect="1"/>
          </p:cNvPicPr>
          <p:nvPr/>
        </p:nvPicPr>
        <p:blipFill>
          <a:blip r:embed="rId3"/>
          <a:stretch>
            <a:fillRect/>
          </a:stretch>
        </p:blipFill>
        <p:spPr>
          <a:xfrm>
            <a:off x="1585912" y="847725"/>
            <a:ext cx="10334625" cy="4048125"/>
          </a:xfrm>
          <a:prstGeom prst="rect">
            <a:avLst/>
          </a:prstGeom>
        </p:spPr>
      </p:pic>
    </p:spTree>
    <p:extLst>
      <p:ext uri="{BB962C8B-B14F-4D97-AF65-F5344CB8AC3E}">
        <p14:creationId xmlns:p14="http://schemas.microsoft.com/office/powerpoint/2010/main" val="3804471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5427399-2A89-F925-2368-95CEC15AB000}"/>
              </a:ext>
            </a:extLst>
          </p:cNvPr>
          <p:cNvPicPr>
            <a:picLocks noChangeAspect="1"/>
          </p:cNvPicPr>
          <p:nvPr/>
        </p:nvPicPr>
        <p:blipFill>
          <a:blip r:embed="rId2"/>
          <a:stretch>
            <a:fillRect/>
          </a:stretch>
        </p:blipFill>
        <p:spPr>
          <a:xfrm>
            <a:off x="1539354" y="0"/>
            <a:ext cx="10287000" cy="4629150"/>
          </a:xfrm>
          <a:prstGeom prst="rect">
            <a:avLst/>
          </a:prstGeom>
        </p:spPr>
      </p:pic>
    </p:spTree>
    <p:extLst>
      <p:ext uri="{BB962C8B-B14F-4D97-AF65-F5344CB8AC3E}">
        <p14:creationId xmlns:p14="http://schemas.microsoft.com/office/powerpoint/2010/main" val="1641935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C7E0565-4927-E641-C5F4-E13D9E37F474}"/>
              </a:ext>
            </a:extLst>
          </p:cNvPr>
          <p:cNvPicPr>
            <a:picLocks noChangeAspect="1"/>
          </p:cNvPicPr>
          <p:nvPr/>
        </p:nvPicPr>
        <p:blipFill>
          <a:blip r:embed="rId2"/>
          <a:stretch>
            <a:fillRect/>
          </a:stretch>
        </p:blipFill>
        <p:spPr>
          <a:xfrm>
            <a:off x="1747268" y="113802"/>
            <a:ext cx="10144125" cy="4010025"/>
          </a:xfrm>
          <a:prstGeom prst="rect">
            <a:avLst/>
          </a:prstGeom>
        </p:spPr>
      </p:pic>
    </p:spTree>
    <p:extLst>
      <p:ext uri="{BB962C8B-B14F-4D97-AF65-F5344CB8AC3E}">
        <p14:creationId xmlns:p14="http://schemas.microsoft.com/office/powerpoint/2010/main" val="231984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E3AB-2B30-DC47-411B-FCBBF330F8B8}"/>
              </a:ext>
            </a:extLst>
          </p:cNvPr>
          <p:cNvSpPr>
            <a:spLocks noGrp="1"/>
          </p:cNvSpPr>
          <p:nvPr>
            <p:ph type="ctrTitle"/>
          </p:nvPr>
        </p:nvSpPr>
        <p:spPr>
          <a:xfrm>
            <a:off x="280737" y="354842"/>
            <a:ext cx="11630526" cy="6067738"/>
          </a:xfrm>
        </p:spPr>
        <p:txBody>
          <a:bodyPr>
            <a:normAutofit fontScale="90000"/>
          </a:bodyPr>
          <a:lstStyle/>
          <a:p>
            <a:pPr algn="r" rtl="1"/>
            <a:r>
              <a:rPr lang="ar-SA" dirty="0"/>
              <a:t>الاطار القانوني</a:t>
            </a:r>
            <a:br>
              <a:rPr lang="ar-SA" dirty="0"/>
            </a:br>
            <a:r>
              <a:rPr lang="ar-SA" sz="2700" dirty="0">
                <a:solidFill>
                  <a:srgbClr val="202122"/>
                </a:solidFill>
                <a:latin typeface="Arial" panose="020B0604020202020204" pitchFamily="34" charset="0"/>
              </a:rPr>
              <a:t>أصدرت ألمانيا قانوناُ في عام1882 يلزم أصحاب األعمال بالتأمين ضد حوادث العمل التي تصيب األفراد. </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المملكة العربية السعودية</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يوضح </a:t>
            </a:r>
            <a:r>
              <a:rPr lang="ar-SA" sz="2700" dirty="0">
                <a:solidFill>
                  <a:srgbClr val="202122"/>
                </a:solidFill>
                <a:latin typeface="Arial" panose="020B0604020202020204" pitchFamily="34" charset="0"/>
              </a:rPr>
              <a:t>نظام العمل السعودي</a:t>
            </a:r>
            <a:r>
              <a:rPr lang="ar-SA" sz="2700" dirty="0">
                <a:solidFill>
                  <a:srgbClr val="202122"/>
                </a:solidFill>
                <a:latin typeface="Arial" panose="020B0604020202020204" pitchFamily="34" charset="0"/>
              </a:rPr>
              <a:t> في بابه الثامن الأحكام الخاصة بسلامة العمال، ووقايتهم، ورعايتهم الصحية والاجتماعية.</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 حيث وضع قواعد خاصة بالحماية الوقائية من الأخطار والأمراض المهنية في نظام العمل، الصادر بالمرسوم الملكي رقم (م/٥١ ( وتاريخ ٢٣/٨/١٤٢٦هـ، وتعديلاته،</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 - ولائحة خاصة بإدارة السلامة والصحة المهنية الصادرة بقرار وزير العمل والتنمية الاجتماعية رقم ١٦١٢٣٨ وتاريخ ١٠/٨/١٤٣٩هـ، </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 أنشأ مجلس وطني للسلامة والصحة المهنية بقرار من مجلس الوزراء بتاريخ ٨/٢/٢٠٢٢ ،</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كما وضع قواعد تفصيلية خاصة بالتعويض عن هذه الحوادث والإصابات والأمراض المهنية واردة في نظام التأمينات الاجتماعية الصادر بالمرسوم الملكي رقم (م/٣٣ (وتاريخ ٣/٩/١٤٢١هـ.</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
            </a:r>
            <a:br>
              <a:rPr lang="ar-SA" sz="2700" dirty="0">
                <a:solidFill>
                  <a:srgbClr val="202122"/>
                </a:solidFill>
                <a:latin typeface="Arial" panose="020B0604020202020204" pitchFamily="34" charset="0"/>
              </a:rPr>
            </a:br>
            <a:r>
              <a:rPr lang="ar-SA" sz="2700" dirty="0">
                <a:solidFill>
                  <a:srgbClr val="202122"/>
                </a:solidFill>
                <a:latin typeface="Arial" panose="020B0604020202020204" pitchFamily="34" charset="0"/>
              </a:rPr>
              <a:t>دليل جامعة تبوك</a:t>
            </a:r>
            <a:br>
              <a:rPr lang="ar-SA" sz="2700" dirty="0">
                <a:solidFill>
                  <a:srgbClr val="202122"/>
                </a:solidFill>
                <a:latin typeface="Arial" panose="020B0604020202020204" pitchFamily="34" charset="0"/>
              </a:rPr>
            </a:br>
            <a:r>
              <a:rPr lang="en-US" sz="2700" dirty="0">
                <a:solidFill>
                  <a:srgbClr val="202122"/>
                </a:solidFill>
                <a:latin typeface="Arial" panose="020B0604020202020204" pitchFamily="34" charset="0"/>
              </a:rPr>
              <a:t>https://www.ut.edu.sa/ar/administration/Agency/</a:t>
            </a:r>
            <a:endParaRPr lang="en-US" dirty="0"/>
          </a:p>
        </p:txBody>
      </p:sp>
    </p:spTree>
    <p:extLst>
      <p:ext uri="{BB962C8B-B14F-4D97-AF65-F5344CB8AC3E}">
        <p14:creationId xmlns:p14="http://schemas.microsoft.com/office/powerpoint/2010/main" val="388743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pPr algn="ctr" rtl="1"/>
            <a:r>
              <a:rPr lang="ar-SA" dirty="0"/>
              <a:t>مفهوم وأهداف السلامة والصحة المهنية في اماكن العمل</a:t>
            </a:r>
            <a:endParaRPr lang="en-US" dirty="0"/>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p:txBody>
          <a:bodyPr/>
          <a:lstStyle/>
          <a:p>
            <a:pPr algn="r" rtl="1"/>
            <a:r>
              <a:rPr lang="ar-SA" dirty="0"/>
              <a:t>تعريف السلامة في مكان العمل</a:t>
            </a:r>
          </a:p>
          <a:p>
            <a:pPr algn="r" rtl="1"/>
            <a:r>
              <a:rPr lang="ar-SA" dirty="0"/>
              <a:t>الفرق بين الصحة العامة والصحة المهنية</a:t>
            </a:r>
          </a:p>
          <a:p>
            <a:pPr algn="r" rtl="1"/>
            <a:r>
              <a:rPr lang="ar-SA" dirty="0"/>
              <a:t>إطار عمل السلامة في مكان العمل</a:t>
            </a:r>
          </a:p>
          <a:p>
            <a:pPr algn="r" rtl="1"/>
            <a:r>
              <a:rPr lang="ar-SA" dirty="0"/>
              <a:t>فوائد السلامة في مكان العمل</a:t>
            </a:r>
          </a:p>
          <a:p>
            <a:pPr algn="r" rtl="1"/>
            <a:r>
              <a:rPr lang="ar-SA" dirty="0"/>
              <a:t>انواع المخاطر</a:t>
            </a:r>
          </a:p>
          <a:p>
            <a:pPr algn="r" rtl="1"/>
            <a:endParaRPr lang="en-US" dirty="0"/>
          </a:p>
        </p:txBody>
      </p:sp>
    </p:spTree>
    <p:extLst>
      <p:ext uri="{BB962C8B-B14F-4D97-AF65-F5344CB8AC3E}">
        <p14:creationId xmlns:p14="http://schemas.microsoft.com/office/powerpoint/2010/main" val="232560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a:xfrm>
            <a:off x="838200" y="119465"/>
            <a:ext cx="10515600" cy="781287"/>
          </a:xfrm>
        </p:spPr>
        <p:txBody>
          <a:bodyPr/>
          <a:lstStyle/>
          <a:p>
            <a:pPr algn="ctr"/>
            <a:r>
              <a:rPr lang="ar-SA" dirty="0"/>
              <a:t>تعريف السلامة في مكان العمل</a:t>
            </a:r>
            <a:endParaRPr lang="en-US" dirty="0"/>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a:xfrm>
            <a:off x="596521" y="900752"/>
            <a:ext cx="10998958" cy="1337481"/>
          </a:xfrm>
        </p:spPr>
        <p:txBody>
          <a:bodyPr/>
          <a:lstStyle/>
          <a:p>
            <a:pPr algn="r" rtl="1"/>
            <a:r>
              <a:rPr lang="ar-SA" dirty="0"/>
              <a:t>تعريف السلامة في مكان العمل بأنها عملية إدارة المخاطر بهدف الحفاظ على موظفي المؤسسة وضمان سالمتهم بشكل دائم. وتُسهم هذه العملية في الوقوف على جميع المخاطر الموجودة في مكان العمل، ومن ثم ترتيب أولويتها وذلك للحد منها والسيطرة عليها. </a:t>
            </a:r>
            <a:endParaRPr lang="en-US" dirty="0"/>
          </a:p>
        </p:txBody>
      </p:sp>
      <p:pic>
        <p:nvPicPr>
          <p:cNvPr id="5" name="Picture 4">
            <a:extLst>
              <a:ext uri="{FF2B5EF4-FFF2-40B4-BE49-F238E27FC236}">
                <a16:creationId xmlns:a16="http://schemas.microsoft.com/office/drawing/2014/main" id="{9DE91C4C-C06A-3AAF-B413-03F02D1485E1}"/>
              </a:ext>
            </a:extLst>
          </p:cNvPr>
          <p:cNvPicPr>
            <a:picLocks noChangeAspect="1"/>
          </p:cNvPicPr>
          <p:nvPr/>
        </p:nvPicPr>
        <p:blipFill>
          <a:blip r:embed="rId2"/>
          <a:stretch>
            <a:fillRect/>
          </a:stretch>
        </p:blipFill>
        <p:spPr>
          <a:xfrm>
            <a:off x="1916728" y="2198714"/>
            <a:ext cx="8741036" cy="4539821"/>
          </a:xfrm>
          <a:prstGeom prst="rect">
            <a:avLst/>
          </a:prstGeom>
        </p:spPr>
      </p:pic>
    </p:spTree>
    <p:extLst>
      <p:ext uri="{BB962C8B-B14F-4D97-AF65-F5344CB8AC3E}">
        <p14:creationId xmlns:p14="http://schemas.microsoft.com/office/powerpoint/2010/main" val="409046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p:txBody>
          <a:bodyPr/>
          <a:lstStyle/>
          <a:p>
            <a:pPr algn="ctr"/>
            <a:r>
              <a:rPr lang="ar-SA" dirty="0"/>
              <a:t>الفرق بين الصحة العامة والصحة المهنية</a:t>
            </a:r>
            <a:r>
              <a:rPr lang="en-US" dirty="0"/>
              <a:t/>
            </a:r>
            <a:br>
              <a:rPr lang="en-US" dirty="0"/>
            </a:br>
            <a:endParaRPr lang="en-US" dirty="0"/>
          </a:p>
        </p:txBody>
      </p:sp>
      <p:sp>
        <p:nvSpPr>
          <p:cNvPr id="3" name="Content Placeholder 2">
            <a:extLst>
              <a:ext uri="{FF2B5EF4-FFF2-40B4-BE49-F238E27FC236}">
                <a16:creationId xmlns:a16="http://schemas.microsoft.com/office/drawing/2014/main" id="{42C3B94A-DC38-8278-5B97-77CD57C977E6}"/>
              </a:ext>
            </a:extLst>
          </p:cNvPr>
          <p:cNvSpPr>
            <a:spLocks noGrp="1"/>
          </p:cNvSpPr>
          <p:nvPr>
            <p:ph idx="1"/>
          </p:nvPr>
        </p:nvSpPr>
        <p:spPr>
          <a:xfrm>
            <a:off x="1302223" y="1027906"/>
            <a:ext cx="10515600" cy="4351338"/>
          </a:xfrm>
        </p:spPr>
        <p:txBody>
          <a:bodyPr/>
          <a:lstStyle/>
          <a:p>
            <a:pPr algn="r" rtl="1"/>
            <a:r>
              <a:rPr lang="ar-SA" dirty="0"/>
              <a:t>الصحة العامة لها وسائل عامة على مستوى المجتمع واألفراد والجماعات، أما الصحة المهنية فهي تختلف من مهنة إلى أخرى حسب طبيعة العمل</a:t>
            </a:r>
          </a:p>
          <a:p>
            <a:pPr algn="r" rtl="1"/>
            <a:r>
              <a:rPr lang="ar-SA" dirty="0"/>
              <a:t>الغرض: حماية الانسان، وحماية المنشأة -المعدات والخامات والمنتجات-</a:t>
            </a:r>
          </a:p>
          <a:p>
            <a:pPr algn="r" rtl="1"/>
            <a:r>
              <a:rPr lang="ar-SA" dirty="0"/>
              <a:t>الاطراف المعنية: شركاء الانتاج الثالثة -صاحب العمل(توفير بيئة عمل مناسبة) -الدولة(التشريع-متابعة التنفيذ.)-العامل (الحفاظ على حياته-الحفاظ على معداته ووسائل الانتاج)</a:t>
            </a:r>
            <a:endParaRPr lang="en-US" dirty="0"/>
          </a:p>
        </p:txBody>
      </p:sp>
      <p:pic>
        <p:nvPicPr>
          <p:cNvPr id="5" name="Picture 4">
            <a:extLst>
              <a:ext uri="{FF2B5EF4-FFF2-40B4-BE49-F238E27FC236}">
                <a16:creationId xmlns:a16="http://schemas.microsoft.com/office/drawing/2014/main" id="{C5E696CF-2FDA-E72E-1E6E-0550366E1D3A}"/>
              </a:ext>
            </a:extLst>
          </p:cNvPr>
          <p:cNvPicPr>
            <a:picLocks noChangeAspect="1"/>
          </p:cNvPicPr>
          <p:nvPr/>
        </p:nvPicPr>
        <p:blipFill>
          <a:blip r:embed="rId2"/>
          <a:stretch>
            <a:fillRect/>
          </a:stretch>
        </p:blipFill>
        <p:spPr>
          <a:xfrm>
            <a:off x="374177" y="3429000"/>
            <a:ext cx="3751950" cy="3304748"/>
          </a:xfrm>
          <a:prstGeom prst="rect">
            <a:avLst/>
          </a:prstGeom>
        </p:spPr>
      </p:pic>
    </p:spTree>
    <p:extLst>
      <p:ext uri="{BB962C8B-B14F-4D97-AF65-F5344CB8AC3E}">
        <p14:creationId xmlns:p14="http://schemas.microsoft.com/office/powerpoint/2010/main" val="7830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a:xfrm>
            <a:off x="9184943" y="345801"/>
            <a:ext cx="2878540" cy="1325563"/>
          </a:xfrm>
        </p:spPr>
        <p:txBody>
          <a:bodyPr>
            <a:normAutofit fontScale="90000"/>
          </a:bodyPr>
          <a:lstStyle/>
          <a:p>
            <a:pPr algn="ctr" rtl="1"/>
            <a:r>
              <a:rPr lang="ar-SA" dirty="0"/>
              <a:t>فوائد السلامة في مكان العمل</a:t>
            </a:r>
          </a:p>
        </p:txBody>
      </p:sp>
      <p:pic>
        <p:nvPicPr>
          <p:cNvPr id="9" name="Picture 8">
            <a:extLst>
              <a:ext uri="{FF2B5EF4-FFF2-40B4-BE49-F238E27FC236}">
                <a16:creationId xmlns:a16="http://schemas.microsoft.com/office/drawing/2014/main" id="{98E77085-A728-98D9-DBB7-6BED40A5B8F6}"/>
              </a:ext>
            </a:extLst>
          </p:cNvPr>
          <p:cNvPicPr>
            <a:picLocks noChangeAspect="1"/>
          </p:cNvPicPr>
          <p:nvPr/>
        </p:nvPicPr>
        <p:blipFill>
          <a:blip r:embed="rId2"/>
          <a:stretch>
            <a:fillRect/>
          </a:stretch>
        </p:blipFill>
        <p:spPr>
          <a:xfrm>
            <a:off x="120017" y="111670"/>
            <a:ext cx="3690833" cy="4719637"/>
          </a:xfrm>
          <a:prstGeom prst="rect">
            <a:avLst/>
          </a:prstGeom>
        </p:spPr>
      </p:pic>
      <p:pic>
        <p:nvPicPr>
          <p:cNvPr id="11" name="Picture 10">
            <a:extLst>
              <a:ext uri="{FF2B5EF4-FFF2-40B4-BE49-F238E27FC236}">
                <a16:creationId xmlns:a16="http://schemas.microsoft.com/office/drawing/2014/main" id="{7D00C49A-AE8B-E9AD-61E1-1177EB7A9DA1}"/>
              </a:ext>
            </a:extLst>
          </p:cNvPr>
          <p:cNvPicPr>
            <a:picLocks noChangeAspect="1"/>
          </p:cNvPicPr>
          <p:nvPr/>
        </p:nvPicPr>
        <p:blipFill>
          <a:blip r:embed="rId3"/>
          <a:stretch>
            <a:fillRect/>
          </a:stretch>
        </p:blipFill>
        <p:spPr>
          <a:xfrm>
            <a:off x="3851799" y="138966"/>
            <a:ext cx="4964655" cy="6406006"/>
          </a:xfrm>
          <a:prstGeom prst="rect">
            <a:avLst/>
          </a:prstGeom>
        </p:spPr>
      </p:pic>
    </p:spTree>
    <p:extLst>
      <p:ext uri="{BB962C8B-B14F-4D97-AF65-F5344CB8AC3E}">
        <p14:creationId xmlns:p14="http://schemas.microsoft.com/office/powerpoint/2010/main" val="140876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096A-0BF7-25E0-A5C4-5866BC4D94F4}"/>
              </a:ext>
            </a:extLst>
          </p:cNvPr>
          <p:cNvSpPr>
            <a:spLocks noGrp="1"/>
          </p:cNvSpPr>
          <p:nvPr>
            <p:ph type="title"/>
          </p:nvPr>
        </p:nvSpPr>
        <p:spPr>
          <a:xfrm>
            <a:off x="9184943" y="345801"/>
            <a:ext cx="2878540" cy="1325563"/>
          </a:xfrm>
        </p:spPr>
        <p:txBody>
          <a:bodyPr>
            <a:normAutofit fontScale="90000"/>
          </a:bodyPr>
          <a:lstStyle/>
          <a:p>
            <a:pPr algn="ctr" rtl="1"/>
            <a:r>
              <a:rPr lang="ar-SA" dirty="0"/>
              <a:t>اهداف السلامة في مكان العمل</a:t>
            </a:r>
          </a:p>
        </p:txBody>
      </p:sp>
      <p:pic>
        <p:nvPicPr>
          <p:cNvPr id="13" name="Picture 12">
            <a:extLst>
              <a:ext uri="{FF2B5EF4-FFF2-40B4-BE49-F238E27FC236}">
                <a16:creationId xmlns:a16="http://schemas.microsoft.com/office/drawing/2014/main" id="{2E4EDB43-9187-75BB-A605-C9CA197F63D0}"/>
              </a:ext>
            </a:extLst>
          </p:cNvPr>
          <p:cNvPicPr>
            <a:picLocks noChangeAspect="1"/>
          </p:cNvPicPr>
          <p:nvPr/>
        </p:nvPicPr>
        <p:blipFill>
          <a:blip r:embed="rId2"/>
          <a:stretch>
            <a:fillRect/>
          </a:stretch>
        </p:blipFill>
        <p:spPr>
          <a:xfrm>
            <a:off x="830218" y="345800"/>
            <a:ext cx="8120226" cy="5590975"/>
          </a:xfrm>
          <a:prstGeom prst="rect">
            <a:avLst/>
          </a:prstGeom>
        </p:spPr>
      </p:pic>
    </p:spTree>
    <p:extLst>
      <p:ext uri="{BB962C8B-B14F-4D97-AF65-F5344CB8AC3E}">
        <p14:creationId xmlns:p14="http://schemas.microsoft.com/office/powerpoint/2010/main" val="17768410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218</TotalTime>
  <Words>552</Words>
  <Application>Microsoft Office PowerPoint</Application>
  <PresentationFormat>شاشة عريضة</PresentationFormat>
  <Paragraphs>60</Paragraphs>
  <Slides>33</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33</vt:i4>
      </vt:variant>
    </vt:vector>
  </HeadingPairs>
  <TitlesOfParts>
    <vt:vector size="41" baseType="lpstr">
      <vt:lpstr>Arial</vt:lpstr>
      <vt:lpstr>helvetica</vt:lpstr>
      <vt:lpstr>SHAMEL</vt:lpstr>
      <vt:lpstr>Tahoma</vt:lpstr>
      <vt:lpstr>Tajawal</vt:lpstr>
      <vt:lpstr>Trebuchet MS</vt:lpstr>
      <vt:lpstr>Wingdings 3</vt:lpstr>
      <vt:lpstr>Facet</vt:lpstr>
      <vt:lpstr>  </vt:lpstr>
      <vt:lpstr>  </vt:lpstr>
      <vt:lpstr>الخلفية التاريخية   بدأت الثورة الصناعية في أوروبا وانتقل الفلاحون بكثرة إلى المدن حيث الصناعة هاربيين من الاستعباد الذي كانوا يواجهونه من الإقطاعيين بدأت تظهر حوادث كثيرة تؤدي إلى اصابة هؤلاء المهاجرين الذين ليست لهم معرفة بالصناعة واخطارها، وكانت المصانع تعج بمختلف أنواع المخاطر  </vt:lpstr>
      <vt:lpstr>الاطار القانوني أصدرت ألمانيا قانوناُ في عام1882 يلزم أصحاب األعمال بالتأمين ضد حوادث العمل التي تصيب األفراد.   المملكة العربية السعودية يوضح نظام العمل السعودي في بابه الثامن الأحكام الخاصة بسلامة العمال، ووقايتهم، ورعايتهم الصحية والاجتماعية.   - حيث وضع قواعد خاصة بالحماية الوقائية من الأخطار والأمراض المهنية في نظام العمل، الصادر بالمرسوم الملكي رقم (م/٥١ ( وتاريخ ٢٣/٨/١٤٢٦هـ، وتعديلاته،  - ولائحة خاصة بإدارة السلامة والصحة المهنية الصادرة بقرار وزير العمل والتنمية الاجتماعية رقم ١٦١٢٣٨ وتاريخ ١٠/٨/١٤٣٩هـ،  - أنشأ مجلس وطني للسلامة والصحة المهنية بقرار من مجلس الوزراء بتاريخ ٨/٢/٢٠٢٢ ، كما وضع قواعد تفصيلية خاصة بالتعويض عن هذه الحوادث والإصابات والأمراض المهنية واردة في نظام التأمينات الاجتماعية الصادر بالمرسوم الملكي رقم (م/٣٣ (وتاريخ ٣/٩/١٤٢١هـ.  دليل جامعة تبوك https://www.ut.edu.sa/ar/administration/Agency/</vt:lpstr>
      <vt:lpstr>مفهوم وأهداف السلامة والصحة المهنية في اماكن العمل</vt:lpstr>
      <vt:lpstr>تعريف السلامة في مكان العمل</vt:lpstr>
      <vt:lpstr>الفرق بين الصحة العامة والصحة المهنية </vt:lpstr>
      <vt:lpstr>فوائد السلامة في مكان العمل</vt:lpstr>
      <vt:lpstr>اهداف السلامة في مكان العمل</vt:lpstr>
      <vt:lpstr>اهداف السلامة في مكان العمل</vt:lpstr>
      <vt:lpstr>إطار عمل السلامة في مكان العمل </vt:lpstr>
      <vt:lpstr>إطار عمل السلامة في مكان العمل </vt:lpstr>
      <vt:lpstr>إطار عمل السلامة في مكان العمل </vt:lpstr>
      <vt:lpstr>إطار عمل السلامة في مكان العمل </vt:lpstr>
      <vt:lpstr>المخاطر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الخلفية التاريخية   بدأت الثورة الصناعية في أوروبا وانتقل الفلاحون بكثرة إلى المدن حيث الصناعة هاربيين من الاستعباد الذي كانوا يواجهونه من الإقطاعيين بدأت تظهر حوادث كثيرة تؤدي إلى اصابة هؤلاء المهاجرين الذين ليست لهم معرفة بالصناعة واخطارها، وكانت المصانع تعج بمختلف أنواع المخاطر</dc:title>
  <dc:creator>Dr. Hazem Mohammed El-Hageen</dc:creator>
  <cp:lastModifiedBy>Saud O. Alatawi</cp:lastModifiedBy>
  <cp:revision>27</cp:revision>
  <dcterms:created xsi:type="dcterms:W3CDTF">2023-12-03T18:52:59Z</dcterms:created>
  <dcterms:modified xsi:type="dcterms:W3CDTF">2023-12-04T09:57:06Z</dcterms:modified>
</cp:coreProperties>
</file>