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33"/>
  </p:notesMasterIdLst>
  <p:handoutMasterIdLst>
    <p:handoutMasterId r:id="rId34"/>
  </p:handoutMasterIdLst>
  <p:sldIdLst>
    <p:sldId id="289" r:id="rId2"/>
    <p:sldId id="298" r:id="rId3"/>
    <p:sldId id="294" r:id="rId4"/>
    <p:sldId id="260" r:id="rId5"/>
    <p:sldId id="261" r:id="rId6"/>
    <p:sldId id="264" r:id="rId7"/>
    <p:sldId id="257" r:id="rId8"/>
    <p:sldId id="265" r:id="rId9"/>
    <p:sldId id="267" r:id="rId10"/>
    <p:sldId id="268" r:id="rId11"/>
    <p:sldId id="269" r:id="rId12"/>
    <p:sldId id="270" r:id="rId13"/>
    <p:sldId id="295" r:id="rId14"/>
    <p:sldId id="271" r:id="rId15"/>
    <p:sldId id="272" r:id="rId16"/>
    <p:sldId id="273" r:id="rId17"/>
    <p:sldId id="274" r:id="rId18"/>
    <p:sldId id="275" r:id="rId19"/>
    <p:sldId id="280" r:id="rId20"/>
    <p:sldId id="276" r:id="rId21"/>
    <p:sldId id="278" r:id="rId22"/>
    <p:sldId id="279" r:id="rId23"/>
    <p:sldId id="281" r:id="rId24"/>
    <p:sldId id="282" r:id="rId25"/>
    <p:sldId id="283" r:id="rId26"/>
    <p:sldId id="296" r:id="rId27"/>
    <p:sldId id="299" r:id="rId28"/>
    <p:sldId id="291" r:id="rId29"/>
    <p:sldId id="292" r:id="rId30"/>
    <p:sldId id="297" r:id="rId31"/>
    <p:sldId id="29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777777"/>
    <a:srgbClr val="FFFFFF"/>
    <a:srgbClr val="FFCC99"/>
    <a:srgbClr val="C3DEEF"/>
    <a:srgbClr val="86BDDE"/>
    <a:srgbClr val="1684E8"/>
    <a:srgbClr val="FFC71C"/>
    <a:srgbClr val="449DF0"/>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27" autoAdjust="0"/>
    <p:restoredTop sz="94690" autoAdjust="0"/>
  </p:normalViewPr>
  <p:slideViewPr>
    <p:cSldViewPr snapToGrid="0">
      <p:cViewPr varScale="1">
        <p:scale>
          <a:sx n="74" d="100"/>
          <a:sy n="74" d="100"/>
        </p:scale>
        <p:origin x="684"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a:extLst>
              <a:ext uri="{FF2B5EF4-FFF2-40B4-BE49-F238E27FC236}">
                <a16:creationId xmlns:a16="http://schemas.microsoft.com/office/drawing/2014/main" id="{0E5C95B7-564B-A896-6023-83DFA9518E56}"/>
              </a:ext>
            </a:extLst>
          </p:cNvPr>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a:extLst>
              <a:ext uri="{FF2B5EF4-FFF2-40B4-BE49-F238E27FC236}">
                <a16:creationId xmlns:a16="http://schemas.microsoft.com/office/drawing/2014/main" id="{0B4F6BB3-4BAB-0679-5990-8B667C5DCAED}"/>
              </a:ext>
            </a:extLst>
          </p:cNvPr>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936B95B7-8D93-494C-9EE3-D2AF787ACC6D}" type="datetimeFigureOut">
              <a:rPr lang="ar-SA" smtClean="0"/>
              <a:t>14/03/45</a:t>
            </a:fld>
            <a:endParaRPr lang="ar-SA"/>
          </a:p>
        </p:txBody>
      </p:sp>
      <p:sp>
        <p:nvSpPr>
          <p:cNvPr id="4" name="عنصر نائب للتذييل 3">
            <a:extLst>
              <a:ext uri="{FF2B5EF4-FFF2-40B4-BE49-F238E27FC236}">
                <a16:creationId xmlns:a16="http://schemas.microsoft.com/office/drawing/2014/main" id="{019A9387-2EC5-A6F3-8B4A-2387D5FDE0DA}"/>
              </a:ext>
            </a:extLst>
          </p:cNvPr>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a:extLst>
              <a:ext uri="{FF2B5EF4-FFF2-40B4-BE49-F238E27FC236}">
                <a16:creationId xmlns:a16="http://schemas.microsoft.com/office/drawing/2014/main" id="{7E27F643-F8AD-4B15-56F6-561435B2A857}"/>
              </a:ext>
            </a:extLst>
          </p:cNvPr>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011403D1-42CB-4667-98D1-6B80C8BBEB1E}" type="slidenum">
              <a:rPr lang="ar-SA" smtClean="0"/>
              <a:t>‹#›</a:t>
            </a:fld>
            <a:endParaRPr lang="ar-SA"/>
          </a:p>
        </p:txBody>
      </p:sp>
    </p:spTree>
    <p:extLst>
      <p:ext uri="{BB962C8B-B14F-4D97-AF65-F5344CB8AC3E}">
        <p14:creationId xmlns:p14="http://schemas.microsoft.com/office/powerpoint/2010/main" val="2337242325"/>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3862EC2-A019-4504-829B-AE6ED4A7E4C8}" type="datetimeFigureOut">
              <a:rPr lang="ar-SA" smtClean="0"/>
              <a:t>14/03/45</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83BCC9B-AD92-43EC-B787-14D541C2A6C5}" type="slidenum">
              <a:rPr lang="ar-SA" smtClean="0"/>
              <a:t>‹#›</a:t>
            </a:fld>
            <a:endParaRPr lang="ar-SA"/>
          </a:p>
        </p:txBody>
      </p:sp>
    </p:spTree>
    <p:extLst>
      <p:ext uri="{BB962C8B-B14F-4D97-AF65-F5344CB8AC3E}">
        <p14:creationId xmlns:p14="http://schemas.microsoft.com/office/powerpoint/2010/main" val="2864186480"/>
      </p:ext>
    </p:extLst>
  </p:cSld>
  <p:clrMap bg1="lt1" tx1="dk1" bg2="lt2" tx2="dk2" accent1="accent1" accent2="accent2" accent3="accent3" accent4="accent4" accent5="accent5" accent6="accent6" hlink="hlink" folHlink="folHlink"/>
  <p:hf sldNum="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1259798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3658922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ED02C1-EC75-4F45-94CA-F6C201DBC10C}"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3091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D5F48024-94EF-479B-BF6F-6A5FF53FD7BB}"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3177435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D5F48024-94EF-479B-BF6F-6A5FF53FD7BB}"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ED02C1-EC75-4F45-94CA-F6C201DBC10C}"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8929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D5F48024-94EF-479B-BF6F-6A5FF53FD7BB}"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2085853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807811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54810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349378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F48024-94EF-479B-BF6F-6A5FF53FD7BB}"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2192698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D5F48024-94EF-479B-BF6F-6A5FF53FD7BB}"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418845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D5F48024-94EF-479B-BF6F-6A5FF53FD7BB}" type="datetimeFigureOut">
              <a:rPr lang="en-US" smtClean="0"/>
              <a:t>9/28/2023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189142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D5F48024-94EF-479B-BF6F-6A5FF53FD7BB}" type="datetimeFigureOut">
              <a:rPr lang="en-US" smtClean="0"/>
              <a:t>9/28/2023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476709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48024-94EF-479B-BF6F-6A5FF53FD7BB}" type="datetimeFigureOut">
              <a:rPr lang="en-US" smtClean="0"/>
              <a:t>9/28/2023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276628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D5F48024-94EF-479B-BF6F-6A5FF53FD7BB}"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112226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D5F48024-94EF-479B-BF6F-6A5FF53FD7BB}"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ED02C1-EC75-4F45-94CA-F6C201DBC10C}" type="slidenum">
              <a:rPr lang="en-US" smtClean="0"/>
              <a:t>‹#›</a:t>
            </a:fld>
            <a:endParaRPr lang="en-US"/>
          </a:p>
        </p:txBody>
      </p:sp>
    </p:spTree>
    <p:extLst>
      <p:ext uri="{BB962C8B-B14F-4D97-AF65-F5344CB8AC3E}">
        <p14:creationId xmlns:p14="http://schemas.microsoft.com/office/powerpoint/2010/main" val="23559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5F48024-94EF-479B-BF6F-6A5FF53FD7BB}" type="datetimeFigureOut">
              <a:rPr lang="en-US" smtClean="0"/>
              <a:t>9/28/2023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4ED02C1-EC75-4F45-94CA-F6C201DBC10C}" type="slidenum">
              <a:rPr lang="en-US" smtClean="0"/>
              <a:t>‹#›</a:t>
            </a:fld>
            <a:endParaRPr lang="en-US"/>
          </a:p>
        </p:txBody>
      </p:sp>
      <p:pic>
        <p:nvPicPr>
          <p:cNvPr id="36" name="صورة 35">
            <a:extLst>
              <a:ext uri="{FF2B5EF4-FFF2-40B4-BE49-F238E27FC236}">
                <a16:creationId xmlns:a16="http://schemas.microsoft.com/office/drawing/2014/main" id="{EC6780E4-7A51-82EC-0310-E1BF1B40A54C}"/>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321847" y="-8617"/>
            <a:ext cx="1442282" cy="653207"/>
          </a:xfrm>
          <a:prstGeom prst="rect">
            <a:avLst/>
          </a:prstGeom>
        </p:spPr>
      </p:pic>
      <p:pic>
        <p:nvPicPr>
          <p:cNvPr id="37" name="صورة 36">
            <a:extLst>
              <a:ext uri="{FF2B5EF4-FFF2-40B4-BE49-F238E27FC236}">
                <a16:creationId xmlns:a16="http://schemas.microsoft.com/office/drawing/2014/main" id="{3C2943C5-E2AF-0059-5733-946EFC265C99}"/>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1183829" y="26231"/>
            <a:ext cx="888620" cy="666465"/>
          </a:xfrm>
          <a:prstGeom prst="rect">
            <a:avLst/>
          </a:prstGeom>
        </p:spPr>
      </p:pic>
    </p:spTree>
    <p:extLst>
      <p:ext uri="{BB962C8B-B14F-4D97-AF65-F5344CB8AC3E}">
        <p14:creationId xmlns:p14="http://schemas.microsoft.com/office/powerpoint/2010/main" val="105623172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مربع نص 1"/>
          <p:cNvSpPr txBox="1"/>
          <p:nvPr/>
        </p:nvSpPr>
        <p:spPr>
          <a:xfrm>
            <a:off x="671945" y="1027490"/>
            <a:ext cx="10848109" cy="5386090"/>
          </a:xfrm>
          <a:prstGeom prst="rect">
            <a:avLst/>
          </a:prstGeom>
          <a:noFill/>
        </p:spPr>
        <p:txBody>
          <a:bodyPr wrap="square" rtlCol="1">
            <a:spAutoFit/>
          </a:bodyPr>
          <a:lstStyle/>
          <a:p>
            <a:pPr algn="ctr"/>
            <a:r>
              <a:rPr lang="ar-SA" sz="4800" b="1" dirty="0">
                <a:solidFill>
                  <a:srgbClr val="C00000"/>
                </a:solidFill>
                <a:latin typeface="Al Tarikh" pitchFamily="2" charset="-78"/>
                <a:cs typeface="Al Tarikh" pitchFamily="2" charset="-78"/>
              </a:rPr>
              <a:t>برنامج تنمية المهارات القيادية</a:t>
            </a:r>
          </a:p>
          <a:p>
            <a:pPr algn="ctr"/>
            <a:r>
              <a:rPr lang="ar-SA" sz="4800" b="1" dirty="0">
                <a:solidFill>
                  <a:srgbClr val="C00000"/>
                </a:solidFill>
                <a:latin typeface="Al Tarikh" pitchFamily="2" charset="-78"/>
                <a:cs typeface="Al Tarikh" pitchFamily="2" charset="-78"/>
              </a:rPr>
              <a:t>الخاص بجامعة تبوك</a:t>
            </a:r>
          </a:p>
          <a:p>
            <a:pPr algn="ctr"/>
            <a:endParaRPr lang="ar-SA" sz="4800" dirty="0"/>
          </a:p>
          <a:p>
            <a:pPr algn="ctr"/>
            <a:r>
              <a:rPr lang="ar-SA" sz="4000" dirty="0">
                <a:latin typeface="Sakkal Majalla" panose="02000000000000000000" pitchFamily="2" charset="-78"/>
                <a:cs typeface="Sakkal Majalla" panose="02000000000000000000" pitchFamily="2" charset="-78"/>
              </a:rPr>
              <a:t>إعداد:</a:t>
            </a:r>
            <a:endParaRPr lang="en-US" sz="4000" dirty="0">
              <a:latin typeface="Sakkal Majalla" panose="02000000000000000000" pitchFamily="2" charset="-78"/>
              <a:cs typeface="Sakkal Majalla" panose="02000000000000000000" pitchFamily="2" charset="-78"/>
            </a:endParaRPr>
          </a:p>
          <a:p>
            <a:pPr algn="ctr"/>
            <a:endParaRPr lang="ar-SA" sz="4000" dirty="0">
              <a:latin typeface="Sakkal Majalla" panose="02000000000000000000" pitchFamily="2" charset="-78"/>
              <a:cs typeface="Sakkal Majalla" panose="02000000000000000000" pitchFamily="2" charset="-78"/>
            </a:endParaRPr>
          </a:p>
          <a:p>
            <a:pPr algn="ctr"/>
            <a:r>
              <a:rPr lang="ar-SA" sz="4000" dirty="0">
                <a:latin typeface="Sakkal Majalla" panose="02000000000000000000" pitchFamily="2" charset="-78"/>
                <a:cs typeface="Sakkal Majalla" panose="02000000000000000000" pitchFamily="2" charset="-78"/>
              </a:rPr>
              <a:t>محمد زويد العتيبي</a:t>
            </a:r>
          </a:p>
          <a:p>
            <a:pPr algn="ctr"/>
            <a:r>
              <a:rPr lang="ar-SA" sz="4000" dirty="0">
                <a:latin typeface="Sakkal Majalla" panose="02000000000000000000" pitchFamily="2" charset="-78"/>
                <a:cs typeface="Sakkal Majalla" panose="02000000000000000000" pitchFamily="2" charset="-78"/>
              </a:rPr>
              <a:t>عضو هيئة التدريب بمعهد الإدارة العامة سابقا </a:t>
            </a:r>
          </a:p>
          <a:p>
            <a:pPr algn="ctr"/>
            <a:r>
              <a:rPr lang="ar-SA" sz="4000" dirty="0">
                <a:latin typeface="Sakkal Majalla" panose="02000000000000000000" pitchFamily="2" charset="-78"/>
                <a:cs typeface="Sakkal Majalla" panose="02000000000000000000" pitchFamily="2" charset="-78"/>
              </a:rPr>
              <a:t>ربيع الأول ١٤٤٥ه </a:t>
            </a:r>
          </a:p>
        </p:txBody>
      </p:sp>
      <p:pic>
        <p:nvPicPr>
          <p:cNvPr id="10" name="Picture 2" descr="شعار رؤية 2030 png مفرغ شفاف بدون خلفية دقة عالية - موقع محتويات">
            <a:extLst>
              <a:ext uri="{FF2B5EF4-FFF2-40B4-BE49-F238E27FC236}">
                <a16:creationId xmlns:a16="http://schemas.microsoft.com/office/drawing/2014/main" id="{5AE75525-0593-B5D9-67DA-EBB4E81C5D4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8676" r="15954"/>
          <a:stretch/>
        </p:blipFill>
        <p:spPr bwMode="auto">
          <a:xfrm>
            <a:off x="11110823" y="5851494"/>
            <a:ext cx="963800" cy="1032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84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تطور نظريات القيادة</a:t>
            </a:r>
            <a:endParaRPr lang="en-US"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4" name="Title 1"/>
          <p:cNvSpPr txBox="1">
            <a:spLocks/>
          </p:cNvSpPr>
          <p:nvPr/>
        </p:nvSpPr>
        <p:spPr>
          <a:xfrm>
            <a:off x="1462868" y="2937164"/>
            <a:ext cx="10465521" cy="326592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نظريات السلوك الإداري:</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القيادة الفقيرة (1/1) يولي اهتمام ضعيف بالبعدين.</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القيادة المتسلطة (9/1) يولي اهتمام عالي بالإنتاج.</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القيادة الإنسانية (1/9) يولي اهتمام عالي بالعلاقات الإنسانية. </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القيادة المتوازنة (5/5) يولي اهتمام معتدل بالموظفين و الإنتاج.</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القيادة التكاملي (9/9) يولي اهتمام عالي بالموظفين و الإنتاج.</a:t>
            </a:r>
          </a:p>
          <a:p>
            <a:pPr marL="457200" indent="-457200" algn="justLow" rtl="1">
              <a:lnSpc>
                <a:spcPct val="150000"/>
              </a:lnSpc>
              <a:buFont typeface="Wingdings" panose="05000000000000000000" pitchFamily="2" charset="2"/>
              <a:buChar char="§"/>
            </a:pPr>
            <a:endParaRPr lang="ar-SA" sz="2800" b="1" dirty="0">
              <a:latin typeface="+mn-lt"/>
              <a:ea typeface="+mn-ea"/>
              <a:cs typeface="+mn-cs"/>
            </a:endParaRPr>
          </a:p>
          <a:p>
            <a:pPr marL="457200" indent="-457200" algn="justLow" rtl="1">
              <a:lnSpc>
                <a:spcPct val="150000"/>
              </a:lnSpc>
              <a:buFont typeface="Arial" panose="020B0604020202020204" pitchFamily="34" charset="0"/>
              <a:buChar char="•"/>
            </a:pPr>
            <a:endParaRPr lang="ar-SA" sz="2800" b="1" dirty="0">
              <a:latin typeface="+mn-lt"/>
              <a:ea typeface="+mn-ea"/>
              <a:cs typeface="+mn-cs"/>
            </a:endParaRPr>
          </a:p>
        </p:txBody>
      </p:sp>
    </p:spTree>
    <p:extLst>
      <p:ext uri="{BB962C8B-B14F-4D97-AF65-F5344CB8AC3E}">
        <p14:creationId xmlns:p14="http://schemas.microsoft.com/office/powerpoint/2010/main" val="56791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تطور نظريات القيادة</a:t>
            </a:r>
            <a:endParaRPr lang="en-US"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4" name="Title 1"/>
          <p:cNvSpPr txBox="1">
            <a:spLocks/>
          </p:cNvSpPr>
          <p:nvPr/>
        </p:nvSpPr>
        <p:spPr>
          <a:xfrm>
            <a:off x="1462868" y="1491045"/>
            <a:ext cx="10465521" cy="45720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نظرية القيادة </a:t>
            </a:r>
            <a:r>
              <a:rPr lang="ar-SA" sz="2800" b="1" dirty="0" err="1">
                <a:solidFill>
                  <a:srgbClr val="C00000"/>
                </a:solidFill>
                <a:latin typeface="+mn-lt"/>
                <a:ea typeface="+mn-ea"/>
                <a:cs typeface="+mn-cs"/>
              </a:rPr>
              <a:t>الموقفية</a:t>
            </a:r>
            <a:r>
              <a:rPr lang="ar-SA" sz="2800" b="1" dirty="0">
                <a:solidFill>
                  <a:srgbClr val="C00000"/>
                </a:solidFill>
                <a:latin typeface="+mn-lt"/>
                <a:ea typeface="+mn-ea"/>
                <a:cs typeface="+mn-cs"/>
              </a:rPr>
              <a:t>:</a:t>
            </a:r>
          </a:p>
          <a:p>
            <a:pPr marL="457200" indent="-457200" algn="justLow" rtl="1">
              <a:lnSpc>
                <a:spcPct val="150000"/>
              </a:lnSpc>
              <a:buFont typeface="Arial" panose="020B0604020202020204" pitchFamily="34" charset="0"/>
              <a:buChar char="•"/>
            </a:pPr>
            <a:r>
              <a:rPr lang="ar-SA" sz="2800" b="1" dirty="0">
                <a:latin typeface="+mn-lt"/>
                <a:ea typeface="+mn-ea"/>
                <a:cs typeface="+mn-cs"/>
              </a:rPr>
              <a:t>تم تطويرها من قبل (</a:t>
            </a:r>
            <a:r>
              <a:rPr lang="ar-SA" sz="2800" b="1" dirty="0" err="1">
                <a:latin typeface="+mn-lt"/>
                <a:ea typeface="+mn-ea"/>
                <a:cs typeface="+mn-cs"/>
              </a:rPr>
              <a:t>هيرسي</a:t>
            </a:r>
            <a:r>
              <a:rPr lang="ar-SA" sz="2800" b="1" dirty="0">
                <a:latin typeface="+mn-lt"/>
                <a:ea typeface="+mn-ea"/>
                <a:cs typeface="+mn-cs"/>
              </a:rPr>
              <a:t> </a:t>
            </a:r>
            <a:r>
              <a:rPr lang="ar-SA" sz="2800" b="1" dirty="0" err="1">
                <a:latin typeface="+mn-lt"/>
                <a:ea typeface="+mn-ea"/>
                <a:cs typeface="+mn-cs"/>
              </a:rPr>
              <a:t>وبلانكارد</a:t>
            </a:r>
            <a:r>
              <a:rPr lang="ar-SA" sz="2800" b="1" dirty="0">
                <a:latin typeface="+mn-lt"/>
                <a:ea typeface="+mn-ea"/>
                <a:cs typeface="+mn-cs"/>
              </a:rPr>
              <a:t> 1969م)، وثم تطويره مرة أخرى في (1977 ـ 1988م).</a:t>
            </a:r>
          </a:p>
          <a:p>
            <a:pPr marL="457200" indent="-457200" algn="justLow" rtl="1">
              <a:lnSpc>
                <a:spcPct val="150000"/>
              </a:lnSpc>
              <a:buFont typeface="Wingdings" panose="05000000000000000000" pitchFamily="2" charset="2"/>
              <a:buChar char="§"/>
            </a:pPr>
            <a:r>
              <a:rPr lang="ar-SA" sz="2800" b="1" dirty="0">
                <a:latin typeface="+mn-lt"/>
                <a:ea typeface="+mn-ea"/>
                <a:cs typeface="+mn-cs"/>
              </a:rPr>
              <a:t>تفترض هذه النظرية أن القائد الفعال يمتلك القدرة على تشخيص متطلبات الموقف و تحديد مستوى نضج مرؤوسيه و يكيف أسلوبه القيادي وفقا لذلك. </a:t>
            </a:r>
          </a:p>
          <a:p>
            <a:pPr marL="457200" indent="-457200" algn="justLow" rtl="1">
              <a:lnSpc>
                <a:spcPct val="150000"/>
              </a:lnSpc>
              <a:buFont typeface="Arial" panose="020B0604020202020204" pitchFamily="34" charset="0"/>
              <a:buChar char="•"/>
            </a:pPr>
            <a:endParaRPr lang="ar-SA" sz="2800" b="1" dirty="0">
              <a:latin typeface="+mn-lt"/>
              <a:ea typeface="+mn-ea"/>
              <a:cs typeface="+mn-cs"/>
            </a:endParaRPr>
          </a:p>
        </p:txBody>
      </p:sp>
    </p:spTree>
    <p:extLst>
      <p:ext uri="{BB962C8B-B14F-4D97-AF65-F5344CB8AC3E}">
        <p14:creationId xmlns:p14="http://schemas.microsoft.com/office/powerpoint/2010/main" val="3867552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تطور نظريات القيادة</a:t>
            </a:r>
            <a:endParaRPr lang="en-US"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4" name="Title 1"/>
          <p:cNvSpPr txBox="1">
            <a:spLocks/>
          </p:cNvSpPr>
          <p:nvPr/>
        </p:nvSpPr>
        <p:spPr>
          <a:xfrm>
            <a:off x="1462868" y="1856509"/>
            <a:ext cx="10465521" cy="420653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نظرية القيادة </a:t>
            </a:r>
            <a:r>
              <a:rPr lang="ar-SA" sz="2800" b="1" dirty="0" err="1">
                <a:solidFill>
                  <a:srgbClr val="C00000"/>
                </a:solidFill>
                <a:latin typeface="+mn-lt"/>
                <a:ea typeface="+mn-ea"/>
                <a:cs typeface="+mn-cs"/>
              </a:rPr>
              <a:t>الموقفية</a:t>
            </a:r>
            <a:r>
              <a:rPr lang="ar-SA" sz="2800" b="1" dirty="0">
                <a:solidFill>
                  <a:srgbClr val="C00000"/>
                </a:solidFill>
                <a:latin typeface="+mn-lt"/>
                <a:ea typeface="+mn-ea"/>
                <a:cs typeface="+mn-cs"/>
              </a:rPr>
              <a:t>:</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التوجيه : مرتفع في التوجيه ، منخفض في المساندة.</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التدريبي: مرتفع في التوجيه ، مرتفع في المساندة.</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المشاركة :  منخفض في التوجيه ، مرتفع في المساندة.</a:t>
            </a:r>
          </a:p>
          <a:p>
            <a:pPr marL="457200" indent="-457200" algn="justLow" rtl="1">
              <a:lnSpc>
                <a:spcPct val="150000"/>
              </a:lnSpc>
              <a:buFont typeface="Wingdings" panose="05000000000000000000" pitchFamily="2" charset="2"/>
              <a:buChar char="§"/>
            </a:pPr>
            <a:r>
              <a:rPr lang="ar-SA" sz="2800" b="1" dirty="0">
                <a:latin typeface="+mn-lt"/>
                <a:ea typeface="+mn-ea"/>
                <a:cs typeface="+mn-cs"/>
              </a:rPr>
              <a:t>أسلوب التفويض :منخفض في التوجيه ، منخفض في المساندة.</a:t>
            </a:r>
          </a:p>
          <a:p>
            <a:pPr marL="457200" indent="-457200" algn="justLow" rtl="1">
              <a:lnSpc>
                <a:spcPct val="150000"/>
              </a:lnSpc>
              <a:buFont typeface="Arial" panose="020B0604020202020204" pitchFamily="34" charset="0"/>
              <a:buChar char="•"/>
            </a:pPr>
            <a:endParaRPr lang="ar-SA" sz="2800" b="1" dirty="0">
              <a:latin typeface="+mn-lt"/>
              <a:ea typeface="+mn-ea"/>
              <a:cs typeface="+mn-cs"/>
            </a:endParaRPr>
          </a:p>
        </p:txBody>
      </p:sp>
    </p:spTree>
    <p:extLst>
      <p:ext uri="{BB962C8B-B14F-4D97-AF65-F5344CB8AC3E}">
        <p14:creationId xmlns:p14="http://schemas.microsoft.com/office/powerpoint/2010/main" val="2580251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49400" y="2095500"/>
            <a:ext cx="8991600" cy="1754326"/>
          </a:xfrm>
          <a:prstGeom prst="rect">
            <a:avLst/>
          </a:prstGeom>
          <a:noFill/>
        </p:spPr>
        <p:txBody>
          <a:bodyPr wrap="square" rtlCol="1">
            <a:spAutoFit/>
          </a:bodyPr>
          <a:lstStyle/>
          <a:p>
            <a:pPr algn="just" rtl="1"/>
            <a:r>
              <a:rPr lang="ar-SA" sz="5400" dirty="0">
                <a:solidFill>
                  <a:srgbClr val="002060"/>
                </a:solidFill>
                <a:latin typeface="Sakkal Majalla" panose="02000000000000000000" pitchFamily="2" charset="-78"/>
                <a:cs typeface="Sakkal Majalla" panose="02000000000000000000" pitchFamily="2" charset="-78"/>
              </a:rPr>
              <a:t>حالة دراسية:</a:t>
            </a:r>
          </a:p>
          <a:p>
            <a:pPr algn="just" rtl="1"/>
            <a:r>
              <a:rPr lang="ar-SA" sz="5400" dirty="0">
                <a:solidFill>
                  <a:srgbClr val="002060"/>
                </a:solidFill>
                <a:latin typeface="Sakkal Majalla" panose="02000000000000000000" pitchFamily="2" charset="-78"/>
                <a:cs typeface="Sakkal Majalla" panose="02000000000000000000" pitchFamily="2" charset="-78"/>
              </a:rPr>
              <a:t>اهم صفات القادة الناجحين ؟</a:t>
            </a:r>
          </a:p>
        </p:txBody>
      </p:sp>
    </p:spTree>
    <p:extLst>
      <p:ext uri="{BB962C8B-B14F-4D97-AF65-F5344CB8AC3E}">
        <p14:creationId xmlns:p14="http://schemas.microsoft.com/office/powerpoint/2010/main" val="1676237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44433" y="1493129"/>
            <a:ext cx="1370888" cy="769441"/>
          </a:xfrm>
          <a:prstGeom prst="rect">
            <a:avLst/>
          </a:prstGeom>
          <a:noFill/>
        </p:spPr>
        <p:txBody>
          <a:bodyPr wrap="none" rtlCol="0">
            <a:spAutoFit/>
          </a:bodyPr>
          <a:lstStyle/>
          <a:p>
            <a:r>
              <a:rPr lang="ar-SA" sz="4400" dirty="0">
                <a:solidFill>
                  <a:srgbClr val="FFC000"/>
                </a:solidFill>
                <a:latin typeface="Cocon® Next Arabic" panose="020A0503020102020204" pitchFamily="18" charset="-78"/>
                <a:ea typeface="Cocon® Next Arabic" panose="020A0503020102020204" pitchFamily="18" charset="-78"/>
                <a:cs typeface="Cocon® Next Arabic" panose="020A0503020102020204" pitchFamily="18" charset="-78"/>
              </a:rPr>
              <a:t>سؤال</a:t>
            </a:r>
            <a:endParaRPr lang="en-US" sz="4400" dirty="0">
              <a:solidFill>
                <a:srgbClr val="FFC000"/>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5" name="Rectangle 4"/>
          <p:cNvSpPr/>
          <p:nvPr/>
        </p:nvSpPr>
        <p:spPr>
          <a:xfrm>
            <a:off x="2105025" y="2552700"/>
            <a:ext cx="10086975" cy="1583785"/>
          </a:xfrm>
          <a:prstGeom prst="rect">
            <a:avLst/>
          </a:prstGeom>
          <a:solidFill>
            <a:srgbClr val="A3C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05025" y="2552700"/>
            <a:ext cx="114300" cy="1583785"/>
          </a:xfrm>
          <a:prstGeom prst="rect">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
          <p:cNvSpPr txBox="1">
            <a:spLocks noChangeArrowheads="1"/>
          </p:cNvSpPr>
          <p:nvPr/>
        </p:nvSpPr>
        <p:spPr bwMode="auto">
          <a:xfrm>
            <a:off x="3357562" y="2741881"/>
            <a:ext cx="75819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eaLnBrk="0" fontAlgn="base" hangingPunct="0">
              <a:lnSpc>
                <a:spcPct val="100000"/>
              </a:lnSpc>
              <a:spcBef>
                <a:spcPct val="0"/>
              </a:spcBef>
              <a:spcAft>
                <a:spcPct val="0"/>
              </a:spcAft>
              <a:buFontTx/>
              <a:buNone/>
            </a:pPr>
            <a:r>
              <a:rPr lang="ar-SA" altLang="en-US" sz="4000" dirty="0">
                <a:solidFill>
                  <a:schemeClr val="tx1">
                    <a:lumMod val="85000"/>
                    <a:lumOff val="15000"/>
                  </a:schemeClr>
                </a:solidFill>
                <a:latin typeface="Traditional Arabic" panose="02020603050405020304" pitchFamily="18" charset="-78"/>
                <a:cs typeface="Sultan Medium" pitchFamily="2" charset="-78"/>
              </a:rPr>
              <a:t>هل جميس بيرنز هو مؤسس نظرية القيادة التحويلية؟ </a:t>
            </a:r>
          </a:p>
        </p:txBody>
      </p:sp>
    </p:spTree>
    <p:extLst>
      <p:ext uri="{BB962C8B-B14F-4D97-AF65-F5344CB8AC3E}">
        <p14:creationId xmlns:p14="http://schemas.microsoft.com/office/powerpoint/2010/main" val="1621558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نظريات القيادة الحديثة</a:t>
            </a:r>
          </a:p>
        </p:txBody>
      </p:sp>
      <p:sp>
        <p:nvSpPr>
          <p:cNvPr id="4" name="Title 1"/>
          <p:cNvSpPr txBox="1">
            <a:spLocks/>
          </p:cNvSpPr>
          <p:nvPr/>
        </p:nvSpPr>
        <p:spPr>
          <a:xfrm>
            <a:off x="1462868" y="498272"/>
            <a:ext cx="10465521" cy="45720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نظرية القيادة الكاريزمية. </a:t>
            </a:r>
            <a:r>
              <a:rPr lang="ar-SA" sz="2800" b="1" dirty="0">
                <a:latin typeface="+mn-lt"/>
                <a:ea typeface="+mn-ea"/>
                <a:cs typeface="+mn-cs"/>
              </a:rPr>
              <a:t>(هاوس 1976م).</a:t>
            </a:r>
          </a:p>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نظرية القيادة التحويلية، </a:t>
            </a:r>
            <a:r>
              <a:rPr lang="ar-SA" sz="2800" b="1" dirty="0">
                <a:latin typeface="+mn-lt"/>
                <a:ea typeface="+mn-ea"/>
                <a:cs typeface="+mn-cs"/>
              </a:rPr>
              <a:t>(وضع أسسها بيرنز 1978م طورها ونقحها باس 1985م).</a:t>
            </a:r>
          </a:p>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نظرية القيادة التبادلية, (</a:t>
            </a:r>
            <a:r>
              <a:rPr lang="ar-SA" sz="2800" b="1" dirty="0">
                <a:latin typeface="+mn-lt"/>
                <a:ea typeface="+mn-ea"/>
                <a:cs typeface="+mn-cs"/>
              </a:rPr>
              <a:t>وضع أسسها بيرنز 1978م).</a:t>
            </a:r>
          </a:p>
          <a:p>
            <a:pPr marL="457200" indent="-457200" algn="justLow" rtl="1">
              <a:lnSpc>
                <a:spcPct val="150000"/>
              </a:lnSpc>
              <a:buFont typeface="Arial" panose="020B0604020202020204" pitchFamily="34" charset="0"/>
              <a:buChar char="•"/>
            </a:pPr>
            <a:endParaRPr lang="ar-SA" sz="2800" b="1" dirty="0">
              <a:latin typeface="+mn-lt"/>
              <a:ea typeface="+mn-ea"/>
              <a:cs typeface="+mn-cs"/>
            </a:endParaRPr>
          </a:p>
        </p:txBody>
      </p:sp>
    </p:spTree>
    <p:extLst>
      <p:ext uri="{BB962C8B-B14F-4D97-AF65-F5344CB8AC3E}">
        <p14:creationId xmlns:p14="http://schemas.microsoft.com/office/powerpoint/2010/main" val="3048036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rot="21151800">
            <a:off x="5648325" y="3585638"/>
            <a:ext cx="5833485" cy="1038225"/>
          </a:xfrm>
        </p:spPr>
        <p:txBody>
          <a:bodyPr>
            <a:normAutofit/>
          </a:bodyPr>
          <a:lstStyle/>
          <a:p>
            <a:pPr algn="ctr" rtl="1">
              <a:lnSpc>
                <a:spcPct val="100000"/>
              </a:lnSpc>
            </a:pPr>
            <a:r>
              <a:rPr lang="ar-SA" sz="6000" dirty="0">
                <a:solidFill>
                  <a:srgbClr val="FFFF00"/>
                </a:solidFill>
                <a:latin typeface="Cocon® Next Arabic" panose="020A0503020102020204" pitchFamily="18" charset="-78"/>
                <a:ea typeface="Cocon® Next Arabic" panose="020A0503020102020204" pitchFamily="18" charset="-78"/>
                <a:cs typeface="Cocon® Next Arabic" panose="020A0503020102020204" pitchFamily="18" charset="-78"/>
              </a:rPr>
              <a:t>مفهوم القيادة التحويلية</a:t>
            </a:r>
          </a:p>
        </p:txBody>
      </p:sp>
    </p:spTree>
    <p:extLst>
      <p:ext uri="{BB962C8B-B14F-4D97-AF65-F5344CB8AC3E}">
        <p14:creationId xmlns:p14="http://schemas.microsoft.com/office/powerpoint/2010/main" val="4097972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p:nvPr/>
        </p:nvSpPr>
        <p:spPr>
          <a:xfrm>
            <a:off x="0" y="2463386"/>
            <a:ext cx="12192000" cy="86328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ar-SA" sz="2800" b="1" dirty="0">
              <a:solidFill>
                <a:schemeClr val="tx1"/>
              </a:solidFill>
            </a:endParaRPr>
          </a:p>
        </p:txBody>
      </p:sp>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لماذا القيادة التحويلية؟</a:t>
            </a:r>
          </a:p>
        </p:txBody>
      </p:sp>
      <p:sp>
        <p:nvSpPr>
          <p:cNvPr id="4" name="Title 1"/>
          <p:cNvSpPr txBox="1">
            <a:spLocks/>
          </p:cNvSpPr>
          <p:nvPr/>
        </p:nvSpPr>
        <p:spPr>
          <a:xfrm>
            <a:off x="1159328" y="2002966"/>
            <a:ext cx="10465521" cy="12497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Low" rtl="1">
              <a:lnSpc>
                <a:spcPct val="100000"/>
              </a:lnSpc>
            </a:pPr>
            <a:endParaRPr lang="ar-SA" sz="2800" b="1" dirty="0">
              <a:latin typeface="+mn-lt"/>
              <a:ea typeface="+mn-ea"/>
              <a:cs typeface="+mn-cs"/>
            </a:endParaRPr>
          </a:p>
          <a:p>
            <a:pPr algn="justLow" rtl="1">
              <a:lnSpc>
                <a:spcPct val="100000"/>
              </a:lnSpc>
            </a:pPr>
            <a:r>
              <a:rPr lang="ar-SA" sz="2800" b="1" dirty="0">
                <a:latin typeface="+mn-lt"/>
                <a:ea typeface="+mn-ea"/>
                <a:cs typeface="+mn-cs"/>
              </a:rPr>
              <a:t>يسعى القادة التحويليين إلى النهوض بشعور التابعين وذلك من خلال الاحتكام الى أفكار وقيم أخلاقية مثل الحرية والعدالة والمساواة والسلام والإنسانية (باس ، 1985م).</a:t>
            </a:r>
          </a:p>
        </p:txBody>
      </p:sp>
      <p:sp>
        <p:nvSpPr>
          <p:cNvPr id="6" name="Title 1"/>
          <p:cNvSpPr txBox="1">
            <a:spLocks/>
          </p:cNvSpPr>
          <p:nvPr/>
        </p:nvSpPr>
        <p:spPr>
          <a:xfrm>
            <a:off x="1159329" y="1506570"/>
            <a:ext cx="10465521" cy="12497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r" rtl="1">
              <a:buFont typeface="Arial" panose="020B0604020202020204" pitchFamily="34" charset="0"/>
              <a:buChar char="•"/>
            </a:pPr>
            <a:r>
              <a:rPr lang="ar-SA" sz="2800" b="1" dirty="0">
                <a:solidFill>
                  <a:srgbClr val="C00000"/>
                </a:solidFill>
                <a:latin typeface="+mn-lt"/>
                <a:ea typeface="+mn-ea"/>
                <a:cs typeface="+mn-cs"/>
              </a:rPr>
              <a:t>باس (1985م):</a:t>
            </a:r>
            <a:endParaRPr lang="en-US" sz="2800" b="1" dirty="0">
              <a:solidFill>
                <a:srgbClr val="C00000"/>
              </a:solidFill>
              <a:latin typeface="+mn-lt"/>
              <a:ea typeface="+mn-ea"/>
              <a:cs typeface="+mn-cs"/>
            </a:endParaRPr>
          </a:p>
        </p:txBody>
      </p:sp>
      <p:sp>
        <p:nvSpPr>
          <p:cNvPr id="8" name="Title 1"/>
          <p:cNvSpPr txBox="1">
            <a:spLocks/>
          </p:cNvSpPr>
          <p:nvPr/>
        </p:nvSpPr>
        <p:spPr>
          <a:xfrm>
            <a:off x="1159327" y="3979797"/>
            <a:ext cx="10465521" cy="12497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r" rtl="1">
              <a:buFont typeface="Arial" panose="020B0604020202020204" pitchFamily="34" charset="0"/>
              <a:buChar char="•"/>
            </a:pPr>
            <a:r>
              <a:rPr lang="ar-SA" sz="2800" b="1" dirty="0">
                <a:latin typeface="+mn-lt"/>
                <a:ea typeface="+mn-ea"/>
                <a:cs typeface="+mn-cs"/>
              </a:rPr>
              <a:t>في دراسة ميدانية بعنوان:(</a:t>
            </a:r>
            <a:r>
              <a:rPr lang="ar-SA" sz="2800" b="1" dirty="0">
                <a:solidFill>
                  <a:srgbClr val="C00000"/>
                </a:solidFill>
                <a:latin typeface="+mn-lt"/>
                <a:ea typeface="+mn-ea"/>
                <a:cs typeface="+mn-cs"/>
              </a:rPr>
              <a:t>اثر ممارسة أساليب القيادة التحويلية في جودة الحياة الوظيفية</a:t>
            </a:r>
            <a:r>
              <a:rPr lang="ar-SA" sz="2800" b="1" dirty="0">
                <a:latin typeface="+mn-lt"/>
                <a:ea typeface="+mn-ea"/>
                <a:cs typeface="+mn-cs"/>
              </a:rPr>
              <a:t>)</a:t>
            </a:r>
          </a:p>
          <a:p>
            <a:pPr marL="457200" indent="-457200" algn="r" rtl="1">
              <a:buFont typeface="Arial" panose="020B0604020202020204" pitchFamily="34" charset="0"/>
              <a:buChar char="•"/>
            </a:pPr>
            <a:r>
              <a:rPr lang="ar-SA" sz="2800" b="1" dirty="0">
                <a:latin typeface="+mn-lt"/>
                <a:ea typeface="+mn-ea"/>
                <a:cs typeface="+mn-cs"/>
              </a:rPr>
              <a:t>دراسة تطبيقية على وزارة الصحة الفلسطينية بقطاع غزة(2016م)، حجم العينة (370) موظف.</a:t>
            </a:r>
          </a:p>
        </p:txBody>
      </p:sp>
    </p:spTree>
    <p:extLst>
      <p:ext uri="{BB962C8B-B14F-4D97-AF65-F5344CB8AC3E}">
        <p14:creationId xmlns:p14="http://schemas.microsoft.com/office/powerpoint/2010/main" val="477758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لماذا القيادة التحويلية؟</a:t>
            </a:r>
          </a:p>
        </p:txBody>
      </p:sp>
      <p:sp>
        <p:nvSpPr>
          <p:cNvPr id="6" name="Title 1"/>
          <p:cNvSpPr txBox="1">
            <a:spLocks/>
          </p:cNvSpPr>
          <p:nvPr/>
        </p:nvSpPr>
        <p:spPr>
          <a:xfrm>
            <a:off x="1185455" y="1349821"/>
            <a:ext cx="10465521" cy="40233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r" rtl="1">
              <a:buFont typeface="Arial" panose="020B0604020202020204" pitchFamily="34" charset="0"/>
              <a:buChar char="•"/>
            </a:pPr>
            <a:r>
              <a:rPr lang="ar-SA" sz="2800" b="1" dirty="0">
                <a:latin typeface="+mn-lt"/>
                <a:ea typeface="+mn-ea"/>
                <a:cs typeface="+mn-cs"/>
              </a:rPr>
              <a:t>في دراسة بعنوان:(</a:t>
            </a:r>
            <a:r>
              <a:rPr lang="ar-SA" sz="2800" b="1" dirty="0">
                <a:solidFill>
                  <a:srgbClr val="C00000"/>
                </a:solidFill>
                <a:latin typeface="+mn-lt"/>
                <a:ea typeface="+mn-ea"/>
                <a:cs typeface="+mn-cs"/>
              </a:rPr>
              <a:t>أثر القيادة التحويلية على فاعلية اتخاذ القرار في شركات التأمين الأردنية</a:t>
            </a:r>
            <a:r>
              <a:rPr lang="ar-SA" sz="2800" b="1" dirty="0">
                <a:latin typeface="+mn-lt"/>
                <a:ea typeface="+mn-ea"/>
                <a:cs typeface="+mn-cs"/>
              </a:rPr>
              <a:t>) 2012م (</a:t>
            </a:r>
            <a:r>
              <a:rPr lang="ar-SA" sz="2800" b="1" dirty="0">
                <a:solidFill>
                  <a:srgbClr val="C00000"/>
                </a:solidFill>
                <a:latin typeface="+mn-lt"/>
                <a:ea typeface="+mn-ea"/>
                <a:cs typeface="+mn-cs"/>
              </a:rPr>
              <a:t>رسالة ماجستير- جامعة الشرق الاوسط</a:t>
            </a:r>
            <a:r>
              <a:rPr lang="ar-SA" sz="2800" b="1" dirty="0">
                <a:latin typeface="+mn-lt"/>
                <a:ea typeface="+mn-ea"/>
                <a:cs typeface="+mn-cs"/>
              </a:rPr>
              <a:t>).</a:t>
            </a:r>
          </a:p>
          <a:p>
            <a:pPr algn="r" rtl="1"/>
            <a:endParaRPr lang="ar-SA" sz="2800" b="1" dirty="0">
              <a:latin typeface="+mn-lt"/>
              <a:ea typeface="+mn-ea"/>
              <a:cs typeface="+mn-cs"/>
            </a:endParaRPr>
          </a:p>
          <a:p>
            <a:pPr marL="457200" indent="-457200" algn="r" rtl="1">
              <a:buFont typeface="Arial" panose="020B0604020202020204" pitchFamily="34" charset="0"/>
              <a:buChar char="•"/>
            </a:pPr>
            <a:r>
              <a:rPr lang="ar-SA" sz="2800" b="1" dirty="0">
                <a:latin typeface="+mn-lt"/>
                <a:ea typeface="+mn-ea"/>
                <a:cs typeface="+mn-cs"/>
              </a:rPr>
              <a:t>في دراسة بعنوان:(</a:t>
            </a:r>
            <a:r>
              <a:rPr lang="ar-SA" sz="2800" b="1" dirty="0">
                <a:solidFill>
                  <a:srgbClr val="C00000"/>
                </a:solidFill>
                <a:latin typeface="+mn-lt"/>
                <a:ea typeface="+mn-ea"/>
                <a:cs typeface="+mn-cs"/>
              </a:rPr>
              <a:t>علاقة القيادة التحويلية بالإبداع الإداري لدى رؤساء الأقسام الأكاديمية في الجامعة الإسلامية بغزة</a:t>
            </a:r>
            <a:r>
              <a:rPr lang="ar-SA" sz="2800" b="1" dirty="0">
                <a:latin typeface="+mn-lt"/>
                <a:ea typeface="+mn-ea"/>
                <a:cs typeface="+mn-cs"/>
              </a:rPr>
              <a:t>) 2010م (</a:t>
            </a:r>
            <a:r>
              <a:rPr lang="ar-SA" sz="2800" b="1" dirty="0">
                <a:solidFill>
                  <a:srgbClr val="C00000"/>
                </a:solidFill>
                <a:latin typeface="+mn-lt"/>
                <a:ea typeface="+mn-ea"/>
                <a:cs typeface="+mn-cs"/>
              </a:rPr>
              <a:t>رسالة ماجستير- الجامعة الإسلامية بقطاع غزة</a:t>
            </a:r>
            <a:r>
              <a:rPr lang="ar-SA" sz="2800" b="1" dirty="0">
                <a:latin typeface="+mn-lt"/>
                <a:ea typeface="+mn-ea"/>
                <a:cs typeface="+mn-cs"/>
              </a:rPr>
              <a:t>).</a:t>
            </a:r>
          </a:p>
          <a:p>
            <a:pPr algn="r" rtl="1"/>
            <a:endParaRPr lang="ar-SA" sz="2800" b="1" dirty="0">
              <a:latin typeface="+mn-lt"/>
              <a:ea typeface="+mn-ea"/>
              <a:cs typeface="+mn-cs"/>
            </a:endParaRPr>
          </a:p>
          <a:p>
            <a:pPr algn="r" rtl="1"/>
            <a:endParaRPr lang="ar-SA" sz="2800" b="1" dirty="0">
              <a:latin typeface="+mn-lt"/>
              <a:ea typeface="+mn-ea"/>
              <a:cs typeface="+mn-cs"/>
            </a:endParaRPr>
          </a:p>
        </p:txBody>
      </p:sp>
    </p:spTree>
    <p:extLst>
      <p:ext uri="{BB962C8B-B14F-4D97-AF65-F5344CB8AC3E}">
        <p14:creationId xmlns:p14="http://schemas.microsoft.com/office/powerpoint/2010/main" val="2242779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لماذا القيادة التحويلية؟</a:t>
            </a:r>
          </a:p>
        </p:txBody>
      </p:sp>
      <p:sp>
        <p:nvSpPr>
          <p:cNvPr id="6" name="Title 1"/>
          <p:cNvSpPr txBox="1">
            <a:spLocks/>
          </p:cNvSpPr>
          <p:nvPr/>
        </p:nvSpPr>
        <p:spPr>
          <a:xfrm>
            <a:off x="1289958" y="1104900"/>
            <a:ext cx="10465521" cy="40233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r" rtl="1">
              <a:buFont typeface="Arial" panose="020B0604020202020204" pitchFamily="34" charset="0"/>
              <a:buChar char="•"/>
            </a:pPr>
            <a:r>
              <a:rPr lang="ar-SA" sz="2800" b="1" dirty="0"/>
              <a:t>في دراسة بعنوان:(</a:t>
            </a:r>
            <a:r>
              <a:rPr lang="ar-SA" sz="2800" b="1" dirty="0">
                <a:solidFill>
                  <a:srgbClr val="C00000"/>
                </a:solidFill>
              </a:rPr>
              <a:t>القيادة التحويلية وعلاقتها بمستويات الولاء التنظيمي لدى الضباط الميدانيين بقيادة حرس الحدود بمنطقة مكة المكرمة</a:t>
            </a:r>
            <a:r>
              <a:rPr lang="ar-SA" sz="2800" b="1" dirty="0"/>
              <a:t>)</a:t>
            </a:r>
            <a:r>
              <a:rPr lang="ar-SA" sz="2800" b="1" dirty="0">
                <a:solidFill>
                  <a:srgbClr val="C00000"/>
                </a:solidFill>
              </a:rPr>
              <a:t> </a:t>
            </a:r>
            <a:r>
              <a:rPr lang="ar-SA" sz="2800" b="1" dirty="0"/>
              <a:t>1432هـ (</a:t>
            </a:r>
            <a:r>
              <a:rPr lang="ar-SA" sz="2800" b="1" dirty="0">
                <a:solidFill>
                  <a:srgbClr val="C00000"/>
                </a:solidFill>
              </a:rPr>
              <a:t>رسالة ماجستير – جامعة نايف العربية للعلوم الأمنية</a:t>
            </a:r>
            <a:r>
              <a:rPr lang="ar-SA" sz="2800" b="1" dirty="0"/>
              <a:t>).</a:t>
            </a:r>
          </a:p>
          <a:p>
            <a:pPr algn="r" rtl="1"/>
            <a:endParaRPr lang="ar-SA" sz="2800" b="1" dirty="0">
              <a:latin typeface="+mn-lt"/>
              <a:ea typeface="+mn-ea"/>
              <a:cs typeface="+mn-cs"/>
            </a:endParaRPr>
          </a:p>
          <a:p>
            <a:pPr algn="r" rtl="1"/>
            <a:endParaRPr lang="ar-SA" sz="2800" b="1" dirty="0">
              <a:latin typeface="+mn-lt"/>
              <a:ea typeface="+mn-ea"/>
              <a:cs typeface="+mn-cs"/>
            </a:endParaRPr>
          </a:p>
        </p:txBody>
      </p:sp>
    </p:spTree>
    <p:extLst>
      <p:ext uri="{BB962C8B-B14F-4D97-AF65-F5344CB8AC3E}">
        <p14:creationId xmlns:p14="http://schemas.microsoft.com/office/powerpoint/2010/main" val="267582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8573AA2-6C7A-918C-CF1E-0EDB6D400E71}"/>
              </a:ext>
            </a:extLst>
          </p:cNvPr>
          <p:cNvSpPr>
            <a:spLocks noGrp="1"/>
          </p:cNvSpPr>
          <p:nvPr>
            <p:ph type="ctrTitle"/>
          </p:nvPr>
        </p:nvSpPr>
        <p:spPr>
          <a:xfrm>
            <a:off x="2334570" y="1831693"/>
            <a:ext cx="8915399" cy="2262781"/>
          </a:xfrm>
        </p:spPr>
        <p:txBody>
          <a:bodyPr>
            <a:normAutofit/>
          </a:bodyPr>
          <a:lstStyle/>
          <a:p>
            <a:pPr algn="ctr"/>
            <a:r>
              <a:rPr lang="ar-SA" sz="9600" b="1" i="1" dirty="0">
                <a:latin typeface="Al Tarikh" pitchFamily="2" charset="-78"/>
                <a:cs typeface="Al Tarikh" pitchFamily="2" charset="-78"/>
              </a:rPr>
              <a:t>اليوم الأول </a:t>
            </a:r>
          </a:p>
        </p:txBody>
      </p:sp>
    </p:spTree>
    <p:extLst>
      <p:ext uri="{BB962C8B-B14F-4D97-AF65-F5344CB8AC3E}">
        <p14:creationId xmlns:p14="http://schemas.microsoft.com/office/powerpoint/2010/main" val="1903291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مفهوم القيادة التحويلية</a:t>
            </a:r>
          </a:p>
        </p:txBody>
      </p:sp>
      <p:sp>
        <p:nvSpPr>
          <p:cNvPr id="6" name="Title 1"/>
          <p:cNvSpPr txBox="1">
            <a:spLocks/>
          </p:cNvSpPr>
          <p:nvPr/>
        </p:nvSpPr>
        <p:spPr>
          <a:xfrm>
            <a:off x="2300152" y="1244213"/>
            <a:ext cx="9047117" cy="7663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a:endParaRPr lang="ar-SA" sz="2800" dirty="0">
              <a:solidFill>
                <a:srgbClr val="260000"/>
              </a:solidFill>
              <a:cs typeface="PT Bold Heading" panose="02010400000000000000" pitchFamily="2" charset="-78"/>
            </a:endParaRPr>
          </a:p>
          <a:p>
            <a:pPr marL="457200" indent="-457200" algn="just" rtl="1">
              <a:buFont typeface="Arial" panose="020B0604020202020204" pitchFamily="34" charset="0"/>
              <a:buChar char="•"/>
            </a:pPr>
            <a:r>
              <a:rPr lang="en-US" sz="2800" b="1" dirty="0">
                <a:solidFill>
                  <a:srgbClr val="C00000"/>
                </a:solidFill>
                <a:latin typeface="+mn-lt"/>
                <a:ea typeface="+mn-ea"/>
                <a:cs typeface="+mn-cs"/>
              </a:rPr>
              <a:t>Conger</a:t>
            </a:r>
            <a:r>
              <a:rPr lang="ar-SA" sz="2800" b="1" dirty="0">
                <a:solidFill>
                  <a:srgbClr val="C00000"/>
                </a:solidFill>
                <a:latin typeface="+mn-lt"/>
                <a:ea typeface="+mn-ea"/>
                <a:cs typeface="+mn-cs"/>
              </a:rPr>
              <a:t> (2002):</a:t>
            </a:r>
          </a:p>
        </p:txBody>
      </p:sp>
      <p:sp>
        <p:nvSpPr>
          <p:cNvPr id="4" name="Rectangle 4"/>
          <p:cNvSpPr/>
          <p:nvPr/>
        </p:nvSpPr>
        <p:spPr>
          <a:xfrm>
            <a:off x="0" y="2316480"/>
            <a:ext cx="12192000" cy="124979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ar-SA" sz="2800" b="1" dirty="0">
              <a:solidFill>
                <a:schemeClr val="tx1"/>
              </a:solidFill>
            </a:endParaRPr>
          </a:p>
        </p:txBody>
      </p:sp>
      <p:sp>
        <p:nvSpPr>
          <p:cNvPr id="5" name="Title 1"/>
          <p:cNvSpPr txBox="1">
            <a:spLocks/>
          </p:cNvSpPr>
          <p:nvPr/>
        </p:nvSpPr>
        <p:spPr>
          <a:xfrm>
            <a:off x="1159328" y="2316480"/>
            <a:ext cx="10465521" cy="12497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Low" rtl="1">
              <a:lnSpc>
                <a:spcPct val="100000"/>
              </a:lnSpc>
            </a:pPr>
            <a:r>
              <a:rPr lang="ar-SA" sz="2800" b="1" dirty="0">
                <a:latin typeface="+mn-lt"/>
                <a:ea typeface="+mn-ea"/>
                <a:cs typeface="+mn-cs"/>
              </a:rPr>
              <a:t>هي تلك القيادة التي تتجاوز تقديم الحوافز مقابل الأداء المرغوب الى تطوير وتشجيع المرؤوسين فكرياً وابداعياً وتحويل اهتماماتهم الذاتية لتكون جزءاً أساسياً من الرسالة العليا للمنظمة.</a:t>
            </a:r>
          </a:p>
        </p:txBody>
      </p:sp>
    </p:spTree>
    <p:extLst>
      <p:ext uri="{BB962C8B-B14F-4D97-AF65-F5344CB8AC3E}">
        <p14:creationId xmlns:p14="http://schemas.microsoft.com/office/powerpoint/2010/main" val="251825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rot="21151800">
            <a:off x="5648325" y="3585638"/>
            <a:ext cx="5833485" cy="1038225"/>
          </a:xfrm>
        </p:spPr>
        <p:txBody>
          <a:bodyPr>
            <a:normAutofit/>
          </a:bodyPr>
          <a:lstStyle/>
          <a:p>
            <a:pPr algn="ctr" rtl="1">
              <a:lnSpc>
                <a:spcPct val="100000"/>
              </a:lnSpc>
            </a:pPr>
            <a:r>
              <a:rPr lang="ar-SA" sz="6000" dirty="0">
                <a:solidFill>
                  <a:srgbClr val="FFFF00"/>
                </a:solidFill>
                <a:latin typeface="Cocon® Next Arabic" panose="020A0503020102020204" pitchFamily="18" charset="-78"/>
                <a:ea typeface="Cocon® Next Arabic" panose="020A0503020102020204" pitchFamily="18" charset="-78"/>
                <a:cs typeface="Cocon® Next Arabic" panose="020A0503020102020204" pitchFamily="18" charset="-78"/>
              </a:rPr>
              <a:t>القائد التحويلي</a:t>
            </a:r>
          </a:p>
        </p:txBody>
      </p:sp>
    </p:spTree>
    <p:extLst>
      <p:ext uri="{BB962C8B-B14F-4D97-AF65-F5344CB8AC3E}">
        <p14:creationId xmlns:p14="http://schemas.microsoft.com/office/powerpoint/2010/main" val="2765283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القائد التحويلي</a:t>
            </a:r>
          </a:p>
        </p:txBody>
      </p:sp>
      <p:sp>
        <p:nvSpPr>
          <p:cNvPr id="6" name="Title 1"/>
          <p:cNvSpPr txBox="1">
            <a:spLocks/>
          </p:cNvSpPr>
          <p:nvPr/>
        </p:nvSpPr>
        <p:spPr>
          <a:xfrm>
            <a:off x="2300152" y="1244213"/>
            <a:ext cx="9047117" cy="7663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a:endParaRPr lang="ar-SA" sz="2800" dirty="0">
              <a:solidFill>
                <a:srgbClr val="260000"/>
              </a:solidFill>
              <a:cs typeface="PT Bold Heading" panose="02010400000000000000" pitchFamily="2" charset="-78"/>
            </a:endParaRPr>
          </a:p>
          <a:p>
            <a:pPr marL="457200" indent="-457200" algn="just" rtl="1">
              <a:buFont typeface="Arial" panose="020B0604020202020204" pitchFamily="34" charset="0"/>
              <a:buChar char="•"/>
            </a:pPr>
            <a:r>
              <a:rPr lang="ar-SA" sz="2800" b="1" dirty="0">
                <a:solidFill>
                  <a:srgbClr val="C00000"/>
                </a:solidFill>
                <a:latin typeface="+mn-lt"/>
                <a:ea typeface="+mn-ea"/>
                <a:cs typeface="+mn-cs"/>
              </a:rPr>
              <a:t>داغر وصالح، (2000 – 440):</a:t>
            </a:r>
          </a:p>
        </p:txBody>
      </p:sp>
      <p:sp>
        <p:nvSpPr>
          <p:cNvPr id="4" name="Rectangle 4"/>
          <p:cNvSpPr/>
          <p:nvPr/>
        </p:nvSpPr>
        <p:spPr>
          <a:xfrm>
            <a:off x="0" y="2325184"/>
            <a:ext cx="12192000" cy="93181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ar-SA" sz="2800" b="1" dirty="0">
              <a:solidFill>
                <a:schemeClr val="tx1"/>
              </a:solidFill>
            </a:endParaRPr>
          </a:p>
        </p:txBody>
      </p:sp>
      <p:sp>
        <p:nvSpPr>
          <p:cNvPr id="5" name="Title 1"/>
          <p:cNvSpPr txBox="1">
            <a:spLocks/>
          </p:cNvSpPr>
          <p:nvPr/>
        </p:nvSpPr>
        <p:spPr>
          <a:xfrm>
            <a:off x="1159328" y="2159721"/>
            <a:ext cx="10465521" cy="12497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Low" rtl="1">
              <a:lnSpc>
                <a:spcPct val="100000"/>
              </a:lnSpc>
            </a:pPr>
            <a:r>
              <a:rPr lang="ar-SA" sz="2800" b="1" dirty="0">
                <a:latin typeface="+mn-lt"/>
                <a:ea typeface="+mn-ea"/>
                <a:cs typeface="+mn-cs"/>
              </a:rPr>
              <a:t>هو القائد الذي يكون قادراً على حث المرؤوسين على العمل من أجل أهداف معينة تمثل القيم والدوافع والطموحات والتوقعات لكل من القادة والمرؤوسين </a:t>
            </a:r>
          </a:p>
        </p:txBody>
      </p:sp>
    </p:spTree>
    <p:extLst>
      <p:ext uri="{BB962C8B-B14F-4D97-AF65-F5344CB8AC3E}">
        <p14:creationId xmlns:p14="http://schemas.microsoft.com/office/powerpoint/2010/main" val="338297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rot="21151800">
            <a:off x="5648325" y="3585638"/>
            <a:ext cx="5833485" cy="1038225"/>
          </a:xfrm>
        </p:spPr>
        <p:txBody>
          <a:bodyPr>
            <a:normAutofit/>
          </a:bodyPr>
          <a:lstStyle/>
          <a:p>
            <a:pPr algn="ctr" rtl="1">
              <a:lnSpc>
                <a:spcPct val="100000"/>
              </a:lnSpc>
            </a:pPr>
            <a:r>
              <a:rPr lang="ar-SA" sz="6000" dirty="0">
                <a:solidFill>
                  <a:srgbClr val="FFFF00"/>
                </a:solidFill>
                <a:latin typeface="Cocon® Next Arabic" panose="020A0503020102020204" pitchFamily="18" charset="-78"/>
                <a:ea typeface="Cocon® Next Arabic" panose="020A0503020102020204" pitchFamily="18" charset="-78"/>
                <a:cs typeface="Cocon® Next Arabic" panose="020A0503020102020204" pitchFamily="18" charset="-78"/>
              </a:rPr>
              <a:t>عناصر القيادة التحويلية</a:t>
            </a:r>
          </a:p>
        </p:txBody>
      </p:sp>
    </p:spTree>
    <p:extLst>
      <p:ext uri="{BB962C8B-B14F-4D97-AF65-F5344CB8AC3E}">
        <p14:creationId xmlns:p14="http://schemas.microsoft.com/office/powerpoint/2010/main" val="2306103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عناصر القيادة التحويلية</a:t>
            </a:r>
          </a:p>
        </p:txBody>
      </p:sp>
      <p:sp>
        <p:nvSpPr>
          <p:cNvPr id="6" name="Title 1"/>
          <p:cNvSpPr txBox="1">
            <a:spLocks/>
          </p:cNvSpPr>
          <p:nvPr/>
        </p:nvSpPr>
        <p:spPr>
          <a:xfrm>
            <a:off x="1227910" y="966654"/>
            <a:ext cx="9762308" cy="29541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a:endParaRPr lang="ar-SA" sz="2800" dirty="0">
              <a:solidFill>
                <a:srgbClr val="260000"/>
              </a:solidFill>
              <a:cs typeface="PT Bold Heading" panose="02010400000000000000" pitchFamily="2" charset="-78"/>
            </a:endParaRPr>
          </a:p>
          <a:p>
            <a:pPr marL="457200" indent="-457200" algn="just" rtl="1">
              <a:buFont typeface="Arial" panose="020B0604020202020204" pitchFamily="34" charset="0"/>
              <a:buChar char="•"/>
            </a:pPr>
            <a:r>
              <a:rPr lang="ar-SA" sz="2800" b="1" dirty="0">
                <a:solidFill>
                  <a:srgbClr val="C00000"/>
                </a:solidFill>
                <a:latin typeface="+mn-lt"/>
                <a:ea typeface="+mn-ea"/>
                <a:cs typeface="+mn-cs"/>
              </a:rPr>
              <a:t>التأثير المثالي:</a:t>
            </a:r>
          </a:p>
          <a:p>
            <a:pPr algn="just" rtl="1"/>
            <a:r>
              <a:rPr lang="ar-SA" sz="2800" b="1" dirty="0">
                <a:solidFill>
                  <a:srgbClr val="C00000"/>
                </a:solidFill>
                <a:latin typeface="+mn-lt"/>
                <a:ea typeface="+mn-ea"/>
                <a:cs typeface="+mn-cs"/>
              </a:rPr>
              <a:t>     </a:t>
            </a:r>
            <a:r>
              <a:rPr lang="ar-SA" sz="2800" b="1" dirty="0">
                <a:latin typeface="+mn-lt"/>
                <a:ea typeface="+mn-ea"/>
                <a:cs typeface="+mn-cs"/>
              </a:rPr>
              <a:t>قدرة القائد على كسب ثقة واحترام وتقدير التابعين واعتباره كنموذج وقدوة     </a:t>
            </a:r>
          </a:p>
          <a:p>
            <a:pPr algn="just" rtl="1"/>
            <a:r>
              <a:rPr lang="ar-SA" sz="2800" b="1" dirty="0">
                <a:latin typeface="+mn-lt"/>
                <a:ea typeface="+mn-ea"/>
                <a:cs typeface="+mn-cs"/>
              </a:rPr>
              <a:t>     حسنة بحيث يقوم الإتباع بتقليد القائد والانصياع برغبة لكل مطالبه السلوكية  </a:t>
            </a:r>
          </a:p>
          <a:p>
            <a:pPr algn="just" rtl="1"/>
            <a:r>
              <a:rPr lang="ar-SA" sz="2800" b="1" dirty="0">
                <a:latin typeface="+mn-lt"/>
                <a:ea typeface="+mn-ea"/>
                <a:cs typeface="+mn-cs"/>
              </a:rPr>
              <a:t>     والأخلاقية معتمدين على المعايير الأخلاقية والقيم العليا والتي يتبناها.</a:t>
            </a:r>
          </a:p>
        </p:txBody>
      </p:sp>
      <p:sp>
        <p:nvSpPr>
          <p:cNvPr id="7" name="Title 1"/>
          <p:cNvSpPr txBox="1">
            <a:spLocks/>
          </p:cNvSpPr>
          <p:nvPr/>
        </p:nvSpPr>
        <p:spPr>
          <a:xfrm>
            <a:off x="1227910" y="3478682"/>
            <a:ext cx="9762308" cy="24819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a:endParaRPr lang="ar-SA" sz="2800" dirty="0">
              <a:solidFill>
                <a:srgbClr val="260000"/>
              </a:solidFill>
              <a:cs typeface="PT Bold Heading" panose="02010400000000000000" pitchFamily="2" charset="-78"/>
            </a:endParaRPr>
          </a:p>
          <a:p>
            <a:pPr marL="457200" indent="-457200" algn="just" rtl="1">
              <a:buFont typeface="Arial" panose="020B0604020202020204" pitchFamily="34" charset="0"/>
              <a:buChar char="•"/>
            </a:pPr>
            <a:r>
              <a:rPr lang="ar-SA" sz="2800" b="1" dirty="0">
                <a:solidFill>
                  <a:srgbClr val="C00000"/>
                </a:solidFill>
                <a:latin typeface="+mn-lt"/>
                <a:ea typeface="+mn-ea"/>
                <a:cs typeface="+mn-cs"/>
              </a:rPr>
              <a:t>التحفيز </a:t>
            </a:r>
            <a:r>
              <a:rPr lang="ar-SA" sz="2800" b="1" dirty="0" err="1">
                <a:solidFill>
                  <a:srgbClr val="C00000"/>
                </a:solidFill>
                <a:latin typeface="+mn-lt"/>
                <a:ea typeface="+mn-ea"/>
                <a:cs typeface="+mn-cs"/>
              </a:rPr>
              <a:t>الإلهامي</a:t>
            </a:r>
            <a:r>
              <a:rPr lang="ar-SA" sz="2800" b="1" dirty="0">
                <a:solidFill>
                  <a:srgbClr val="C00000"/>
                </a:solidFill>
                <a:latin typeface="+mn-lt"/>
                <a:ea typeface="+mn-ea"/>
                <a:cs typeface="+mn-cs"/>
              </a:rPr>
              <a:t>:</a:t>
            </a:r>
          </a:p>
          <a:p>
            <a:pPr algn="just" rtl="1"/>
            <a:r>
              <a:rPr lang="ar-SA" sz="2800" b="1" dirty="0">
                <a:latin typeface="+mn-lt"/>
                <a:ea typeface="+mn-ea"/>
                <a:cs typeface="+mn-cs"/>
              </a:rPr>
              <a:t>     يخلق القائد رؤية واضحة ومتفائلة للمستقبل ويعمل على اقناع الاتباع بها </a:t>
            </a:r>
          </a:p>
          <a:p>
            <a:pPr algn="just" rtl="1"/>
            <a:r>
              <a:rPr lang="ar-SA" sz="2800" b="1" dirty="0">
                <a:latin typeface="+mn-lt"/>
                <a:ea typeface="+mn-ea"/>
                <a:cs typeface="+mn-cs"/>
              </a:rPr>
              <a:t>     والعمل على تحقيقها.</a:t>
            </a:r>
          </a:p>
        </p:txBody>
      </p:sp>
    </p:spTree>
    <p:extLst>
      <p:ext uri="{BB962C8B-B14F-4D97-AF65-F5344CB8AC3E}">
        <p14:creationId xmlns:p14="http://schemas.microsoft.com/office/powerpoint/2010/main" val="510823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عناصر القيادة التحويلية</a:t>
            </a:r>
          </a:p>
        </p:txBody>
      </p:sp>
      <p:sp>
        <p:nvSpPr>
          <p:cNvPr id="6" name="Title 1"/>
          <p:cNvSpPr txBox="1">
            <a:spLocks/>
          </p:cNvSpPr>
          <p:nvPr/>
        </p:nvSpPr>
        <p:spPr>
          <a:xfrm>
            <a:off x="1227910" y="1334837"/>
            <a:ext cx="9762308" cy="24819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a:endParaRPr lang="ar-SA" sz="2800" dirty="0">
              <a:solidFill>
                <a:srgbClr val="260000"/>
              </a:solidFill>
              <a:cs typeface="PT Bold Heading" panose="02010400000000000000" pitchFamily="2" charset="-78"/>
            </a:endParaRPr>
          </a:p>
          <a:p>
            <a:pPr marL="457200" indent="-457200" algn="just" rtl="1">
              <a:buFont typeface="Arial" panose="020B0604020202020204" pitchFamily="34" charset="0"/>
              <a:buChar char="•"/>
            </a:pPr>
            <a:r>
              <a:rPr lang="ar-SA" sz="2800" b="1" dirty="0">
                <a:solidFill>
                  <a:srgbClr val="C00000"/>
                </a:solidFill>
                <a:latin typeface="+mn-lt"/>
                <a:ea typeface="+mn-ea"/>
                <a:cs typeface="+mn-cs"/>
              </a:rPr>
              <a:t>الاستثارة الفكرية:</a:t>
            </a:r>
          </a:p>
          <a:p>
            <a:pPr algn="just" rtl="1"/>
            <a:r>
              <a:rPr lang="ar-SA" sz="2800" b="1" dirty="0">
                <a:latin typeface="+mn-lt"/>
                <a:ea typeface="+mn-ea"/>
                <a:cs typeface="+mn-cs"/>
              </a:rPr>
              <a:t>     تعني قدرة القائد على قيادة مرؤوسيه ورغبته في جعلهم يتصدون للمشكلات </a:t>
            </a:r>
          </a:p>
          <a:p>
            <a:pPr algn="just" rtl="1"/>
            <a:r>
              <a:rPr lang="ar-SA" sz="2800" b="1" dirty="0">
                <a:latin typeface="+mn-lt"/>
                <a:ea typeface="+mn-ea"/>
                <a:cs typeface="+mn-cs"/>
              </a:rPr>
              <a:t>     وخاصة الروتينية منها بالطرق الجديدة وتعليمهم مواجهة الصعوبات بوصفها </a:t>
            </a:r>
          </a:p>
          <a:p>
            <a:pPr algn="just" rtl="1"/>
            <a:r>
              <a:rPr lang="ar-SA" sz="2800" b="1" dirty="0">
                <a:latin typeface="+mn-lt"/>
                <a:ea typeface="+mn-ea"/>
                <a:cs typeface="+mn-cs"/>
              </a:rPr>
              <a:t>     مشكلات تحتاج إلى حل و في اثارة اتباعه للتفكير بطرق جديدة لحل المشكلات </a:t>
            </a:r>
          </a:p>
          <a:p>
            <a:pPr algn="just" rtl="1"/>
            <a:r>
              <a:rPr lang="ar-SA" sz="2800" b="1" dirty="0">
                <a:latin typeface="+mn-lt"/>
                <a:ea typeface="+mn-ea"/>
                <a:cs typeface="+mn-cs"/>
              </a:rPr>
              <a:t>     القديمة.</a:t>
            </a:r>
          </a:p>
        </p:txBody>
      </p:sp>
      <p:sp>
        <p:nvSpPr>
          <p:cNvPr id="7" name="Title 1"/>
          <p:cNvSpPr txBox="1">
            <a:spLocks/>
          </p:cNvSpPr>
          <p:nvPr/>
        </p:nvSpPr>
        <p:spPr>
          <a:xfrm>
            <a:off x="1227910" y="4046718"/>
            <a:ext cx="9762308" cy="24819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rtl="1"/>
            <a:endParaRPr lang="ar-SA" sz="2800" dirty="0">
              <a:solidFill>
                <a:srgbClr val="260000"/>
              </a:solidFill>
              <a:cs typeface="PT Bold Heading" panose="02010400000000000000" pitchFamily="2" charset="-78"/>
            </a:endParaRPr>
          </a:p>
          <a:p>
            <a:pPr marL="457200" indent="-457200" algn="just" rtl="1">
              <a:buFont typeface="Arial" panose="020B0604020202020204" pitchFamily="34" charset="0"/>
              <a:buChar char="•"/>
            </a:pPr>
            <a:r>
              <a:rPr lang="ar-SA" sz="2800" b="1" dirty="0">
                <a:solidFill>
                  <a:srgbClr val="C00000"/>
                </a:solidFill>
                <a:latin typeface="+mn-lt"/>
                <a:ea typeface="+mn-ea"/>
                <a:cs typeface="+mn-cs"/>
              </a:rPr>
              <a:t>الاعتبارات الفردية:</a:t>
            </a:r>
          </a:p>
          <a:p>
            <a:pPr algn="just" rtl="1"/>
            <a:r>
              <a:rPr lang="ar-SA" sz="2800" b="1" dirty="0">
                <a:solidFill>
                  <a:srgbClr val="C00000"/>
                </a:solidFill>
                <a:latin typeface="+mn-lt"/>
                <a:ea typeface="+mn-ea"/>
                <a:cs typeface="+mn-cs"/>
              </a:rPr>
              <a:t>     </a:t>
            </a:r>
            <a:r>
              <a:rPr lang="ar-SA" sz="2800" b="1" dirty="0">
                <a:latin typeface="+mn-lt"/>
                <a:ea typeface="+mn-ea"/>
                <a:cs typeface="+mn-cs"/>
              </a:rPr>
              <a:t>إعطاء اهتمام شخصي لكل مرؤوس والتعرف على مستوى حاجاته ورغباته </a:t>
            </a:r>
          </a:p>
          <a:p>
            <a:pPr algn="just" rtl="1"/>
            <a:r>
              <a:rPr lang="ar-SA" sz="2800" b="1" dirty="0">
                <a:latin typeface="+mn-lt"/>
                <a:ea typeface="+mn-ea"/>
                <a:cs typeface="+mn-cs"/>
              </a:rPr>
              <a:t>     ومراعاة الفروق الفردية بين المرؤوسين عند اشباع هذه الرغبات.</a:t>
            </a:r>
          </a:p>
        </p:txBody>
      </p:sp>
    </p:spTree>
    <p:extLst>
      <p:ext uri="{BB962C8B-B14F-4D97-AF65-F5344CB8AC3E}">
        <p14:creationId xmlns:p14="http://schemas.microsoft.com/office/powerpoint/2010/main" val="2836455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181600" y="2252399"/>
            <a:ext cx="6096000" cy="1030475"/>
          </a:xfrm>
          <a:prstGeom prst="rect">
            <a:avLst/>
          </a:prstGeom>
        </p:spPr>
        <p:txBody>
          <a:bodyPr>
            <a:spAutoFit/>
          </a:bodyPr>
          <a:lstStyle/>
          <a:p>
            <a:pPr algn="ctr" rtl="1">
              <a:lnSpc>
                <a:spcPct val="107000"/>
              </a:lnSpc>
              <a:spcAft>
                <a:spcPts val="0"/>
              </a:spcAft>
            </a:pPr>
            <a:r>
              <a:rPr lang="ar-SA" sz="6000" b="1" dirty="0">
                <a:effectLst/>
                <a:latin typeface="Calibri" panose="020F0502020204030204" pitchFamily="34" charset="0"/>
                <a:ea typeface="Calibri" panose="020F0502020204030204" pitchFamily="34" charset="0"/>
                <a:cs typeface="Arial" panose="020B0604020202020204" pitchFamily="34" charset="0"/>
              </a:rPr>
              <a:t>الجلسة الثانية</a:t>
            </a:r>
            <a:endParaRPr lang="en-US" sz="60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descr="F:\شاي.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1633" y="708619"/>
            <a:ext cx="3743325"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026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6378916E-D5E1-188E-923D-78210BDAD47D}"/>
              </a:ext>
            </a:extLst>
          </p:cNvPr>
          <p:cNvSpPr txBox="1"/>
          <p:nvPr/>
        </p:nvSpPr>
        <p:spPr>
          <a:xfrm>
            <a:off x="1549400" y="2095500"/>
            <a:ext cx="8991600" cy="1754326"/>
          </a:xfrm>
          <a:prstGeom prst="rect">
            <a:avLst/>
          </a:prstGeom>
          <a:noFill/>
        </p:spPr>
        <p:txBody>
          <a:bodyPr wrap="square" rtlCol="1">
            <a:spAutoFit/>
          </a:bodyPr>
          <a:lstStyle/>
          <a:p>
            <a:pPr algn="just" rtl="1"/>
            <a:r>
              <a:rPr lang="ar-SA" sz="5400" dirty="0">
                <a:solidFill>
                  <a:srgbClr val="002060"/>
                </a:solidFill>
                <a:latin typeface="Sakkal Majalla" panose="02000000000000000000" pitchFamily="2" charset="-78"/>
                <a:cs typeface="Sakkal Majalla" panose="02000000000000000000" pitchFamily="2" charset="-78"/>
              </a:rPr>
              <a:t>حالة دراسية:</a:t>
            </a:r>
          </a:p>
          <a:p>
            <a:pPr algn="just" rtl="1"/>
            <a:r>
              <a:rPr lang="ar-SA" sz="5400" dirty="0">
                <a:solidFill>
                  <a:srgbClr val="002060"/>
                </a:solidFill>
                <a:latin typeface="Sakkal Majalla" panose="02000000000000000000" pitchFamily="2" charset="-78"/>
                <a:cs typeface="Sakkal Majalla" panose="02000000000000000000" pitchFamily="2" charset="-78"/>
              </a:rPr>
              <a:t>ما هو الفرق بين القائد و المدير ؟</a:t>
            </a:r>
          </a:p>
        </p:txBody>
      </p:sp>
    </p:spTree>
    <p:extLst>
      <p:ext uri="{BB962C8B-B14F-4D97-AF65-F5344CB8AC3E}">
        <p14:creationId xmlns:p14="http://schemas.microsoft.com/office/powerpoint/2010/main" val="979331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100945" y="81570"/>
            <a:ext cx="3350597" cy="584775"/>
          </a:xfrm>
          <a:prstGeom prst="rect">
            <a:avLst/>
          </a:prstGeom>
          <a:noFill/>
        </p:spPr>
        <p:txBody>
          <a:bodyPr wrap="none" rtlCol="1">
            <a:spAutoFit/>
          </a:bodyPr>
          <a:lstStyle/>
          <a:p>
            <a:r>
              <a:rPr lang="ar-SA" sz="3200" b="1" dirty="0">
                <a:solidFill>
                  <a:srgbClr val="C00000"/>
                </a:solidFill>
                <a:latin typeface="Simplified Arabic" panose="02020603050405020304" pitchFamily="18" charset="-78"/>
                <a:cs typeface="Simplified Arabic" panose="02020603050405020304" pitchFamily="18" charset="-78"/>
              </a:rPr>
              <a:t>الفرق بين القائد والمدير</a:t>
            </a:r>
          </a:p>
        </p:txBody>
      </p:sp>
      <p:graphicFrame>
        <p:nvGraphicFramePr>
          <p:cNvPr id="4" name="جدول 3"/>
          <p:cNvGraphicFramePr>
            <a:graphicFrameLocks noGrp="1"/>
          </p:cNvGraphicFramePr>
          <p:nvPr>
            <p:extLst>
              <p:ext uri="{D42A27DB-BD31-4B8C-83A1-F6EECF244321}">
                <p14:modId xmlns:p14="http://schemas.microsoft.com/office/powerpoint/2010/main" val="1441629924"/>
              </p:ext>
            </p:extLst>
          </p:nvPr>
        </p:nvGraphicFramePr>
        <p:xfrm>
          <a:off x="485775" y="707734"/>
          <a:ext cx="11558588" cy="6101724"/>
        </p:xfrm>
        <a:graphic>
          <a:graphicData uri="http://schemas.openxmlformats.org/drawingml/2006/table">
            <a:tbl>
              <a:tblPr rtl="1" firstRow="1" firstCol="1" bandRow="1">
                <a:tableStyleId>{5C22544A-7EE6-4342-B048-85BDC9FD1C3A}</a:tableStyleId>
              </a:tblPr>
              <a:tblGrid>
                <a:gridCol w="2284966">
                  <a:extLst>
                    <a:ext uri="{9D8B030D-6E8A-4147-A177-3AD203B41FA5}">
                      <a16:colId xmlns:a16="http://schemas.microsoft.com/office/drawing/2014/main" val="3969190125"/>
                    </a:ext>
                  </a:extLst>
                </a:gridCol>
                <a:gridCol w="4345616">
                  <a:extLst>
                    <a:ext uri="{9D8B030D-6E8A-4147-A177-3AD203B41FA5}">
                      <a16:colId xmlns:a16="http://schemas.microsoft.com/office/drawing/2014/main" val="1957394829"/>
                    </a:ext>
                  </a:extLst>
                </a:gridCol>
                <a:gridCol w="4928006">
                  <a:extLst>
                    <a:ext uri="{9D8B030D-6E8A-4147-A177-3AD203B41FA5}">
                      <a16:colId xmlns:a16="http://schemas.microsoft.com/office/drawing/2014/main" val="1288964869"/>
                    </a:ext>
                  </a:extLst>
                </a:gridCol>
              </a:tblGrid>
              <a:tr h="273356">
                <a:tc>
                  <a:txBody>
                    <a:bodyPr/>
                    <a:lstStyle/>
                    <a:p>
                      <a:pPr algn="ctr" rtl="1">
                        <a:spcAft>
                          <a:spcPts val="0"/>
                        </a:spcAft>
                      </a:pPr>
                      <a:r>
                        <a:rPr lang="ar-SA" sz="2000" dirty="0">
                          <a:effectLst/>
                        </a:rPr>
                        <a:t>الخصائص</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algn="ctr" rtl="1">
                        <a:spcAft>
                          <a:spcPts val="0"/>
                        </a:spcAft>
                      </a:pPr>
                      <a:r>
                        <a:rPr lang="ar-SA" sz="2000" dirty="0">
                          <a:effectLst/>
                        </a:rPr>
                        <a:t>المدير</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algn="ctr" rtl="1">
                        <a:spcAft>
                          <a:spcPts val="0"/>
                        </a:spcAft>
                      </a:pPr>
                      <a:r>
                        <a:rPr lang="ar-SA" sz="2000">
                          <a:effectLst/>
                        </a:rPr>
                        <a:t>القائد</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2441841619"/>
                  </a:ext>
                </a:extLst>
              </a:tr>
              <a:tr h="1093423">
                <a:tc>
                  <a:txBody>
                    <a:bodyPr/>
                    <a:lstStyle/>
                    <a:p>
                      <a:pPr algn="ctr" rtl="1">
                        <a:spcAft>
                          <a:spcPts val="0"/>
                        </a:spcAft>
                      </a:pPr>
                      <a:r>
                        <a:rPr lang="ar-SA" sz="2000" dirty="0">
                          <a:effectLst/>
                        </a:rPr>
                        <a:t>الإبداع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dirty="0">
                          <a:effectLst/>
                        </a:rPr>
                        <a:t>يمارس وظائف إدارية محددة.</a:t>
                      </a:r>
                      <a:endParaRPr lang="en-US" sz="2000" dirty="0">
                        <a:effectLst/>
                      </a:endParaRPr>
                    </a:p>
                    <a:p>
                      <a:pPr marL="342900" lvl="0" indent="-342900" algn="r" rtl="1">
                        <a:spcAft>
                          <a:spcPts val="0"/>
                        </a:spcAft>
                        <a:buFont typeface="Simplified Arabic" panose="02020603050405020304" pitchFamily="18" charset="-78"/>
                        <a:buChar char="-"/>
                      </a:pPr>
                      <a:r>
                        <a:rPr lang="ar-SA" sz="2000" dirty="0">
                          <a:effectLst/>
                        </a:rPr>
                        <a:t>يهتم بالجودة.</a:t>
                      </a:r>
                      <a:endParaRPr lang="en-US" sz="2000" dirty="0">
                        <a:effectLst/>
                      </a:endParaRPr>
                    </a:p>
                    <a:p>
                      <a:pPr marL="342900" lvl="0" indent="-342900" algn="r" rtl="1">
                        <a:spcAft>
                          <a:spcPts val="0"/>
                        </a:spcAft>
                        <a:buFont typeface="Simplified Arabic" panose="02020603050405020304" pitchFamily="18" charset="-78"/>
                        <a:buChar char="-"/>
                      </a:pPr>
                      <a:r>
                        <a:rPr lang="ar-SA" sz="2000" dirty="0">
                          <a:effectLst/>
                        </a:rPr>
                        <a:t>يهتم بالصيانة.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a:effectLst/>
                        </a:rPr>
                        <a:t>يقدم ويشجع الأفكار الإبداعية.</a:t>
                      </a:r>
                      <a:endParaRPr lang="en-US" sz="2000">
                        <a:effectLst/>
                      </a:endParaRPr>
                    </a:p>
                    <a:p>
                      <a:pPr marL="342900" lvl="0" indent="-342900" algn="r" rtl="1">
                        <a:spcAft>
                          <a:spcPts val="0"/>
                        </a:spcAft>
                        <a:buFont typeface="Simplified Arabic" panose="02020603050405020304" pitchFamily="18" charset="-78"/>
                        <a:buChar char="-"/>
                      </a:pPr>
                      <a:r>
                        <a:rPr lang="ar-SA" sz="2000">
                          <a:effectLst/>
                        </a:rPr>
                        <a:t>يسعى للتطوير.</a:t>
                      </a:r>
                      <a:endParaRPr lang="en-US" sz="2000">
                        <a:effectLst/>
                      </a:endParaRPr>
                    </a:p>
                    <a:p>
                      <a:pPr marL="342900" lvl="0" indent="-342900" algn="r" rtl="1">
                        <a:spcAft>
                          <a:spcPts val="0"/>
                        </a:spcAft>
                        <a:buFont typeface="Simplified Arabic" panose="02020603050405020304" pitchFamily="18" charset="-78"/>
                        <a:buChar char="-"/>
                      </a:pPr>
                      <a:r>
                        <a:rPr lang="ar-SA" sz="2000">
                          <a:effectLst/>
                        </a:rPr>
                        <a:t>يهتم بالتجديد.</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3873269041"/>
                  </a:ext>
                </a:extLst>
              </a:tr>
              <a:tr h="1093423">
                <a:tc>
                  <a:txBody>
                    <a:bodyPr/>
                    <a:lstStyle/>
                    <a:p>
                      <a:pPr algn="ctr" rtl="1">
                        <a:spcAft>
                          <a:spcPts val="0"/>
                        </a:spcAft>
                      </a:pPr>
                      <a:r>
                        <a:rPr lang="ar-SA" sz="2000">
                          <a:effectLst/>
                        </a:rPr>
                        <a:t>الأساليب</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dirty="0">
                          <a:effectLst/>
                        </a:rPr>
                        <a:t>يتبع أساليب من سبقوه في الإدارة.</a:t>
                      </a:r>
                      <a:endParaRPr lang="en-US" sz="2000" dirty="0">
                        <a:effectLst/>
                      </a:endParaRPr>
                    </a:p>
                    <a:p>
                      <a:pPr marL="342900" lvl="0" indent="-342900" algn="r" rtl="1">
                        <a:spcAft>
                          <a:spcPts val="0"/>
                        </a:spcAft>
                        <a:buFont typeface="Simplified Arabic" panose="02020603050405020304" pitchFamily="18" charset="-78"/>
                        <a:buChar char="-"/>
                      </a:pPr>
                      <a:r>
                        <a:rPr lang="ar-SA" sz="2000" dirty="0">
                          <a:effectLst/>
                        </a:rPr>
                        <a:t>يختار الطريقة الأفضل لتنفيذ العمل.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a:effectLst/>
                        </a:rPr>
                        <a:t>يبتكر أساليب وطرقا جديدة.</a:t>
                      </a:r>
                      <a:endParaRPr lang="en-US" sz="2000">
                        <a:effectLst/>
                      </a:endParaRPr>
                    </a:p>
                    <a:p>
                      <a:pPr marL="342900" lvl="0" indent="-342900" algn="r" rtl="1">
                        <a:spcAft>
                          <a:spcPts val="0"/>
                        </a:spcAft>
                        <a:buFont typeface="Simplified Arabic" panose="02020603050405020304" pitchFamily="18" charset="-78"/>
                        <a:buChar char="-"/>
                      </a:pPr>
                      <a:r>
                        <a:rPr lang="ar-SA" sz="2000">
                          <a:effectLst/>
                        </a:rPr>
                        <a:t>يختار العمل الصحيح.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1239329122"/>
                  </a:ext>
                </a:extLst>
              </a:tr>
              <a:tr h="1093423">
                <a:tc>
                  <a:txBody>
                    <a:bodyPr/>
                    <a:lstStyle/>
                    <a:p>
                      <a:pPr algn="ctr" rtl="1">
                        <a:spcAft>
                          <a:spcPts val="0"/>
                        </a:spcAft>
                      </a:pPr>
                      <a:r>
                        <a:rPr lang="ar-SA" sz="2000">
                          <a:effectLst/>
                        </a:rPr>
                        <a:t>الميل للاستقرار</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a:effectLst/>
                        </a:rPr>
                        <a:t>يسعى للاستقرار ويحافظ على الموجود.</a:t>
                      </a:r>
                      <a:endParaRPr lang="en-US" sz="2000">
                        <a:effectLst/>
                      </a:endParaRPr>
                    </a:p>
                    <a:p>
                      <a:pPr marL="342900" lvl="0" indent="-342900" algn="r" rtl="1">
                        <a:spcAft>
                          <a:spcPts val="0"/>
                        </a:spcAft>
                        <a:buFont typeface="Simplified Arabic" panose="02020603050405020304" pitchFamily="18" charset="-78"/>
                        <a:buChar char="-"/>
                      </a:pPr>
                      <a:r>
                        <a:rPr lang="ar-SA" sz="2000">
                          <a:effectLst/>
                        </a:rPr>
                        <a:t>يقبل الواقع ويتعامل معه.</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dirty="0">
                          <a:effectLst/>
                        </a:rPr>
                        <a:t>يتعامل مع التغيير ويسعى إلى التجديد.</a:t>
                      </a:r>
                      <a:endParaRPr lang="en-US" sz="2000" dirty="0">
                        <a:effectLst/>
                      </a:endParaRPr>
                    </a:p>
                    <a:p>
                      <a:pPr marL="342900" lvl="0" indent="-342900" algn="r" rtl="1">
                        <a:spcAft>
                          <a:spcPts val="0"/>
                        </a:spcAft>
                        <a:buFont typeface="Simplified Arabic" panose="02020603050405020304" pitchFamily="18" charset="-78"/>
                        <a:buChar char="-"/>
                      </a:pPr>
                      <a:r>
                        <a:rPr lang="ar-SA" sz="2000" dirty="0">
                          <a:effectLst/>
                        </a:rPr>
                        <a:t>يقبل التحدي، ويعمل على تغيير الواقع.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3672410435"/>
                  </a:ext>
                </a:extLst>
              </a:tr>
              <a:tr h="546710">
                <a:tc>
                  <a:txBody>
                    <a:bodyPr/>
                    <a:lstStyle/>
                    <a:p>
                      <a:pPr algn="ctr" rtl="1">
                        <a:spcAft>
                          <a:spcPts val="0"/>
                        </a:spcAft>
                      </a:pPr>
                      <a:r>
                        <a:rPr lang="ar-SA" sz="2000">
                          <a:effectLst/>
                        </a:rPr>
                        <a:t>مصدر القوة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a:effectLst/>
                        </a:rPr>
                        <a:t>يستمد سلطته من الوظيفة الرسمية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dirty="0">
                          <a:effectLst/>
                        </a:rPr>
                        <a:t>يستمد سلطته من قوة شخصيته.</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3487744946"/>
                  </a:ext>
                </a:extLst>
              </a:tr>
              <a:tr h="546710">
                <a:tc>
                  <a:txBody>
                    <a:bodyPr/>
                    <a:lstStyle/>
                    <a:p>
                      <a:pPr algn="ctr" rtl="1">
                        <a:spcAft>
                          <a:spcPts val="0"/>
                        </a:spcAft>
                      </a:pPr>
                      <a:r>
                        <a:rPr lang="ar-SA" sz="2000">
                          <a:effectLst/>
                        </a:rPr>
                        <a:t>السيطرة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a:effectLst/>
                        </a:rPr>
                        <a:t>يسعى إلى السيطرة على المرؤوسين.</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dirty="0">
                          <a:effectLst/>
                        </a:rPr>
                        <a:t>يسعى إلى إثارة وتحفيز المرؤوسين.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3101148754"/>
                  </a:ext>
                </a:extLst>
              </a:tr>
              <a:tr h="820066">
                <a:tc>
                  <a:txBody>
                    <a:bodyPr/>
                    <a:lstStyle/>
                    <a:p>
                      <a:pPr algn="ctr" rtl="1">
                        <a:spcAft>
                          <a:spcPts val="0"/>
                        </a:spcAft>
                      </a:pPr>
                      <a:r>
                        <a:rPr lang="ar-SA" sz="2000">
                          <a:effectLst/>
                        </a:rPr>
                        <a:t>الرقابة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a:effectLst/>
                        </a:rPr>
                        <a:t>يمارس الرقابة المباشرة بأساليب متعددة.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dirty="0">
                          <a:effectLst/>
                        </a:rPr>
                        <a:t>يركز على بناء الثقة مع المرؤوسين ليمارسوا الرقابة الذاتية.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4087064400"/>
                  </a:ext>
                </a:extLst>
              </a:tr>
              <a:tr h="540279">
                <a:tc>
                  <a:txBody>
                    <a:bodyPr/>
                    <a:lstStyle/>
                    <a:p>
                      <a:pPr algn="ctr" rtl="1">
                        <a:spcAft>
                          <a:spcPts val="0"/>
                        </a:spcAft>
                      </a:pPr>
                      <a:r>
                        <a:rPr lang="ar-SA" sz="2000">
                          <a:effectLst/>
                        </a:rPr>
                        <a:t>المدى الزمني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nchor="ctr"/>
                </a:tc>
                <a:tc>
                  <a:txBody>
                    <a:bodyPr/>
                    <a:lstStyle/>
                    <a:p>
                      <a:pPr marL="342900" lvl="0" indent="-342900" algn="r" rtl="1">
                        <a:spcAft>
                          <a:spcPts val="0"/>
                        </a:spcAft>
                        <a:buFont typeface="Simplified Arabic" panose="02020603050405020304" pitchFamily="18" charset="-78"/>
                        <a:buChar char="-"/>
                      </a:pPr>
                      <a:r>
                        <a:rPr lang="ar-SA" sz="2000">
                          <a:effectLst/>
                        </a:rPr>
                        <a:t>تفكير قصير الأجل.</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tc>
                  <a:txBody>
                    <a:bodyPr/>
                    <a:lstStyle/>
                    <a:p>
                      <a:pPr marL="342900" lvl="0" indent="-342900" algn="r" rtl="1">
                        <a:spcAft>
                          <a:spcPts val="0"/>
                        </a:spcAft>
                        <a:buFont typeface="Simplified Arabic" panose="02020603050405020304" pitchFamily="18" charset="-78"/>
                        <a:buChar char="-"/>
                      </a:pPr>
                      <a:r>
                        <a:rPr lang="ar-SA" sz="2000" dirty="0">
                          <a:effectLst/>
                        </a:rPr>
                        <a:t>تفكير طويل الأجل.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2047" marR="52047" marT="0" marB="0"/>
                </a:tc>
                <a:extLst>
                  <a:ext uri="{0D108BD9-81ED-4DB2-BD59-A6C34878D82A}">
                    <a16:rowId xmlns:a16="http://schemas.microsoft.com/office/drawing/2014/main" val="3388213388"/>
                  </a:ext>
                </a:extLst>
              </a:tr>
            </a:tbl>
          </a:graphicData>
        </a:graphic>
      </p:graphicFrame>
    </p:spTree>
    <p:extLst>
      <p:ext uri="{BB962C8B-B14F-4D97-AF65-F5344CB8AC3E}">
        <p14:creationId xmlns:p14="http://schemas.microsoft.com/office/powerpoint/2010/main" val="3029378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748146" y="1152812"/>
            <a:ext cx="11194472" cy="4524315"/>
          </a:xfrm>
          <a:prstGeom prst="rect">
            <a:avLst/>
          </a:prstGeom>
          <a:noFill/>
        </p:spPr>
        <p:txBody>
          <a:bodyPr wrap="square" rtlCol="1">
            <a:spAutoFit/>
          </a:bodyPr>
          <a:lstStyle/>
          <a:p>
            <a:pPr algn="just" rtl="1"/>
            <a:r>
              <a:rPr lang="ar-SA" sz="3600" dirty="0">
                <a:latin typeface="Simplified Arabic" panose="02020603050405020304" pitchFamily="18" charset="-78"/>
                <a:cs typeface="Simplified Arabic" panose="02020603050405020304" pitchFamily="18" charset="-78"/>
              </a:rPr>
              <a:t>يؤدي المديرون في المنظمات اعمالاً متعددة ومعقدة، وكي يتمكنوا من إنجاز هذه الأعمال بكفاءة وفاعلية، فإن ذلك يتطلب أن يتوفر لديهم مجال واسع من المهارات، وتصنف المهارات المهمة للمديرين في ثلاثة أصناف هي: </a:t>
            </a:r>
            <a:endParaRPr lang="en-US" sz="3600" dirty="0">
              <a:latin typeface="Simplified Arabic" panose="02020603050405020304" pitchFamily="18" charset="-78"/>
              <a:cs typeface="Simplified Arabic" panose="02020603050405020304" pitchFamily="18" charset="-78"/>
            </a:endParaRPr>
          </a:p>
          <a:p>
            <a:pPr algn="just" rtl="1"/>
            <a:r>
              <a:rPr lang="ar-SA" sz="3600" dirty="0">
                <a:latin typeface="Simplified Arabic" panose="02020603050405020304" pitchFamily="18" charset="-78"/>
                <a:cs typeface="Simplified Arabic" panose="02020603050405020304" pitchFamily="18" charset="-78"/>
              </a:rPr>
              <a:t>المهارات الفكرية – المهارات الإنسانية – المهارات الفنية.</a:t>
            </a:r>
            <a:endParaRPr lang="en-US" sz="3600" dirty="0">
              <a:latin typeface="Simplified Arabic" panose="02020603050405020304" pitchFamily="18" charset="-78"/>
              <a:cs typeface="Simplified Arabic" panose="02020603050405020304" pitchFamily="18" charset="-78"/>
            </a:endParaRPr>
          </a:p>
          <a:p>
            <a:pPr algn="just" rtl="1"/>
            <a:endParaRPr lang="en-US" sz="3600" dirty="0">
              <a:latin typeface="Simplified Arabic" panose="02020603050405020304" pitchFamily="18" charset="-78"/>
              <a:cs typeface="Simplified Arabic" panose="02020603050405020304" pitchFamily="18" charset="-78"/>
            </a:endParaRPr>
          </a:p>
          <a:p>
            <a:pPr algn="just" rtl="1"/>
            <a:r>
              <a:rPr lang="ar-SA" sz="3600" b="1" dirty="0">
                <a:latin typeface="Simplified Arabic" panose="02020603050405020304" pitchFamily="18" charset="-78"/>
                <a:cs typeface="Simplified Arabic" panose="02020603050405020304" pitchFamily="18" charset="-78"/>
              </a:rPr>
              <a:t>1- المهارات الفكرية :</a:t>
            </a:r>
            <a:endParaRPr lang="en-US" sz="3600" dirty="0">
              <a:latin typeface="Simplified Arabic" panose="02020603050405020304" pitchFamily="18" charset="-78"/>
              <a:cs typeface="Simplified Arabic" panose="02020603050405020304" pitchFamily="18" charset="-78"/>
            </a:endParaRPr>
          </a:p>
          <a:p>
            <a:pPr algn="just" rtl="1"/>
            <a:r>
              <a:rPr lang="ar-SA" sz="3600" dirty="0">
                <a:latin typeface="Simplified Arabic" panose="02020603050405020304" pitchFamily="18" charset="-78"/>
                <a:cs typeface="Simplified Arabic" panose="02020603050405020304" pitchFamily="18" charset="-78"/>
              </a:rPr>
              <a:t>تعرف المهارات الفكرية بأنها القدرة على التفكير بالمنظمة بشكل كلي، ورؤية جميع العلاقات القائمة بين جميع أجزاء المنظمة.</a:t>
            </a:r>
            <a:endParaRPr lang="en-US" sz="3600" dirty="0">
              <a:latin typeface="Simplified Arabic" panose="02020603050405020304" pitchFamily="18" charset="-78"/>
              <a:cs typeface="Simplified Arabic" panose="02020603050405020304" pitchFamily="18" charset="-78"/>
            </a:endParaRPr>
          </a:p>
        </p:txBody>
      </p:sp>
      <p:sp>
        <p:nvSpPr>
          <p:cNvPr id="2" name="مربع نص 1"/>
          <p:cNvSpPr txBox="1"/>
          <p:nvPr/>
        </p:nvSpPr>
        <p:spPr>
          <a:xfrm>
            <a:off x="4045527" y="429491"/>
            <a:ext cx="3841116" cy="523220"/>
          </a:xfrm>
          <a:prstGeom prst="rect">
            <a:avLst/>
          </a:prstGeom>
          <a:noFill/>
        </p:spPr>
        <p:txBody>
          <a:bodyPr wrap="none" rtlCol="1">
            <a:spAutoFit/>
          </a:bodyPr>
          <a:lstStyle/>
          <a:p>
            <a:r>
              <a:rPr lang="ar-SA" sz="2800" b="1" dirty="0">
                <a:solidFill>
                  <a:srgbClr val="C00000"/>
                </a:solidFill>
                <a:latin typeface="Simplified Arabic" panose="02020603050405020304" pitchFamily="18" charset="-78"/>
                <a:cs typeface="Simplified Arabic" panose="02020603050405020304" pitchFamily="18" charset="-78"/>
              </a:rPr>
              <a:t>المهارات الإدارية المطلوبة للقائد</a:t>
            </a:r>
          </a:p>
        </p:txBody>
      </p:sp>
    </p:spTree>
    <p:extLst>
      <p:ext uri="{BB962C8B-B14F-4D97-AF65-F5344CB8AC3E}">
        <p14:creationId xmlns:p14="http://schemas.microsoft.com/office/powerpoint/2010/main" val="308423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507673" y="2798618"/>
            <a:ext cx="7523018" cy="830997"/>
          </a:xfrm>
          <a:prstGeom prst="rect">
            <a:avLst/>
          </a:prstGeom>
          <a:noFill/>
        </p:spPr>
        <p:txBody>
          <a:bodyPr wrap="square" rtlCol="1">
            <a:spAutoFit/>
          </a:bodyPr>
          <a:lstStyle/>
          <a:p>
            <a:pPr algn="ctr"/>
            <a:r>
              <a:rPr lang="ar-SA" sz="4800" b="1" dirty="0">
                <a:cs typeface="PT Bold Heading" panose="02010400000000000000" pitchFamily="2" charset="-78"/>
              </a:rPr>
              <a:t>تعارف</a:t>
            </a:r>
          </a:p>
        </p:txBody>
      </p:sp>
    </p:spTree>
    <p:extLst>
      <p:ext uri="{BB962C8B-B14F-4D97-AF65-F5344CB8AC3E}">
        <p14:creationId xmlns:p14="http://schemas.microsoft.com/office/powerpoint/2010/main" val="1100345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46182" y="595081"/>
            <a:ext cx="8911687" cy="1280890"/>
          </a:xfrm>
        </p:spPr>
        <p:txBody>
          <a:bodyPr/>
          <a:lstStyle/>
          <a:p>
            <a:pPr algn="ctr"/>
            <a:r>
              <a:rPr lang="ar-SA" b="1" dirty="0">
                <a:solidFill>
                  <a:srgbClr val="C00000"/>
                </a:solidFill>
                <a:latin typeface="Simplified Arabic" panose="02020603050405020304" pitchFamily="18" charset="-78"/>
                <a:cs typeface="Simplified Arabic" panose="02020603050405020304" pitchFamily="18" charset="-78"/>
              </a:rPr>
              <a:t>المهارات الإدارية المطلوبة للقائد</a:t>
            </a:r>
            <a:br>
              <a:rPr lang="ar-SA" b="1" dirty="0">
                <a:solidFill>
                  <a:srgbClr val="C00000"/>
                </a:solidFill>
                <a:latin typeface="Simplified Arabic" panose="02020603050405020304" pitchFamily="18" charset="-78"/>
                <a:cs typeface="Simplified Arabic" panose="02020603050405020304" pitchFamily="18" charset="-78"/>
              </a:rPr>
            </a:br>
            <a:endParaRPr lang="ar-SA" dirty="0"/>
          </a:p>
        </p:txBody>
      </p:sp>
      <p:sp>
        <p:nvSpPr>
          <p:cNvPr id="3" name="عنصر نائب للمحتوى 2"/>
          <p:cNvSpPr>
            <a:spLocks noGrp="1"/>
          </p:cNvSpPr>
          <p:nvPr>
            <p:ph idx="1"/>
          </p:nvPr>
        </p:nvSpPr>
        <p:spPr>
          <a:xfrm>
            <a:off x="1233714" y="2133599"/>
            <a:ext cx="10270898" cy="4020457"/>
          </a:xfrm>
        </p:spPr>
        <p:txBody>
          <a:bodyPr>
            <a:normAutofit lnSpcReduction="10000"/>
          </a:bodyPr>
          <a:lstStyle/>
          <a:p>
            <a:pPr algn="just"/>
            <a:r>
              <a:rPr lang="ar-SA" sz="3600" b="1" dirty="0">
                <a:latin typeface="Simplified Arabic" panose="02020603050405020304" pitchFamily="18" charset="-78"/>
                <a:cs typeface="Simplified Arabic" panose="02020603050405020304" pitchFamily="18" charset="-78"/>
              </a:rPr>
              <a:t>2- المهارات الإنسانية: </a:t>
            </a:r>
            <a:endParaRPr lang="en-US" sz="3600" dirty="0">
              <a:latin typeface="Simplified Arabic" panose="02020603050405020304" pitchFamily="18" charset="-78"/>
              <a:cs typeface="Simplified Arabic" panose="02020603050405020304" pitchFamily="18" charset="-78"/>
            </a:endParaRPr>
          </a:p>
          <a:p>
            <a:pPr algn="just"/>
            <a:r>
              <a:rPr lang="ar-SA" sz="3600" dirty="0">
                <a:latin typeface="Simplified Arabic" panose="02020603050405020304" pitchFamily="18" charset="-78"/>
                <a:cs typeface="Simplified Arabic" panose="02020603050405020304" pitchFamily="18" charset="-78"/>
              </a:rPr>
              <a:t>وهي تعبّر عن قدرة المديرين على العمل مع الآخرين ومن خلالهم، وقدرتهم على أن يكونوا أعضاء في جماعات العمل.</a:t>
            </a:r>
            <a:endParaRPr lang="en-US" sz="3600" dirty="0">
              <a:latin typeface="Simplified Arabic" panose="02020603050405020304" pitchFamily="18" charset="-78"/>
              <a:cs typeface="Simplified Arabic" panose="02020603050405020304" pitchFamily="18" charset="-78"/>
            </a:endParaRPr>
          </a:p>
          <a:p>
            <a:pPr algn="just"/>
            <a:r>
              <a:rPr lang="ar-SA" sz="3600" dirty="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3- المهارات الفنية: </a:t>
            </a:r>
            <a:endParaRPr lang="en-US" sz="3600" dirty="0">
              <a:latin typeface="Simplified Arabic" panose="02020603050405020304" pitchFamily="18" charset="-78"/>
              <a:cs typeface="Simplified Arabic" panose="02020603050405020304" pitchFamily="18" charset="-78"/>
            </a:endParaRPr>
          </a:p>
          <a:p>
            <a:pPr algn="just"/>
            <a:r>
              <a:rPr lang="ar-SA" sz="3600" dirty="0">
                <a:latin typeface="Simplified Arabic" panose="02020603050405020304" pitchFamily="18" charset="-78"/>
                <a:cs typeface="Simplified Arabic" panose="02020603050405020304" pitchFamily="18" charset="-78"/>
              </a:rPr>
              <a:t>تعرف المهارات الفنية بانها المعارف والخبرات والفهم والقدرة على أداء أعمال وواجبات متخصصة في مجال محدد، مثل الأعمال المحاسبية، والهندسية، والتخطيط، والإنتاج، والحاسوب ... إلخ.</a:t>
            </a:r>
            <a:endParaRPr lang="en-US" sz="3600" dirty="0">
              <a:latin typeface="Simplified Arabic" panose="02020603050405020304" pitchFamily="18" charset="-78"/>
              <a:cs typeface="Simplified Arabic" panose="02020603050405020304" pitchFamily="18" charset="-78"/>
            </a:endParaRPr>
          </a:p>
          <a:p>
            <a:endParaRPr lang="ar-SA" dirty="0"/>
          </a:p>
        </p:txBody>
      </p:sp>
    </p:spTree>
    <p:extLst>
      <p:ext uri="{BB962C8B-B14F-4D97-AF65-F5344CB8AC3E}">
        <p14:creationId xmlns:p14="http://schemas.microsoft.com/office/powerpoint/2010/main" val="1976050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86691" y="637309"/>
            <a:ext cx="9892145" cy="523220"/>
          </a:xfrm>
          <a:prstGeom prst="rect">
            <a:avLst/>
          </a:prstGeom>
          <a:noFill/>
        </p:spPr>
        <p:txBody>
          <a:bodyPr wrap="square" rtlCol="1">
            <a:spAutoFit/>
          </a:bodyPr>
          <a:lstStyle/>
          <a:p>
            <a:pPr algn="ctr" rtl="1"/>
            <a:r>
              <a:rPr lang="ar-SA" sz="2800" b="1" dirty="0">
                <a:solidFill>
                  <a:srgbClr val="C00000"/>
                </a:solidFill>
                <a:latin typeface="Simplified Arabic" panose="02020603050405020304" pitchFamily="18" charset="-78"/>
                <a:cs typeface="Simplified Arabic" panose="02020603050405020304" pitchFamily="18" charset="-78"/>
              </a:rPr>
              <a:t>صفات القائد الناجح</a:t>
            </a:r>
          </a:p>
        </p:txBody>
      </p:sp>
      <p:sp>
        <p:nvSpPr>
          <p:cNvPr id="3" name="مربع نص 2"/>
          <p:cNvSpPr txBox="1"/>
          <p:nvPr/>
        </p:nvSpPr>
        <p:spPr>
          <a:xfrm>
            <a:off x="665018" y="1299074"/>
            <a:ext cx="10889673" cy="4893647"/>
          </a:xfrm>
          <a:prstGeom prst="rect">
            <a:avLst/>
          </a:prstGeom>
          <a:noFill/>
        </p:spPr>
        <p:txBody>
          <a:bodyPr wrap="square" rtlCol="1">
            <a:spAutoFit/>
          </a:bodyPr>
          <a:lstStyle/>
          <a:p>
            <a:pPr algn="just" rtl="1">
              <a:lnSpc>
                <a:spcPct val="150000"/>
              </a:lnSpc>
            </a:pPr>
            <a:r>
              <a:rPr lang="ar-SA" sz="2600" dirty="0">
                <a:latin typeface="Simplified Arabic" panose="02020603050405020304" pitchFamily="18" charset="-78"/>
                <a:cs typeface="Simplified Arabic" panose="02020603050405020304" pitchFamily="18" charset="-78"/>
              </a:rPr>
              <a:t>اجمعت الآلاف من الدراسات والأبحاث المختلفة على ان هناك سبعة مهارات لابد أن تتوافر في القائد:</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تحديد الهدف.</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الرؤية المستقبلية الثاقبة.</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خطوات تحقيق الهدف.</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الأهلية والكفاءة لقيادة من يعملون معه.</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أن يمتلك فريقاً جيداً.</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القدرة على التواصل مع موظفيه.</a:t>
            </a:r>
            <a:endParaRPr lang="en-US" sz="2600" dirty="0">
              <a:latin typeface="Simplified Arabic" panose="02020603050405020304" pitchFamily="18" charset="-78"/>
              <a:cs typeface="Simplified Arabic" panose="02020603050405020304" pitchFamily="18" charset="-78"/>
            </a:endParaRPr>
          </a:p>
          <a:p>
            <a:pPr marL="457200" lvl="0" indent="-457200" algn="just" rtl="1">
              <a:lnSpc>
                <a:spcPct val="150000"/>
              </a:lnSpc>
              <a:buFont typeface="+mj-lt"/>
              <a:buAutoNum type="arabicPeriod"/>
            </a:pPr>
            <a:r>
              <a:rPr lang="ar-SA" sz="2600" dirty="0">
                <a:latin typeface="Simplified Arabic" panose="02020603050405020304" pitchFamily="18" charset="-78"/>
                <a:cs typeface="Simplified Arabic" panose="02020603050405020304" pitchFamily="18" charset="-78"/>
              </a:rPr>
              <a:t>الطموح وإلهام الآخرين.</a:t>
            </a:r>
            <a:endParaRPr lang="en-US" sz="2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111310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rot="21151800">
            <a:off x="5648325" y="3585638"/>
            <a:ext cx="5833485" cy="1038225"/>
          </a:xfrm>
        </p:spPr>
        <p:txBody>
          <a:bodyPr>
            <a:normAutofit/>
          </a:bodyPr>
          <a:lstStyle/>
          <a:p>
            <a:pPr algn="ctr" rtl="1">
              <a:lnSpc>
                <a:spcPct val="100000"/>
              </a:lnSpc>
            </a:pPr>
            <a:r>
              <a:rPr lang="ar-SA" sz="6000" dirty="0">
                <a:solidFill>
                  <a:srgbClr val="FFFF00"/>
                </a:solidFill>
                <a:latin typeface="Cocon® Next Arabic" panose="020A0503020102020204" pitchFamily="18" charset="-78"/>
                <a:ea typeface="Cocon® Next Arabic" panose="020A0503020102020204" pitchFamily="18" charset="-78"/>
                <a:cs typeface="Cocon® Next Arabic" panose="020A0503020102020204" pitchFamily="18" charset="-78"/>
              </a:rPr>
              <a:t>مفهوم القيادة</a:t>
            </a:r>
            <a:endParaRPr lang="en-US" sz="6000" dirty="0">
              <a:solidFill>
                <a:srgbClr val="FFFF00"/>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Tree>
    <p:extLst>
      <p:ext uri="{BB962C8B-B14F-4D97-AF65-F5344CB8AC3E}">
        <p14:creationId xmlns:p14="http://schemas.microsoft.com/office/powerpoint/2010/main" val="26288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مفهوم القيادة</a:t>
            </a:r>
            <a:endParaRPr lang="en-US"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4" name="Title 1"/>
          <p:cNvSpPr txBox="1">
            <a:spLocks/>
          </p:cNvSpPr>
          <p:nvPr/>
        </p:nvSpPr>
        <p:spPr>
          <a:xfrm>
            <a:off x="1223971" y="1466335"/>
            <a:ext cx="10465521" cy="82378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Low" rtl="1">
              <a:lnSpc>
                <a:spcPct val="150000"/>
              </a:lnSpc>
            </a:pPr>
            <a:r>
              <a:rPr lang="ar-SA" altLang="en-US" sz="2800" b="1" dirty="0">
                <a:solidFill>
                  <a:srgbClr val="C00000"/>
                </a:solidFill>
                <a:latin typeface="+mn-lt"/>
                <a:ea typeface="+mn-ea"/>
                <a:cs typeface="+mn-cs"/>
              </a:rPr>
              <a:t>تعريف</a:t>
            </a:r>
            <a:r>
              <a:rPr lang="en-US" altLang="en-US" sz="2800" b="1" dirty="0">
                <a:solidFill>
                  <a:srgbClr val="C00000"/>
                </a:solidFill>
                <a:latin typeface="+mn-lt"/>
                <a:ea typeface="+mn-ea"/>
                <a:cs typeface="+mn-cs"/>
              </a:rPr>
              <a:t> </a:t>
            </a:r>
            <a:r>
              <a:rPr lang="ar-SA" altLang="en-US" sz="2800" b="1" dirty="0">
                <a:solidFill>
                  <a:srgbClr val="C00000"/>
                </a:solidFill>
                <a:latin typeface="+mn-lt"/>
                <a:ea typeface="+mn-ea"/>
                <a:cs typeface="+mn-cs"/>
              </a:rPr>
              <a:t>القيادة الإدارية:</a:t>
            </a:r>
            <a:endParaRPr lang="en-US" sz="2800" b="1" dirty="0">
              <a:solidFill>
                <a:srgbClr val="C00000"/>
              </a:solidFill>
              <a:latin typeface="+mn-lt"/>
              <a:ea typeface="+mn-ea"/>
              <a:cs typeface="+mn-cs"/>
            </a:endParaRPr>
          </a:p>
        </p:txBody>
      </p:sp>
      <p:sp>
        <p:nvSpPr>
          <p:cNvPr id="5" name="Rectangle 4"/>
          <p:cNvSpPr/>
          <p:nvPr/>
        </p:nvSpPr>
        <p:spPr>
          <a:xfrm>
            <a:off x="0" y="2263091"/>
            <a:ext cx="12192000" cy="96613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ar-SA" sz="2800" b="1" dirty="0">
              <a:solidFill>
                <a:schemeClr val="tx1"/>
              </a:solidFill>
            </a:endParaRPr>
          </a:p>
        </p:txBody>
      </p:sp>
      <p:sp>
        <p:nvSpPr>
          <p:cNvPr id="2" name="مستطيل 1"/>
          <p:cNvSpPr/>
          <p:nvPr/>
        </p:nvSpPr>
        <p:spPr>
          <a:xfrm>
            <a:off x="148275" y="3229230"/>
            <a:ext cx="11516497" cy="889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SA" altLang="en-US" sz="2800" b="1" dirty="0">
                <a:solidFill>
                  <a:srgbClr val="C00000"/>
                </a:solidFill>
              </a:rPr>
              <a:t>القيادة:</a:t>
            </a:r>
            <a:endParaRPr lang="ar-SA" sz="2800" b="1" dirty="0">
              <a:solidFill>
                <a:srgbClr val="C00000"/>
              </a:solidFill>
            </a:endParaRPr>
          </a:p>
        </p:txBody>
      </p:sp>
      <p:sp>
        <p:nvSpPr>
          <p:cNvPr id="7" name="مستطيل 6"/>
          <p:cNvSpPr/>
          <p:nvPr/>
        </p:nvSpPr>
        <p:spPr>
          <a:xfrm>
            <a:off x="222420" y="2271328"/>
            <a:ext cx="11516497" cy="889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a:r>
              <a:rPr lang="ar-SA" altLang="en-US" sz="2800" b="1" dirty="0">
                <a:solidFill>
                  <a:schemeClr val="tx1"/>
                </a:solidFill>
              </a:rPr>
              <a:t>هي عملية من خلالها يؤثر فرد في مجموعة من الافراد لتحقيق هدف مشترك. </a:t>
            </a:r>
          </a:p>
          <a:p>
            <a:pPr lvl="0" algn="r"/>
            <a:r>
              <a:rPr lang="ar-SA" altLang="en-US" sz="2800" b="1" dirty="0">
                <a:solidFill>
                  <a:schemeClr val="tx1"/>
                </a:solidFill>
              </a:rPr>
              <a:t>(بيتر هاوس ، 2001م)</a:t>
            </a:r>
            <a:endParaRPr lang="ar-SA" sz="2800" b="1" dirty="0">
              <a:solidFill>
                <a:schemeClr val="tx1"/>
              </a:solidFill>
            </a:endParaRPr>
          </a:p>
        </p:txBody>
      </p:sp>
      <p:sp>
        <p:nvSpPr>
          <p:cNvPr id="8" name="Rectangle 4"/>
          <p:cNvSpPr/>
          <p:nvPr/>
        </p:nvSpPr>
        <p:spPr>
          <a:xfrm>
            <a:off x="0" y="4058935"/>
            <a:ext cx="12192000" cy="96613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ar-SA" sz="2800" b="1" dirty="0">
              <a:solidFill>
                <a:schemeClr val="tx1"/>
              </a:solidFill>
            </a:endParaRPr>
          </a:p>
        </p:txBody>
      </p:sp>
      <p:sp>
        <p:nvSpPr>
          <p:cNvPr id="9" name="مستطيل 8"/>
          <p:cNvSpPr/>
          <p:nvPr/>
        </p:nvSpPr>
        <p:spPr>
          <a:xfrm>
            <a:off x="148275" y="4097161"/>
            <a:ext cx="11516497" cy="889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a:r>
              <a:rPr lang="ar-SA" altLang="en-US" sz="2800" b="1" dirty="0">
                <a:solidFill>
                  <a:schemeClr val="tx1"/>
                </a:solidFill>
              </a:rPr>
              <a:t>فن التأثير في الاخرين و توجيههم بطريقة معينة يتسنى معها كسب طاعتهم و احترامهم وولائهم وتعاونهم في الوصول الى أهداف المنظمة.</a:t>
            </a:r>
            <a:endParaRPr lang="ar-SA" sz="2800" b="1" dirty="0">
              <a:solidFill>
                <a:schemeClr val="tx1"/>
              </a:solidFill>
            </a:endParaRPr>
          </a:p>
        </p:txBody>
      </p:sp>
    </p:spTree>
    <p:extLst>
      <p:ext uri="{BB962C8B-B14F-4D97-AF65-F5344CB8AC3E}">
        <p14:creationId xmlns:p14="http://schemas.microsoft.com/office/powerpoint/2010/main" val="332893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sz="3200"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بعض المبادئ الإسلامية في القيادة</a:t>
            </a:r>
          </a:p>
        </p:txBody>
      </p:sp>
      <p:sp>
        <p:nvSpPr>
          <p:cNvPr id="6" name="شبه منحرف 5"/>
          <p:cNvSpPr/>
          <p:nvPr/>
        </p:nvSpPr>
        <p:spPr>
          <a:xfrm>
            <a:off x="5684109" y="3715266"/>
            <a:ext cx="3863546" cy="2141838"/>
          </a:xfrm>
          <a:prstGeom prst="trapezoid">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
        <p:nvSpPr>
          <p:cNvPr id="11" name="شبه منحرف 10"/>
          <p:cNvSpPr/>
          <p:nvPr/>
        </p:nvSpPr>
        <p:spPr>
          <a:xfrm>
            <a:off x="1523997" y="3715266"/>
            <a:ext cx="3863546" cy="2141838"/>
          </a:xfrm>
          <a:prstGeom prst="trapezoid">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SA"/>
          </a:p>
        </p:txBody>
      </p:sp>
      <p:sp>
        <p:nvSpPr>
          <p:cNvPr id="12" name="شبه منحرف 11"/>
          <p:cNvSpPr/>
          <p:nvPr/>
        </p:nvSpPr>
        <p:spPr>
          <a:xfrm rot="10800000">
            <a:off x="5684109" y="1491050"/>
            <a:ext cx="3863546" cy="2141838"/>
          </a:xfrm>
          <a:prstGeom prst="trapezoid">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SA" dirty="0"/>
          </a:p>
        </p:txBody>
      </p:sp>
      <p:sp>
        <p:nvSpPr>
          <p:cNvPr id="13" name="شبه منحرف 12"/>
          <p:cNvSpPr/>
          <p:nvPr/>
        </p:nvSpPr>
        <p:spPr>
          <a:xfrm rot="10800000">
            <a:off x="1523997" y="1491050"/>
            <a:ext cx="3863546" cy="2141838"/>
          </a:xfrm>
          <a:prstGeom prst="trapezoid">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sp>
        <p:nvSpPr>
          <p:cNvPr id="14" name="مستطيل 13"/>
          <p:cNvSpPr/>
          <p:nvPr/>
        </p:nvSpPr>
        <p:spPr>
          <a:xfrm>
            <a:off x="5810249" y="1556951"/>
            <a:ext cx="3498508" cy="2001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dirty="0">
                <a:solidFill>
                  <a:schemeClr val="bg1"/>
                </a:solidFill>
              </a:rPr>
              <a:t>العدل</a:t>
            </a:r>
            <a:endParaRPr lang="ar-SA" sz="2400" b="1" dirty="0">
              <a:solidFill>
                <a:schemeClr val="bg1"/>
              </a:solidFill>
            </a:endParaRPr>
          </a:p>
          <a:p>
            <a:pPr algn="ctr"/>
            <a:r>
              <a:rPr lang="ar-SA" sz="2400" b="1" dirty="0">
                <a:solidFill>
                  <a:schemeClr val="bg1"/>
                </a:solidFill>
              </a:rPr>
              <a:t>قال تعالى:(واذا حكمتم بين الناس ان تحكموا بالعدل).</a:t>
            </a:r>
          </a:p>
          <a:p>
            <a:pPr algn="ctr"/>
            <a:endParaRPr lang="ar-SA" sz="1600" dirty="0">
              <a:solidFill>
                <a:schemeClr val="bg1"/>
              </a:solidFill>
            </a:endParaRPr>
          </a:p>
        </p:txBody>
      </p:sp>
      <p:sp>
        <p:nvSpPr>
          <p:cNvPr id="17" name="مستطيل 16"/>
          <p:cNvSpPr/>
          <p:nvPr/>
        </p:nvSpPr>
        <p:spPr>
          <a:xfrm>
            <a:off x="1706516" y="1556950"/>
            <a:ext cx="3498508" cy="2001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dirty="0">
                <a:solidFill>
                  <a:schemeClr val="bg1"/>
                </a:solidFill>
              </a:rPr>
              <a:t>الشورى </a:t>
            </a:r>
            <a:endParaRPr lang="ar-SA" sz="2400" b="1" dirty="0">
              <a:solidFill>
                <a:schemeClr val="bg1"/>
              </a:solidFill>
            </a:endParaRPr>
          </a:p>
          <a:p>
            <a:pPr algn="ctr"/>
            <a:r>
              <a:rPr lang="ar-SA" sz="2400" b="1" dirty="0">
                <a:solidFill>
                  <a:schemeClr val="bg1"/>
                </a:solidFill>
              </a:rPr>
              <a:t>قال تعالى:(وشاورهم في الامر), (وأمرهم شورى بينهم).</a:t>
            </a:r>
            <a:endParaRPr lang="ar-SA" sz="1600" dirty="0">
              <a:solidFill>
                <a:schemeClr val="bg1"/>
              </a:solidFill>
            </a:endParaRPr>
          </a:p>
        </p:txBody>
      </p:sp>
      <p:sp>
        <p:nvSpPr>
          <p:cNvPr id="18" name="مستطيل 17"/>
          <p:cNvSpPr/>
          <p:nvPr/>
        </p:nvSpPr>
        <p:spPr>
          <a:xfrm>
            <a:off x="5810249" y="3855309"/>
            <a:ext cx="3498508" cy="2001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b="1" dirty="0">
                <a:solidFill>
                  <a:schemeClr val="bg1"/>
                </a:solidFill>
              </a:rPr>
              <a:t>القدوة الحسنة </a:t>
            </a:r>
          </a:p>
          <a:p>
            <a:pPr algn="ctr"/>
            <a:r>
              <a:rPr lang="ar-SA" sz="2000" b="1" dirty="0">
                <a:solidFill>
                  <a:schemeClr val="bg1"/>
                </a:solidFill>
              </a:rPr>
              <a:t>قال تعالى</a:t>
            </a:r>
            <a:r>
              <a:rPr lang="ar-SA" sz="2000" b="1" dirty="0">
                <a:solidFill>
                  <a:schemeClr val="bg1"/>
                </a:solidFill>
                <a:sym typeface="Wingdings" panose="05000000000000000000" pitchFamily="2" charset="2"/>
              </a:rPr>
              <a:t>:(</a:t>
            </a:r>
            <a:r>
              <a:rPr lang="ar-SA" sz="2000" b="1" dirty="0">
                <a:solidFill>
                  <a:schemeClr val="bg1"/>
                </a:solidFill>
              </a:rPr>
              <a:t>لقد كان لكم في رسول الله اسوة حسنة).</a:t>
            </a:r>
          </a:p>
          <a:p>
            <a:pPr algn="ctr"/>
            <a:endParaRPr lang="ar-SA" sz="1400" dirty="0">
              <a:solidFill>
                <a:schemeClr val="bg1"/>
              </a:solidFill>
            </a:endParaRPr>
          </a:p>
        </p:txBody>
      </p:sp>
      <p:sp>
        <p:nvSpPr>
          <p:cNvPr id="19" name="مستطيل 18"/>
          <p:cNvSpPr/>
          <p:nvPr/>
        </p:nvSpPr>
        <p:spPr>
          <a:xfrm>
            <a:off x="1608951" y="3855309"/>
            <a:ext cx="3498508" cy="20017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b="1" dirty="0">
                <a:solidFill>
                  <a:schemeClr val="bg1"/>
                </a:solidFill>
              </a:rPr>
              <a:t>حسن المعاملة</a:t>
            </a:r>
          </a:p>
          <a:p>
            <a:pPr algn="ctr"/>
            <a:r>
              <a:rPr lang="ar-SA" sz="2000" b="1" dirty="0">
                <a:solidFill>
                  <a:schemeClr val="bg1"/>
                </a:solidFill>
              </a:rPr>
              <a:t>قال تعالى:(واخفض جناحك لم اتبعك من المؤمنين).</a:t>
            </a:r>
          </a:p>
          <a:p>
            <a:pPr algn="ctr"/>
            <a:endParaRPr lang="ar-SA" sz="1400" dirty="0">
              <a:solidFill>
                <a:schemeClr val="bg1"/>
              </a:solidFill>
            </a:endParaRPr>
          </a:p>
        </p:txBody>
      </p:sp>
    </p:spTree>
    <p:extLst>
      <p:ext uri="{BB962C8B-B14F-4D97-AF65-F5344CB8AC3E}">
        <p14:creationId xmlns:p14="http://schemas.microsoft.com/office/powerpoint/2010/main" val="210351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01300" y="485775"/>
            <a:ext cx="1370888" cy="769441"/>
          </a:xfrm>
          <a:prstGeom prst="rect">
            <a:avLst/>
          </a:prstGeom>
          <a:noFill/>
        </p:spPr>
        <p:txBody>
          <a:bodyPr wrap="none" rtlCol="0">
            <a:spAutoFit/>
          </a:bodyPr>
          <a:lstStyle/>
          <a:p>
            <a:r>
              <a:rPr lang="ar-SA" sz="4400" dirty="0">
                <a:solidFill>
                  <a:srgbClr val="FFC000"/>
                </a:solidFill>
                <a:latin typeface="Cocon® Next Arabic" panose="020A0503020102020204" pitchFamily="18" charset="-78"/>
                <a:ea typeface="Cocon® Next Arabic" panose="020A0503020102020204" pitchFamily="18" charset="-78"/>
                <a:cs typeface="Cocon® Next Arabic" panose="020A0503020102020204" pitchFamily="18" charset="-78"/>
              </a:rPr>
              <a:t>سؤال</a:t>
            </a:r>
            <a:endParaRPr lang="en-US" sz="4400" dirty="0">
              <a:solidFill>
                <a:srgbClr val="FFC000"/>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5" name="Rectangle 4"/>
          <p:cNvSpPr/>
          <p:nvPr/>
        </p:nvSpPr>
        <p:spPr>
          <a:xfrm>
            <a:off x="2105025" y="2552700"/>
            <a:ext cx="10086975" cy="1583785"/>
          </a:xfrm>
          <a:prstGeom prst="rect">
            <a:avLst/>
          </a:prstGeom>
          <a:solidFill>
            <a:srgbClr val="A3C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05025" y="2552700"/>
            <a:ext cx="114300" cy="1583785"/>
          </a:xfrm>
          <a:prstGeom prst="rect">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
          <p:cNvSpPr txBox="1">
            <a:spLocks noChangeArrowheads="1"/>
          </p:cNvSpPr>
          <p:nvPr/>
        </p:nvSpPr>
        <p:spPr bwMode="auto">
          <a:xfrm>
            <a:off x="3357562" y="3049657"/>
            <a:ext cx="75819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eaLnBrk="0" fontAlgn="base" hangingPunct="0">
              <a:lnSpc>
                <a:spcPct val="100000"/>
              </a:lnSpc>
              <a:spcBef>
                <a:spcPct val="0"/>
              </a:spcBef>
              <a:spcAft>
                <a:spcPct val="0"/>
              </a:spcAft>
              <a:buFontTx/>
              <a:buNone/>
            </a:pPr>
            <a:r>
              <a:rPr lang="ar-SA" altLang="en-US" sz="4000" dirty="0">
                <a:solidFill>
                  <a:schemeClr val="tx1">
                    <a:lumMod val="85000"/>
                    <a:lumOff val="15000"/>
                  </a:schemeClr>
                </a:solidFill>
                <a:latin typeface="Traditional Arabic" panose="02020603050405020304" pitchFamily="18" charset="-78"/>
                <a:cs typeface="Sultan Medium" pitchFamily="2" charset="-78"/>
              </a:rPr>
              <a:t>هل القادة يولدون؟ </a:t>
            </a:r>
          </a:p>
        </p:txBody>
      </p:sp>
    </p:spTree>
    <p:extLst>
      <p:ext uri="{BB962C8B-B14F-4D97-AF65-F5344CB8AC3E}">
        <p14:creationId xmlns:p14="http://schemas.microsoft.com/office/powerpoint/2010/main" val="1816539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rot="21151800">
            <a:off x="5648325" y="3585638"/>
            <a:ext cx="5833485" cy="1038225"/>
          </a:xfrm>
        </p:spPr>
        <p:txBody>
          <a:bodyPr>
            <a:normAutofit/>
          </a:bodyPr>
          <a:lstStyle/>
          <a:p>
            <a:pPr algn="ctr" rtl="1">
              <a:lnSpc>
                <a:spcPct val="100000"/>
              </a:lnSpc>
            </a:pPr>
            <a:r>
              <a:rPr lang="ar-SA" sz="6000" dirty="0">
                <a:solidFill>
                  <a:srgbClr val="FFFF00"/>
                </a:solidFill>
                <a:latin typeface="Cocon® Next Arabic" panose="020A0503020102020204" pitchFamily="18" charset="-78"/>
                <a:ea typeface="Cocon® Next Arabic" panose="020A0503020102020204" pitchFamily="18" charset="-78"/>
                <a:cs typeface="Cocon® Next Arabic" panose="020A0503020102020204" pitchFamily="18" charset="-78"/>
              </a:rPr>
              <a:t>تطور نظريات القيادة</a:t>
            </a:r>
          </a:p>
        </p:txBody>
      </p:sp>
    </p:spTree>
    <p:extLst>
      <p:ext uri="{BB962C8B-B14F-4D97-AF65-F5344CB8AC3E}">
        <p14:creationId xmlns:p14="http://schemas.microsoft.com/office/powerpoint/2010/main" val="422085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810249" y="66675"/>
            <a:ext cx="4743451" cy="10382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SA"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rPr>
              <a:t>تطور نظريات القيادة</a:t>
            </a:r>
            <a:endParaRPr lang="en-US" dirty="0">
              <a:solidFill>
                <a:srgbClr val="1684E8"/>
              </a:solidFill>
              <a:latin typeface="Cocon® Next Arabic" panose="020A0503020102020204" pitchFamily="18" charset="-78"/>
              <a:ea typeface="Cocon® Next Arabic" panose="020A0503020102020204" pitchFamily="18" charset="-78"/>
              <a:cs typeface="Cocon® Next Arabic" panose="020A0503020102020204" pitchFamily="18" charset="-78"/>
            </a:endParaRPr>
          </a:p>
        </p:txBody>
      </p:sp>
      <p:sp>
        <p:nvSpPr>
          <p:cNvPr id="4" name="Title 1"/>
          <p:cNvSpPr txBox="1">
            <a:spLocks/>
          </p:cNvSpPr>
          <p:nvPr/>
        </p:nvSpPr>
        <p:spPr>
          <a:xfrm>
            <a:off x="1462868" y="2396836"/>
            <a:ext cx="10465521" cy="37268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نظرية السمات (نظرية الرجل العظيم), </a:t>
            </a:r>
            <a:r>
              <a:rPr lang="ar-SA" sz="2800" b="1" dirty="0">
                <a:latin typeface="+mn-lt"/>
                <a:ea typeface="+mn-ea"/>
                <a:cs typeface="+mn-cs"/>
              </a:rPr>
              <a:t>(</a:t>
            </a:r>
            <a:r>
              <a:rPr lang="ar-SA" sz="2800" b="1" dirty="0" err="1">
                <a:latin typeface="+mn-lt"/>
                <a:ea typeface="+mn-ea"/>
                <a:cs typeface="+mn-cs"/>
              </a:rPr>
              <a:t>قولدن</a:t>
            </a:r>
            <a:r>
              <a:rPr lang="ar-SA" sz="2800" b="1" dirty="0">
                <a:latin typeface="+mn-lt"/>
                <a:ea typeface="+mn-ea"/>
                <a:cs typeface="+mn-cs"/>
              </a:rPr>
              <a:t> البرت ـ39ـ1940).</a:t>
            </a:r>
          </a:p>
          <a:p>
            <a:pPr marL="457200" indent="-457200" algn="justLow" rtl="1">
              <a:lnSpc>
                <a:spcPct val="150000"/>
              </a:lnSpc>
              <a:buFont typeface="Arial" panose="020B0604020202020204" pitchFamily="34" charset="0"/>
              <a:buChar char="•"/>
            </a:pPr>
            <a:r>
              <a:rPr lang="ar-SA" sz="2800" b="1" dirty="0">
                <a:solidFill>
                  <a:srgbClr val="C00000"/>
                </a:solidFill>
                <a:latin typeface="+mn-lt"/>
                <a:ea typeface="+mn-ea"/>
                <a:cs typeface="+mn-cs"/>
              </a:rPr>
              <a:t>نظريات السلوك الإداري:</a:t>
            </a:r>
          </a:p>
          <a:p>
            <a:pPr marL="457200" indent="-457200" algn="justLow" rtl="1">
              <a:lnSpc>
                <a:spcPct val="150000"/>
              </a:lnSpc>
              <a:buFont typeface="Arial" panose="020B0604020202020204" pitchFamily="34" charset="0"/>
              <a:buChar char="•"/>
            </a:pPr>
            <a:r>
              <a:rPr lang="ar-SA" sz="2800" b="1" dirty="0">
                <a:latin typeface="+mn-lt"/>
                <a:ea typeface="+mn-ea"/>
                <a:cs typeface="+mn-cs"/>
              </a:rPr>
              <a:t>من اشهر نماذجها الشبكة الإدارية: (بليك و </a:t>
            </a:r>
            <a:r>
              <a:rPr lang="ar-SA" sz="2800" b="1" dirty="0" err="1">
                <a:latin typeface="+mn-lt"/>
                <a:ea typeface="+mn-ea"/>
                <a:cs typeface="+mn-cs"/>
              </a:rPr>
              <a:t>موتون</a:t>
            </a:r>
            <a:r>
              <a:rPr lang="ar-SA" sz="2800" b="1" dirty="0">
                <a:latin typeface="+mn-lt"/>
                <a:ea typeface="+mn-ea"/>
                <a:cs typeface="+mn-cs"/>
              </a:rPr>
              <a:t> 1964م), (وثم تطويرها في 1978 ، 1985).</a:t>
            </a:r>
          </a:p>
          <a:p>
            <a:pPr marL="457200" indent="-457200" algn="justLow" rtl="1">
              <a:lnSpc>
                <a:spcPct val="150000"/>
              </a:lnSpc>
              <a:buFont typeface="Arial" panose="020B0604020202020204" pitchFamily="34" charset="0"/>
              <a:buChar char="•"/>
            </a:pPr>
            <a:r>
              <a:rPr lang="ar-SA" sz="2800" b="1" dirty="0">
                <a:latin typeface="+mn-lt"/>
                <a:ea typeface="+mn-ea"/>
                <a:cs typeface="+mn-cs"/>
              </a:rPr>
              <a:t>صممت لتوضيح سلوك القادة من خلال تصرفاتهم و تعاطيهم مع محورين هما:</a:t>
            </a:r>
          </a:p>
          <a:p>
            <a:pPr algn="justLow" rtl="1">
              <a:lnSpc>
                <a:spcPct val="150000"/>
              </a:lnSpc>
            </a:pPr>
            <a:r>
              <a:rPr lang="ar-SA" sz="2800" b="1" dirty="0">
                <a:latin typeface="+mn-lt"/>
                <a:ea typeface="+mn-ea"/>
                <a:cs typeface="+mn-cs"/>
              </a:rPr>
              <a:t>    أـ الاهتمام بالإنتاج. </a:t>
            </a:r>
          </a:p>
          <a:p>
            <a:pPr algn="justLow" rtl="1">
              <a:lnSpc>
                <a:spcPct val="150000"/>
              </a:lnSpc>
            </a:pPr>
            <a:r>
              <a:rPr lang="ar-SA" sz="2800" b="1" dirty="0">
                <a:latin typeface="+mn-lt"/>
                <a:ea typeface="+mn-ea"/>
                <a:cs typeface="+mn-cs"/>
              </a:rPr>
              <a:t>   ب ـ الاهتمام بالموظفين.</a:t>
            </a:r>
          </a:p>
          <a:p>
            <a:pPr marL="457200" indent="-457200" algn="justLow" rtl="1">
              <a:lnSpc>
                <a:spcPct val="150000"/>
              </a:lnSpc>
              <a:buFont typeface="Arial" panose="020B0604020202020204" pitchFamily="34" charset="0"/>
              <a:buChar char="•"/>
            </a:pPr>
            <a:endParaRPr lang="ar-SA" sz="2800" b="1" dirty="0">
              <a:latin typeface="+mn-lt"/>
              <a:ea typeface="+mn-ea"/>
              <a:cs typeface="+mn-cs"/>
            </a:endParaRPr>
          </a:p>
        </p:txBody>
      </p:sp>
    </p:spTree>
    <p:extLst>
      <p:ext uri="{BB962C8B-B14F-4D97-AF65-F5344CB8AC3E}">
        <p14:creationId xmlns:p14="http://schemas.microsoft.com/office/powerpoint/2010/main" val="2941863217"/>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626</TotalTime>
  <Words>1128</Words>
  <Application>Microsoft Office PowerPoint</Application>
  <PresentationFormat>شاشة عريضة</PresentationFormat>
  <Paragraphs>161</Paragraphs>
  <Slides>31</Slides>
  <Notes>0</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31</vt:i4>
      </vt:variant>
    </vt:vector>
  </HeadingPairs>
  <TitlesOfParts>
    <vt:vector size="42" baseType="lpstr">
      <vt:lpstr>Al Tarikh</vt:lpstr>
      <vt:lpstr>Arial</vt:lpstr>
      <vt:lpstr>Calibri</vt:lpstr>
      <vt:lpstr>Century Gothic</vt:lpstr>
      <vt:lpstr>Cocon® Next Arabic</vt:lpstr>
      <vt:lpstr>Sakkal Majalla</vt:lpstr>
      <vt:lpstr>Simplified Arabic</vt:lpstr>
      <vt:lpstr>Traditional Arabic</vt:lpstr>
      <vt:lpstr>Wingdings</vt:lpstr>
      <vt:lpstr>Wingdings 3</vt:lpstr>
      <vt:lpstr>ربطة</vt:lpstr>
      <vt:lpstr>عرض تقديمي في PowerPoint</vt:lpstr>
      <vt:lpstr>اليوم الأول </vt:lpstr>
      <vt:lpstr>عرض تقديمي في PowerPoint</vt:lpstr>
      <vt:lpstr>مفهوم القيادة</vt:lpstr>
      <vt:lpstr>عرض تقديمي في PowerPoint</vt:lpstr>
      <vt:lpstr>عرض تقديمي في PowerPoint</vt:lpstr>
      <vt:lpstr>عرض تقديمي في PowerPoint</vt:lpstr>
      <vt:lpstr>تطور نظريات القيادة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مفهوم القيادة التحويلية</vt:lpstr>
      <vt:lpstr>عرض تقديمي في PowerPoint</vt:lpstr>
      <vt:lpstr>عرض تقديمي في PowerPoint</vt:lpstr>
      <vt:lpstr>عرض تقديمي في PowerPoint</vt:lpstr>
      <vt:lpstr>عرض تقديمي في PowerPoint</vt:lpstr>
      <vt:lpstr>القائد التحويلي</vt:lpstr>
      <vt:lpstr>عرض تقديمي في PowerPoint</vt:lpstr>
      <vt:lpstr>عناصر القيادة التحويلية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المهارات الإدارية المطلوبة للقائد </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ALHUSSIEN AHMED MOHAMMED ABDULLATIF</dc:creator>
  <cp:lastModifiedBy>ليلى خيري</cp:lastModifiedBy>
  <cp:revision>72</cp:revision>
  <dcterms:created xsi:type="dcterms:W3CDTF">2016-05-05T06:38:29Z</dcterms:created>
  <dcterms:modified xsi:type="dcterms:W3CDTF">2023-09-27T21:20:27Z</dcterms:modified>
</cp:coreProperties>
</file>