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8" r:id="rId1"/>
  </p:sldMasterIdLst>
  <p:notesMasterIdLst>
    <p:notesMasterId r:id="rId22"/>
  </p:notesMasterIdLst>
  <p:sldIdLst>
    <p:sldId id="290" r:id="rId2"/>
    <p:sldId id="281" r:id="rId3"/>
    <p:sldId id="282" r:id="rId4"/>
    <p:sldId id="283" r:id="rId5"/>
    <p:sldId id="285" r:id="rId6"/>
    <p:sldId id="291" r:id="rId7"/>
    <p:sldId id="294" r:id="rId8"/>
    <p:sldId id="292" r:id="rId9"/>
    <p:sldId id="287" r:id="rId10"/>
    <p:sldId id="266" r:id="rId11"/>
    <p:sldId id="296" r:id="rId12"/>
    <p:sldId id="293" r:id="rId13"/>
    <p:sldId id="302" r:id="rId14"/>
    <p:sldId id="303" r:id="rId15"/>
    <p:sldId id="259" r:id="rId16"/>
    <p:sldId id="300" r:id="rId17"/>
    <p:sldId id="297" r:id="rId18"/>
    <p:sldId id="298" r:id="rId19"/>
    <p:sldId id="299" r:id="rId20"/>
    <p:sldId id="30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18" autoAdjust="0"/>
    <p:restoredTop sz="94660"/>
  </p:normalViewPr>
  <p:slideViewPr>
    <p:cSldViewPr snapToGrid="0">
      <p:cViewPr varScale="1">
        <p:scale>
          <a:sx n="54" d="100"/>
          <a:sy n="54" d="100"/>
        </p:scale>
        <p:origin x="64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54656209174013"/>
          <c:y val="6.8844660572740003E-3"/>
          <c:w val="0.54250027985720484"/>
          <c:h val="0.74722169304211716"/>
        </c:manualLayout>
      </c:layout>
      <c:pieChart>
        <c:varyColors val="1"/>
        <c:ser>
          <c:idx val="0"/>
          <c:order val="0"/>
          <c:tx>
            <c:strRef>
              <c:f>ورقة1!$B$1</c:f>
              <c:strCache>
                <c:ptCount val="1"/>
                <c:pt idx="0">
                  <c:v>المبيعات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84-F249-8D93-079513F22C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84-F249-8D93-079513F22C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84-F249-8D93-079513F22C3E}"/>
              </c:ext>
            </c:extLst>
          </c:dPt>
          <c:dLbls>
            <c:dLbl>
              <c:idx val="0"/>
              <c:layout>
                <c:manualLayout>
                  <c:x val="7.4133128491687794E-2"/>
                  <c:y val="1.9870745406349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84-F249-8D93-079513F22C3E}"/>
                </c:ext>
              </c:extLst>
            </c:dLbl>
            <c:dLbl>
              <c:idx val="1"/>
              <c:layout>
                <c:manualLayout>
                  <c:x val="2.1998206481694153E-2"/>
                  <c:y val="4.6084919216665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84-F249-8D93-079513F22C3E}"/>
                </c:ext>
              </c:extLst>
            </c:dLbl>
            <c:dLbl>
              <c:idx val="2"/>
              <c:layout>
                <c:manualLayout>
                  <c:x val="-1.8660933131468768E-2"/>
                  <c:y val="-8.5323393029090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84-F249-8D93-079513F22C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ar-S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ورقة1!$A$2:$A$4</c:f>
              <c:strCache>
                <c:ptCount val="3"/>
                <c:pt idx="0">
                  <c:v>الربع الأول</c:v>
                </c:pt>
                <c:pt idx="1">
                  <c:v>الربع الثاني</c:v>
                </c:pt>
                <c:pt idx="2">
                  <c:v>الربع الثالث</c:v>
                </c:pt>
              </c:strCache>
            </c:strRef>
          </c:cat>
          <c:val>
            <c:numRef>
              <c:f>ورقة1!$B$2:$B$4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0.55000000000000004</c:v>
                </c:pt>
                <c:pt idx="2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184-F249-8D93-079513F22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836082620317564"/>
          <c:y val="0.78928783498493227"/>
          <c:w val="0.41723813615748617"/>
          <c:h val="5.79072319424252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S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S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1A77E4-2A0B-46AE-9293-9BE36DDA8DE2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1D8245F-1BE1-44C4-A9A3-8DB1F8AB929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118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9pPr>
          </a:lstStyle>
          <a:p>
            <a:pPr eaLnBrk="1" hangingPunct="1"/>
            <a:fld id="{597D777C-5954-4F30-8E1A-71B97CB54211}" type="slidenum">
              <a:rPr lang="ar-SA" altLang="ar-SA" sz="1200">
                <a:cs typeface="Arial" panose="020B0604020202020204" pitchFamily="34" charset="0"/>
              </a:rPr>
              <a:pPr eaLnBrk="1" hangingPunct="1"/>
              <a:t>5</a:t>
            </a:fld>
            <a:endParaRPr lang="en-US" altLang="ar-SA" sz="1200">
              <a:cs typeface="Arial" panose="020B0604020202020204" pitchFamily="34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ar-S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87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2E6B-66F1-4C2B-9F57-8DF3DDA73822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07C66A0-72A9-456A-B235-84B57DE3104F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396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2E6B-66F1-4C2B-9F57-8DF3DDA73822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66A0-72A9-456A-B235-84B57DE3104F}" type="slidenum">
              <a:rPr lang="ar-SA" smtClean="0"/>
              <a:t>‹#›</a:t>
            </a:fld>
            <a:endParaRPr lang="ar-S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35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2E6B-66F1-4C2B-9F57-8DF3DDA73822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66A0-72A9-456A-B235-84B57DE3104F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2E6B-66F1-4C2B-9F57-8DF3DDA73822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66A0-72A9-456A-B235-84B57DE3104F}" type="slidenum">
              <a:rPr lang="ar-SA" smtClean="0"/>
              <a:t>‹#›</a:t>
            </a:fld>
            <a:endParaRPr lang="ar-S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99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2E6B-66F1-4C2B-9F57-8DF3DDA73822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66A0-72A9-456A-B235-84B57DE3104F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75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2E6B-66F1-4C2B-9F57-8DF3DDA73822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66A0-72A9-456A-B235-84B57DE3104F}" type="slidenum">
              <a:rPr lang="ar-SA" smtClean="0"/>
              <a:t>‹#›</a:t>
            </a:fld>
            <a:endParaRPr lang="ar-S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99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2E6B-66F1-4C2B-9F57-8DF3DDA73822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66A0-72A9-456A-B235-84B57DE3104F}" type="slidenum">
              <a:rPr lang="ar-SA" smtClean="0"/>
              <a:t>‹#›</a:t>
            </a:fld>
            <a:endParaRPr lang="ar-S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13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2E6B-66F1-4C2B-9F57-8DF3DDA73822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66A0-72A9-456A-B235-84B57DE3104F}" type="slidenum">
              <a:rPr lang="ar-SA" smtClean="0"/>
              <a:t>‹#›</a:t>
            </a:fld>
            <a:endParaRPr lang="ar-S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27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2E6B-66F1-4C2B-9F57-8DF3DDA73822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66A0-72A9-456A-B235-84B57DE310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65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2E6B-66F1-4C2B-9F57-8DF3DDA73822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66A0-72A9-456A-B235-84B57DE3104F}" type="slidenum">
              <a:rPr lang="ar-SA" smtClean="0"/>
              <a:t>‹#›</a:t>
            </a:fld>
            <a:endParaRPr lang="ar-S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27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4452E6B-66F1-4C2B-9F57-8DF3DDA73822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C66A0-72A9-456A-B235-84B57DE3104F}" type="slidenum">
              <a:rPr lang="ar-SA" smtClean="0"/>
              <a:t>‹#›</a:t>
            </a:fld>
            <a:endParaRPr lang="ar-S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26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52E6B-66F1-4C2B-9F57-8DF3DDA73822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07C66A0-72A9-456A-B235-84B57DE3104F}" type="slidenum">
              <a:rPr lang="ar-SA" smtClean="0"/>
              <a:t>‹#›</a:t>
            </a:fld>
            <a:endParaRPr lang="ar-S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صورة 8">
            <a:extLst>
              <a:ext uri="{FF2B5EF4-FFF2-40B4-BE49-F238E27FC236}">
                <a16:creationId xmlns:a16="http://schemas.microsoft.com/office/drawing/2014/main" id="{2223BB80-DD0B-3644-B5DD-89FF7DC361C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28" y="-8617"/>
            <a:ext cx="1442282" cy="65320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CD00FF4-8D64-9880-35B6-DEFC934315A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853" y="26231"/>
            <a:ext cx="888620" cy="66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
	<Relationship Id="rId3" Type="http://schemas.openxmlformats.org/officeDocument/2006/relationships/image" Target="../media/image4.jpeg"/>
	<Relationship Id="rId2" Type="http://schemas.openxmlformats.org/officeDocument/2006/relationships/hyperlink" Target="http://?" TargetMode="External"/>
	<Relationship Id="rId1" Type="http://schemas.openxmlformats.org/officeDocument/2006/relationships/slideLayout" Target="../slideLayouts/slideLayout7.xml"/>
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056632" y="2669772"/>
            <a:ext cx="449472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>
                <a:solidFill>
                  <a:srgbClr val="002060"/>
                </a:solidFill>
                <a:latin typeface="Al Tarikh" pitchFamily="2" charset="-78"/>
                <a:cs typeface="Al Tarikh" pitchFamily="2" charset="-78"/>
              </a:rPr>
              <a:t>اليوم الثالث</a:t>
            </a:r>
          </a:p>
        </p:txBody>
      </p:sp>
    </p:spTree>
    <p:extLst>
      <p:ext uri="{BB962C8B-B14F-4D97-AF65-F5344CB8AC3E}">
        <p14:creationId xmlns:p14="http://schemas.microsoft.com/office/powerpoint/2010/main" val="295219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2" descr="F:\شاي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51" y="1084122"/>
            <a:ext cx="374332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257CCB84-60F9-7CDB-3F0D-EE8B3B3D34D6}"/>
              </a:ext>
            </a:extLst>
          </p:cNvPr>
          <p:cNvSpPr txBox="1"/>
          <p:nvPr/>
        </p:nvSpPr>
        <p:spPr>
          <a:xfrm>
            <a:off x="7141028" y="2465048"/>
            <a:ext cx="3246402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5400" b="1" dirty="0"/>
              <a:t>الجلسة الثانية</a:t>
            </a:r>
          </a:p>
        </p:txBody>
      </p:sp>
    </p:spTree>
    <p:extLst>
      <p:ext uri="{BB962C8B-B14F-4D97-AF65-F5344CB8AC3E}">
        <p14:creationId xmlns:p14="http://schemas.microsoft.com/office/powerpoint/2010/main" val="3671441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WordArt 2"/>
          <p:cNvSpPr>
            <a:spLocks noChangeArrowheads="1" noChangeShapeType="1" noTextEdit="1"/>
          </p:cNvSpPr>
          <p:nvPr/>
        </p:nvSpPr>
        <p:spPr bwMode="auto">
          <a:xfrm>
            <a:off x="2279650" y="692151"/>
            <a:ext cx="8026400" cy="7921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ar-SA" sz="3600" b="1" kern="10" dirty="0">
                <a:solidFill>
                  <a:srgbClr val="22A4A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إ</a:t>
            </a:r>
            <a:r>
              <a:rPr lang="ar-SA" sz="3600" b="1" kern="10" dirty="0"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ن ابرز الزعماء الذين أثروا في حياة شعوبهم </a:t>
            </a:r>
          </a:p>
        </p:txBody>
      </p:sp>
      <p:sp>
        <p:nvSpPr>
          <p:cNvPr id="569347" name="WordArt 3"/>
          <p:cNvSpPr>
            <a:spLocks noChangeArrowheads="1" noChangeShapeType="1" noTextEdit="1"/>
          </p:cNvSpPr>
          <p:nvPr/>
        </p:nvSpPr>
        <p:spPr bwMode="auto">
          <a:xfrm>
            <a:off x="6383338" y="1628775"/>
            <a:ext cx="38608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ar-SA" sz="3600" b="1" kern="10" dirty="0"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هم من أجادوا فن الحديث</a:t>
            </a:r>
          </a:p>
        </p:txBody>
      </p:sp>
      <p:pic>
        <p:nvPicPr>
          <p:cNvPr id="16389" name="Picture 5" descr="http://altagreer.com/wp-content/uploads/2014/07/2012-04-30_00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924175"/>
            <a:ext cx="4286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http://www.nelsonmandelas.com/images/categories/public/nelson-mandela-fi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2852738"/>
            <a:ext cx="4249737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77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846161" y="1589677"/>
            <a:ext cx="10918209" cy="44767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31813" lvl="1" indent="-457200" algn="just" rt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ar-SA" sz="3000" dirty="0"/>
              <a:t>توقف عن الكلام بين لحظة وأخرى أثناء الحوار حتى تعطي فرصة للمستمع للتعقيب على الرسالة.</a:t>
            </a:r>
            <a:endParaRPr lang="en-US" sz="3000" dirty="0"/>
          </a:p>
          <a:p>
            <a:pPr marL="531813" lvl="1" indent="-457200" algn="just" rt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ar-SA" sz="3000" dirty="0"/>
              <a:t>راقب حركات وسكنات وجه المستمع جيداً حتى تتبين مدى فهمه للرسالة ودرجة </a:t>
            </a:r>
            <a:r>
              <a:rPr lang="ar-SA" sz="3000" dirty="0" err="1"/>
              <a:t>إهتمامه</a:t>
            </a:r>
            <a:r>
              <a:rPr lang="ar-SA" sz="3000" dirty="0"/>
              <a:t> بها.</a:t>
            </a:r>
            <a:endParaRPr lang="en-US" sz="3000" dirty="0"/>
          </a:p>
          <a:p>
            <a:pPr marL="531813" lvl="1" indent="-457200" algn="just" rt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ar-SA" sz="3000" dirty="0"/>
              <a:t>أنصت جيداً لتعليقات المستمع ولا تعطي </a:t>
            </a:r>
            <a:r>
              <a:rPr lang="ar-SA" sz="3000" dirty="0" err="1"/>
              <a:t>إنطباعاً</a:t>
            </a:r>
            <a:r>
              <a:rPr lang="ar-SA" sz="3000" dirty="0"/>
              <a:t> بأنك متعجل أو غير مهتم بتعليقاته.</a:t>
            </a:r>
            <a:endParaRPr lang="en-US" sz="3000" dirty="0"/>
          </a:p>
          <a:p>
            <a:pPr marL="531813" lvl="1" indent="-457200" algn="just" rt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ar-SA" sz="3000" dirty="0"/>
              <a:t>حاول أن تنظر إلى وجه المستمع وتجنب </a:t>
            </a:r>
            <a:r>
              <a:rPr lang="ar-SA" sz="3000" dirty="0" err="1"/>
              <a:t>الإنشغال</a:t>
            </a:r>
            <a:r>
              <a:rPr lang="ar-SA" sz="3000" dirty="0"/>
              <a:t> بأي شيء يؤثر على انسياب عملية الاتصال.</a:t>
            </a:r>
            <a:endParaRPr lang="en-US" sz="3000" dirty="0"/>
          </a:p>
          <a:p>
            <a:pPr marL="531813" lvl="1" indent="-457200" algn="just" rt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ar-SA" sz="3000" dirty="0"/>
              <a:t>تخير نبرة الصوت التي تناسب المسافة بينك وبين المستمع</a:t>
            </a:r>
            <a:endParaRPr lang="en-US" sz="3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87803" y="282343"/>
            <a:ext cx="774773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5000" b="1" dirty="0">
                <a:solidFill>
                  <a:srgbClr val="C00000"/>
                </a:solidFill>
                <a:latin typeface="Times New Roman" panose="02020603050405020304" pitchFamily="18" charset="0"/>
                <a:cs typeface="PT Bold Heading" panose="02010400000000000000" pitchFamily="2" charset="-78"/>
              </a:rPr>
              <a:t>مهارات الاتصال الجيد بالآخرين</a:t>
            </a:r>
          </a:p>
        </p:txBody>
      </p:sp>
    </p:spTree>
    <p:extLst>
      <p:ext uri="{BB962C8B-B14F-4D97-AF65-F5344CB8AC3E}">
        <p14:creationId xmlns:p14="http://schemas.microsoft.com/office/powerpoint/2010/main" val="183070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910885" y="560943"/>
            <a:ext cx="5989480" cy="5915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7030A0"/>
                </a:solidFill>
                <a:cs typeface="AdvertisingExtraBold" pitchFamily="2" charset="-78"/>
              </a:rPr>
              <a:t>نافذة </a:t>
            </a:r>
            <a:r>
              <a:rPr lang="ar-SA" sz="2800" dirty="0" err="1">
                <a:solidFill>
                  <a:srgbClr val="7030A0"/>
                </a:solidFill>
                <a:cs typeface="AdvertisingExtraBold" pitchFamily="2" charset="-78"/>
              </a:rPr>
              <a:t>جوهاري</a:t>
            </a:r>
            <a:r>
              <a:rPr lang="ar-SA" sz="2800" dirty="0">
                <a:solidFill>
                  <a:srgbClr val="7030A0"/>
                </a:solidFill>
                <a:cs typeface="AdvertisingExtraBold" pitchFamily="2" charset="-78"/>
              </a:rPr>
              <a:t> والاتصال  </a:t>
            </a:r>
          </a:p>
        </p:txBody>
      </p:sp>
      <p:grpSp>
        <p:nvGrpSpPr>
          <p:cNvPr id="8" name="مجموعة 7"/>
          <p:cNvGrpSpPr/>
          <p:nvPr/>
        </p:nvGrpSpPr>
        <p:grpSpPr>
          <a:xfrm>
            <a:off x="2952749" y="1613522"/>
            <a:ext cx="6172201" cy="3772865"/>
            <a:chOff x="3209924" y="1613522"/>
            <a:chExt cx="6172201" cy="3772865"/>
          </a:xfrm>
        </p:grpSpPr>
        <p:grpSp>
          <p:nvGrpSpPr>
            <p:cNvPr id="5" name="مجموعة 4"/>
            <p:cNvGrpSpPr/>
            <p:nvPr/>
          </p:nvGrpSpPr>
          <p:grpSpPr>
            <a:xfrm>
              <a:off x="4889671" y="2209800"/>
              <a:ext cx="4492454" cy="3176587"/>
              <a:chOff x="4889671" y="2209800"/>
              <a:chExt cx="4492454" cy="3176587"/>
            </a:xfrm>
          </p:grpSpPr>
          <p:grpSp>
            <p:nvGrpSpPr>
              <p:cNvPr id="3" name="مجموعة 2"/>
              <p:cNvGrpSpPr/>
              <p:nvPr/>
            </p:nvGrpSpPr>
            <p:grpSpPr>
              <a:xfrm>
                <a:off x="7162800" y="2209800"/>
                <a:ext cx="2219325" cy="3152775"/>
                <a:chOff x="7162800" y="2209800"/>
                <a:chExt cx="2219325" cy="3152775"/>
              </a:xfrm>
            </p:grpSpPr>
            <p:sp>
              <p:nvSpPr>
                <p:cNvPr id="2" name="مستطيل 1"/>
                <p:cNvSpPr/>
                <p:nvPr/>
              </p:nvSpPr>
              <p:spPr>
                <a:xfrm>
                  <a:off x="7162800" y="2209800"/>
                  <a:ext cx="2219325" cy="1533525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SA" dirty="0">
                      <a:solidFill>
                        <a:schemeClr val="bg2">
                          <a:lumMod val="10000"/>
                        </a:schemeClr>
                      </a:solidFill>
                      <a:cs typeface="AdvertisingExtraBold" pitchFamily="2" charset="-78"/>
                    </a:rPr>
                    <a:t>المنطقة العمياء</a:t>
                  </a:r>
                </a:p>
              </p:txBody>
            </p:sp>
            <p:sp>
              <p:nvSpPr>
                <p:cNvPr id="16" name="مستطيل 15"/>
                <p:cNvSpPr/>
                <p:nvPr/>
              </p:nvSpPr>
              <p:spPr>
                <a:xfrm>
                  <a:off x="7162800" y="3829050"/>
                  <a:ext cx="2219325" cy="1533525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SA" dirty="0">
                      <a:solidFill>
                        <a:schemeClr val="bg1">
                          <a:lumMod val="95000"/>
                        </a:schemeClr>
                      </a:solidFill>
                      <a:cs typeface="AdvertisingExtraBold" pitchFamily="2" charset="-78"/>
                    </a:rPr>
                    <a:t>المنطقة المجهولة</a:t>
                  </a:r>
                </a:p>
              </p:txBody>
            </p:sp>
          </p:grpSp>
          <p:grpSp>
            <p:nvGrpSpPr>
              <p:cNvPr id="18" name="مجموعة 17"/>
              <p:cNvGrpSpPr/>
              <p:nvPr/>
            </p:nvGrpSpPr>
            <p:grpSpPr>
              <a:xfrm>
                <a:off x="4889671" y="2233612"/>
                <a:ext cx="2219325" cy="3152775"/>
                <a:chOff x="7162800" y="2209800"/>
                <a:chExt cx="2219325" cy="3152775"/>
              </a:xfrm>
            </p:grpSpPr>
            <p:sp>
              <p:nvSpPr>
                <p:cNvPr id="19" name="مستطيل 18"/>
                <p:cNvSpPr/>
                <p:nvPr/>
              </p:nvSpPr>
              <p:spPr>
                <a:xfrm>
                  <a:off x="7162800" y="2209800"/>
                  <a:ext cx="2219325" cy="153352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SA" dirty="0">
                      <a:solidFill>
                        <a:schemeClr val="bg2">
                          <a:lumMod val="10000"/>
                        </a:schemeClr>
                      </a:solidFill>
                      <a:cs typeface="AdvertisingExtraBold" pitchFamily="2" charset="-78"/>
                    </a:rPr>
                    <a:t>المنطقة المفتوحة</a:t>
                  </a:r>
                </a:p>
              </p:txBody>
            </p:sp>
            <p:sp>
              <p:nvSpPr>
                <p:cNvPr id="20" name="مستطيل 19"/>
                <p:cNvSpPr/>
                <p:nvPr/>
              </p:nvSpPr>
              <p:spPr>
                <a:xfrm>
                  <a:off x="7162800" y="3829050"/>
                  <a:ext cx="2219325" cy="1533525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SA" dirty="0">
                      <a:solidFill>
                        <a:schemeClr val="bg2">
                          <a:lumMod val="10000"/>
                        </a:schemeClr>
                      </a:solidFill>
                      <a:cs typeface="AdvertisingExtraBold" pitchFamily="2" charset="-78"/>
                    </a:rPr>
                    <a:t>منطقة القناع</a:t>
                  </a:r>
                </a:p>
              </p:txBody>
            </p:sp>
          </p:grpSp>
        </p:grpSp>
        <p:grpSp>
          <p:nvGrpSpPr>
            <p:cNvPr id="6" name="مجموعة 5"/>
            <p:cNvGrpSpPr/>
            <p:nvPr/>
          </p:nvGrpSpPr>
          <p:grpSpPr>
            <a:xfrm>
              <a:off x="5335673" y="1613522"/>
              <a:ext cx="3657600" cy="738187"/>
              <a:chOff x="5335673" y="1613522"/>
              <a:chExt cx="3657600" cy="738187"/>
            </a:xfrm>
          </p:grpSpPr>
          <p:sp>
            <p:nvSpPr>
              <p:cNvPr id="51" name="مستطيل مستدير الزوايا 50"/>
              <p:cNvSpPr/>
              <p:nvPr/>
            </p:nvSpPr>
            <p:spPr>
              <a:xfrm>
                <a:off x="5335673" y="1613522"/>
                <a:ext cx="1666875" cy="71437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L-Mohanad Bold" pitchFamily="2" charset="-78"/>
                  </a:rPr>
                  <a:t>معروف من قبل</a:t>
                </a:r>
              </a:p>
              <a:p>
                <a:pPr algn="ctr"/>
                <a:r>
                  <a:rPr lang="ar-SA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L-Mohanad Bold" pitchFamily="2" charset="-78"/>
                  </a:rPr>
                  <a:t> الذات</a:t>
                </a:r>
                <a:endParaRPr lang="ar-SA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L-Mohanad Bold" pitchFamily="2" charset="-78"/>
                </a:endParaRPr>
              </a:p>
            </p:txBody>
          </p:sp>
          <p:sp>
            <p:nvSpPr>
              <p:cNvPr id="22" name="مستطيل مستدير الزوايا 21"/>
              <p:cNvSpPr/>
              <p:nvPr/>
            </p:nvSpPr>
            <p:spPr>
              <a:xfrm>
                <a:off x="7326398" y="1637334"/>
                <a:ext cx="1666875" cy="71437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L-Mohanad Bold" pitchFamily="2" charset="-78"/>
                  </a:rPr>
                  <a:t>غير معروف من قبل الذات</a:t>
                </a:r>
                <a:endParaRPr lang="ar-SA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L-Mohanad Bold" pitchFamily="2" charset="-78"/>
                </a:endParaRPr>
              </a:p>
            </p:txBody>
          </p:sp>
        </p:grpSp>
        <p:grpSp>
          <p:nvGrpSpPr>
            <p:cNvPr id="7" name="مجموعة 6"/>
            <p:cNvGrpSpPr/>
            <p:nvPr/>
          </p:nvGrpSpPr>
          <p:grpSpPr>
            <a:xfrm>
              <a:off x="3209924" y="2643186"/>
              <a:ext cx="1666876" cy="2509839"/>
              <a:chOff x="2952749" y="2643186"/>
              <a:chExt cx="1666876" cy="2509839"/>
            </a:xfrm>
          </p:grpSpPr>
          <p:sp>
            <p:nvSpPr>
              <p:cNvPr id="25" name="مستطيل مستدير الزوايا 24"/>
              <p:cNvSpPr/>
              <p:nvPr/>
            </p:nvSpPr>
            <p:spPr>
              <a:xfrm>
                <a:off x="2952749" y="4438650"/>
                <a:ext cx="1666875" cy="71437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L-Mohanad Bold" pitchFamily="2" charset="-78"/>
                  </a:rPr>
                  <a:t>غير معروف من قبل الاخرين</a:t>
                </a:r>
                <a:endParaRPr lang="ar-SA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L-Mohanad Bold" pitchFamily="2" charset="-78"/>
                </a:endParaRPr>
              </a:p>
            </p:txBody>
          </p:sp>
          <p:sp>
            <p:nvSpPr>
              <p:cNvPr id="26" name="مستطيل مستدير الزوايا 25"/>
              <p:cNvSpPr/>
              <p:nvPr/>
            </p:nvSpPr>
            <p:spPr>
              <a:xfrm>
                <a:off x="2952750" y="2643186"/>
                <a:ext cx="1666875" cy="71437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L-Mohanad Bold" pitchFamily="2" charset="-78"/>
                  </a:rPr>
                  <a:t>معروف من قبل الاخرين </a:t>
                </a:r>
                <a:endParaRPr lang="ar-SA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L-Mohanad Bold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6828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2494579" y="2499625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ar-SA" sz="3600" b="1" dirty="0">
                <a:cs typeface="PT Bold Heading" panose="02010400000000000000" pitchFamily="2" charset="-78"/>
              </a:rPr>
              <a:t>حالة دراسية 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ar-SA" sz="3600" b="1" dirty="0">
                <a:cs typeface="PT Bold Heading" panose="02010400000000000000" pitchFamily="2" charset="-78"/>
              </a:rPr>
              <a:t>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ar-SA" altLang="ar-SA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ماهي معوقات الاتصال التي تواجهكم في عملكم ؟</a:t>
            </a:r>
            <a:endParaRPr lang="en-US" altLang="ar-SA" sz="6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215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2514600" y="2514600"/>
            <a:ext cx="7848600" cy="2438400"/>
          </a:xfrm>
          <a:prstGeom prst="plus">
            <a:avLst>
              <a:gd name="adj" fmla="val 25000"/>
            </a:avLst>
          </a:prstGeom>
          <a:gradFill rotWithShape="0">
            <a:gsLst>
              <a:gs pos="0">
                <a:srgbClr val="00FFFF"/>
              </a:gs>
              <a:gs pos="100000">
                <a:srgbClr val="A9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9pPr>
          </a:lstStyle>
          <a:p>
            <a:pPr eaLnBrk="1" hangingPunct="1"/>
            <a:endParaRPr lang="en-US" altLang="ar-SA">
              <a:solidFill>
                <a:srgbClr val="FFFF00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276600" y="2743200"/>
            <a:ext cx="601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FF0000"/>
                </a:solidFill>
                <a:cs typeface="Arabic Transparent" panose="020B0604020202020204" pitchFamily="34" charset="0"/>
              </a:rPr>
              <a:t>مجموعة العوامل التى تشوش على عملية الاتصال وتخفض من فعاليته</a:t>
            </a:r>
            <a:r>
              <a:rPr lang="ar-SA" altLang="en-US" sz="2000">
                <a:solidFill>
                  <a:srgbClr val="FF0000"/>
                </a:solidFill>
                <a:cs typeface="Arabic Transparent" panose="020B0604020202020204" pitchFamily="34" charset="0"/>
              </a:rPr>
              <a:t> 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3276600" y="304800"/>
            <a:ext cx="5791200" cy="2209800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FF0000"/>
              </a:gs>
              <a:gs pos="100000">
                <a:srgbClr val="FF6A6A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0000">
                <a:alpha val="50195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9pPr>
          </a:lstStyle>
          <a:p>
            <a:pPr algn="ctr" rtl="0"/>
            <a:endParaRPr lang="en-US" altLang="en-US">
              <a:solidFill>
                <a:schemeClr val="tx2"/>
              </a:solidFill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124200" y="4953000"/>
            <a:ext cx="6629400" cy="707886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>
                <a:solidFill>
                  <a:srgbClr val="FF0000"/>
                </a:solidFill>
              </a:rPr>
              <a:t>فى المراسل       في الرسالة       في الوسيلة       في المستقبل       في البيئة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8305800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4267200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5715000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7010400" y="495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6400800" y="4191000"/>
            <a:ext cx="25146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6400800" y="4191000"/>
            <a:ext cx="11430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6400800" y="4191000"/>
            <a:ext cx="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>
            <a:off x="4953000" y="4191000"/>
            <a:ext cx="14478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3733800" y="4191000"/>
            <a:ext cx="26670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800600" y="381000"/>
            <a:ext cx="2819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4000" b="1">
                <a:latin typeface="Playbill" panose="040506030A0602020202" pitchFamily="82" charset="0"/>
              </a:rPr>
              <a:t>معوقات</a:t>
            </a:r>
            <a:r>
              <a:rPr lang="ar-SA" altLang="en-US" sz="4800" b="1">
                <a:latin typeface="Playbill" panose="040506030A0602020202" pitchFamily="82" charset="0"/>
              </a:rPr>
              <a:t> </a:t>
            </a:r>
            <a:r>
              <a:rPr lang="ar-SA" altLang="en-US" sz="4000" b="1">
                <a:latin typeface="Playbill" panose="040506030A0602020202" pitchFamily="82" charset="0"/>
              </a:rPr>
              <a:t>الاتصال</a:t>
            </a:r>
            <a:endParaRPr lang="ar-SA" altLang="en-US" sz="1200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5791200" y="18288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3200" b="1"/>
              <a:t>هي</a:t>
            </a:r>
            <a:endParaRPr lang="ar-SA" altLang="en-US"/>
          </a:p>
        </p:txBody>
      </p:sp>
      <p:sp>
        <p:nvSpPr>
          <p:cNvPr id="9234" name="Oval 18"/>
          <p:cNvSpPr>
            <a:spLocks noChangeArrowheads="1"/>
          </p:cNvSpPr>
          <p:nvPr/>
        </p:nvSpPr>
        <p:spPr bwMode="auto">
          <a:xfrm>
            <a:off x="4876800" y="3200400"/>
            <a:ext cx="2971800" cy="914400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A9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prstShdw prst="shdw12">
              <a:schemeClr val="bg2"/>
            </a:prstShdw>
          </a:effec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5029200" y="3276601"/>
            <a:ext cx="25908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/>
              <a:t>قد توجد فى أي خطوة أو</a:t>
            </a:r>
          </a:p>
          <a:p>
            <a:pPr algn="ctr">
              <a:spcBef>
                <a:spcPct val="50000"/>
              </a:spcBef>
            </a:pPr>
            <a:r>
              <a:rPr lang="ar-SA" altLang="en-US" sz="2000" b="1"/>
              <a:t> عنصر من عناصره</a:t>
            </a:r>
          </a:p>
        </p:txBody>
      </p:sp>
    </p:spTree>
    <p:extLst>
      <p:ext uri="{BB962C8B-B14F-4D97-AF65-F5344CB8AC3E}">
        <p14:creationId xmlns:p14="http://schemas.microsoft.com/office/powerpoint/2010/main" val="57411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autoUpdateAnimBg="0"/>
      <p:bldP spid="9220" grpId="0" animBg="1" autoUpdateAnimBg="0"/>
      <p:bldP spid="9221" grpId="0" animBg="1" autoUpdateAnimBg="0"/>
      <p:bldP spid="9222" grpId="0" animBg="1"/>
      <p:bldP spid="9223" grpId="0" animBg="1"/>
      <p:bldP spid="9224" grpId="0" animBg="1"/>
      <p:bldP spid="9225" grpId="0" animBg="1"/>
      <p:bldP spid="9232" grpId="0" autoUpdateAnimBg="0"/>
      <p:bldP spid="9233" grpId="0" autoUpdateAnimBg="0"/>
      <p:bldP spid="9234" grpId="0" animBg="1"/>
      <p:bldP spid="923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ChangeArrowheads="1"/>
          </p:cNvSpPr>
          <p:nvPr/>
        </p:nvSpPr>
        <p:spPr bwMode="auto">
          <a:xfrm>
            <a:off x="7508650" y="1904497"/>
            <a:ext cx="32797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7200" b="1" dirty="0">
                <a:solidFill>
                  <a:srgbClr val="7030A0"/>
                </a:solidFill>
                <a:latin typeface="Times New Roman" panose="02020603050405020304" pitchFamily="18" charset="0"/>
                <a:cs typeface="PT Bold Heading" panose="02010400000000000000" pitchFamily="2" charset="-78"/>
              </a:rPr>
              <a:t>الادراك والاتصال؟</a:t>
            </a:r>
          </a:p>
        </p:txBody>
      </p:sp>
      <p:pic>
        <p:nvPicPr>
          <p:cNvPr id="17412" name="Picture 4" descr="http://myfuneralfinance.com/cms/wp-content/uploads/2013/11/ques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052513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50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1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Meus documentos\Eneida\Imagens\Ilusões\Anciã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316468"/>
            <a:ext cx="6858000" cy="48196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895600" y="5284827"/>
            <a:ext cx="6477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ar-SA" b="1">
                <a:solidFill>
                  <a:schemeClr val="hlink"/>
                </a:solidFill>
              </a:rPr>
              <a:t>Look at this picture: what do you see?</a:t>
            </a:r>
            <a:r>
              <a:rPr lang="pt-BR" altLang="ar-SA"/>
              <a:t>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429000" y="5802868"/>
            <a:ext cx="541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ar-SA" b="1" dirty="0" err="1">
                <a:solidFill>
                  <a:schemeClr val="hlink"/>
                </a:solidFill>
              </a:rPr>
              <a:t>Images</a:t>
            </a:r>
            <a:r>
              <a:rPr lang="pt-BR" altLang="ar-SA" b="1" dirty="0">
                <a:solidFill>
                  <a:schemeClr val="hlink"/>
                </a:solidFill>
              </a:rPr>
              <a:t> </a:t>
            </a:r>
            <a:r>
              <a:rPr lang="pt-BR" altLang="ar-SA" b="1" dirty="0" err="1">
                <a:solidFill>
                  <a:schemeClr val="hlink"/>
                </a:solidFill>
              </a:rPr>
              <a:t>nearby</a:t>
            </a:r>
            <a:r>
              <a:rPr lang="pt-BR" altLang="ar-SA" b="1" dirty="0">
                <a:solidFill>
                  <a:schemeClr val="hlink"/>
                </a:solidFill>
              </a:rPr>
              <a:t> ... </a:t>
            </a:r>
            <a:r>
              <a:rPr lang="pt-BR" altLang="ar-SA" b="1" dirty="0" err="1">
                <a:solidFill>
                  <a:schemeClr val="hlink"/>
                </a:solidFill>
              </a:rPr>
              <a:t>and</a:t>
            </a:r>
            <a:r>
              <a:rPr lang="pt-BR" altLang="ar-SA" b="1" dirty="0">
                <a:solidFill>
                  <a:schemeClr val="hlink"/>
                </a:solidFill>
              </a:rPr>
              <a:t> </a:t>
            </a:r>
            <a:r>
              <a:rPr lang="pt-BR" altLang="ar-SA" b="1" dirty="0" err="1">
                <a:solidFill>
                  <a:schemeClr val="hlink"/>
                </a:solidFill>
              </a:rPr>
              <a:t>far</a:t>
            </a:r>
            <a:r>
              <a:rPr lang="pt-BR" altLang="ar-SA" b="1" dirty="0">
                <a:solidFill>
                  <a:schemeClr val="hlink"/>
                </a:solidFill>
              </a:rPr>
              <a:t> </a:t>
            </a:r>
            <a:r>
              <a:rPr lang="pt-BR" altLang="ar-SA" b="1" dirty="0" err="1">
                <a:solidFill>
                  <a:schemeClr val="hlink"/>
                </a:solidFill>
              </a:rPr>
              <a:t>away</a:t>
            </a:r>
            <a:endParaRPr lang="pt-BR" altLang="ar-SA" dirty="0"/>
          </a:p>
        </p:txBody>
      </p:sp>
    </p:spTree>
    <p:extLst>
      <p:ext uri="{BB962C8B-B14F-4D97-AF65-F5344CB8AC3E}">
        <p14:creationId xmlns:p14="http://schemas.microsoft.com/office/powerpoint/2010/main" val="2611122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4114800" y="1524000"/>
            <a:ext cx="3962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spc="72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D9EC88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Find</a:t>
            </a:r>
            <a:endParaRPr lang="ar-SA" sz="3600" i="1" kern="10" spc="72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AAAAA"/>
                  </a:gs>
                  <a:gs pos="100000">
                    <a:srgbClr val="D9EC88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514600" y="3810000"/>
            <a:ext cx="7315200" cy="2705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E8BC64"/>
                    </a:gs>
                    <a:gs pos="100000">
                      <a:srgbClr val="D9EC88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the hidden images ...</a:t>
            </a:r>
            <a:endParaRPr lang="ar-SA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E8BC64"/>
                  </a:gs>
                  <a:gs pos="100000">
                    <a:srgbClr val="D9EC88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graphicFrame>
        <p:nvGraphicFramePr>
          <p:cNvPr id="2" name="Object 1">
					</p:cNvPr>
          <p:cNvGraphicFramePr>
            <a:graphicFrameLocks noChangeAspect="1"/>
          </p:cNvGraphicFramePr>
          <p:nvPr/>
        </p:nvGraphicFramePr>
        <p:xfrm>
          <a:off x="0" y="92076"/>
          <a:ext cx="12192000" cy="6634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570530" imgH="3427653" progId="PowerPoint.Show.8">
                  <p:embed/>
                </p:oleObj>
              </mc:Choice>
              <mc:Fallback>
                <p:oleObj name="Presentation" r:id="rId2" imgW="4570530" imgH="3427653" progId="PowerPoint.Show.8">
                  <p:embed/>
                  <p:pic>
                    <p:nvPicPr>
                      <p:cNvPr id="2" name="Object 1">
											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92076"/>
                        <a:ext cx="12192000" cy="6634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532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705600" y="304801"/>
            <a:ext cx="35052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ar-SA" sz="3200">
                <a:solidFill>
                  <a:srgbClr val="FF9933"/>
                </a:solidFill>
              </a:rPr>
              <a:t>Where are:</a:t>
            </a:r>
          </a:p>
          <a:p>
            <a:pPr algn="ctr">
              <a:spcBef>
                <a:spcPct val="50000"/>
              </a:spcBef>
            </a:pPr>
            <a:r>
              <a:rPr lang="pt-BR" altLang="ar-SA" sz="3200">
                <a:solidFill>
                  <a:srgbClr val="FF9933"/>
                </a:solidFill>
              </a:rPr>
              <a:t>The woman</a:t>
            </a:r>
          </a:p>
          <a:p>
            <a:pPr algn="ctr">
              <a:spcBef>
                <a:spcPct val="50000"/>
              </a:spcBef>
            </a:pPr>
            <a:r>
              <a:rPr lang="pt-BR" altLang="ar-SA" sz="3200">
                <a:solidFill>
                  <a:srgbClr val="FF9933"/>
                </a:solidFill>
              </a:rPr>
              <a:t>The horse</a:t>
            </a:r>
          </a:p>
          <a:p>
            <a:pPr algn="ctr">
              <a:spcBef>
                <a:spcPct val="50000"/>
              </a:spcBef>
            </a:pPr>
            <a:r>
              <a:rPr lang="pt-BR" altLang="ar-SA" sz="3200">
                <a:solidFill>
                  <a:srgbClr val="FF9933"/>
                </a:solidFill>
              </a:rPr>
              <a:t>The lion</a:t>
            </a:r>
          </a:p>
          <a:p>
            <a:pPr algn="ctr">
              <a:spcBef>
                <a:spcPct val="50000"/>
              </a:spcBef>
            </a:pPr>
            <a:r>
              <a:rPr lang="pt-BR" altLang="ar-SA" sz="3200">
                <a:solidFill>
                  <a:srgbClr val="FF9933"/>
                </a:solidFill>
              </a:rPr>
              <a:t>The old man</a:t>
            </a:r>
          </a:p>
          <a:p>
            <a:pPr algn="ctr">
              <a:spcBef>
                <a:spcPct val="50000"/>
              </a:spcBef>
            </a:pPr>
            <a:r>
              <a:rPr lang="pt-BR" altLang="ar-SA" sz="3200">
                <a:solidFill>
                  <a:srgbClr val="FF9933"/>
                </a:solidFill>
              </a:rPr>
              <a:t>The wolf</a:t>
            </a:r>
            <a:endParaRPr lang="pt-BR" altLang="ar-SA" sz="3200"/>
          </a:p>
        </p:txBody>
      </p:sp>
      <p:pic>
        <p:nvPicPr>
          <p:cNvPr id="5127" name="Picture 7" descr="C:\Meus documentos\Eneida\Imagens\Ilusões\mulher espíri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381000"/>
            <a:ext cx="3514725" cy="6191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010400" y="5791200"/>
            <a:ext cx="320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ar-SA"/>
              <a:t>And what else do you see?</a:t>
            </a:r>
          </a:p>
        </p:txBody>
      </p:sp>
    </p:spTree>
    <p:extLst>
      <p:ext uri="{BB962C8B-B14F-4D97-AF65-F5344CB8AC3E}">
        <p14:creationId xmlns:p14="http://schemas.microsoft.com/office/powerpoint/2010/main" val="410221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ChangeArrowheads="1"/>
          </p:cNvSpPr>
          <p:nvPr/>
        </p:nvSpPr>
        <p:spPr bwMode="auto">
          <a:xfrm>
            <a:off x="2632491" y="788619"/>
            <a:ext cx="774773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6600" b="1" dirty="0">
                <a:solidFill>
                  <a:srgbClr val="C00000"/>
                </a:solidFill>
                <a:latin typeface="Times New Roman" panose="02020603050405020304" pitchFamily="18" charset="0"/>
                <a:cs typeface="PT Bold Heading" panose="02010400000000000000" pitchFamily="2" charset="-78"/>
              </a:rPr>
              <a:t> الاتصال الفعال بالموظفين </a:t>
            </a:r>
          </a:p>
        </p:txBody>
      </p:sp>
      <p:pic>
        <p:nvPicPr>
          <p:cNvPr id="62467" name="Picture 4" descr="http://204.187.101.75/memoadmin/media/_new_handshake%5b1%5d.jpg">
					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719" y="2249800"/>
            <a:ext cx="4105275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70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1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:\Ilusões\quantos caval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1"/>
            <a:ext cx="7086600" cy="56102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09800" y="6172200"/>
            <a:ext cx="6400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ar-SA" b="1">
                <a:solidFill>
                  <a:srgbClr val="D9EC88"/>
                </a:solidFill>
              </a:rPr>
              <a:t>Can you find the 7 horses in this picture?</a:t>
            </a:r>
            <a:r>
              <a:rPr lang="pt-BR" altLang="ar-SA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20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1847850" y="333375"/>
            <a:ext cx="7526338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 fontScale="82500" lnSpcReduction="20000"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ar-SA" sz="7200" b="1" dirty="0">
                <a:solidFill>
                  <a:srgbClr val="7030A0"/>
                </a:solidFill>
                <a:latin typeface="Microsoft Uighur" pitchFamily="2" charset="-78"/>
                <a:ea typeface="+mj-ea"/>
                <a:cs typeface="Microsoft Uighur" pitchFamily="2" charset="-78"/>
              </a:rPr>
              <a:t>مفهوم الاتصال</a:t>
            </a:r>
            <a:endParaRPr lang="en-US" sz="5400" b="1" dirty="0">
              <a:solidFill>
                <a:srgbClr val="7030A0"/>
              </a:solidFill>
              <a:latin typeface="Microsoft Uighur" pitchFamily="2" charset="-78"/>
              <a:ea typeface="+mj-ea"/>
              <a:cs typeface="Microsoft Uighur" pitchFamily="2" charset="-78"/>
            </a:endParaRP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2085975" y="1981200"/>
            <a:ext cx="80899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0500" indent="-1905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75000"/>
              </a:spcBef>
              <a:buClr>
                <a:schemeClr val="accent1"/>
              </a:buClr>
              <a:buSzPct val="85000"/>
              <a:buFontTx/>
              <a:buNone/>
            </a:pPr>
            <a:r>
              <a:rPr lang="ar-SA" altLang="ar-SA" sz="4800" b="1" dirty="0">
                <a:solidFill>
                  <a:srgbClr val="FF33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هو تبادل مزدوج للآراء والعواطف والحقائق والأفكار و المعلومات. بين شخص أو عدة أشخاص باستخدام وسيلة اتصال معينة بما يحقق الفهم المشترك بينهم. </a:t>
            </a:r>
          </a:p>
          <a:p>
            <a:pPr eaLnBrk="1" hangingPunct="1">
              <a:lnSpc>
                <a:spcPct val="70000"/>
              </a:lnSpc>
              <a:spcBef>
                <a:spcPct val="75000"/>
              </a:spcBef>
              <a:buClr>
                <a:schemeClr val="accent1"/>
              </a:buClr>
              <a:buSzPct val="85000"/>
              <a:buFontTx/>
              <a:buNone/>
            </a:pPr>
            <a:endParaRPr lang="ar-SA" altLang="ar-SA" sz="4800" b="1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775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76250"/>
            <a:ext cx="9144000" cy="89693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ar-SA" sz="8800" b="1" dirty="0">
                <a:solidFill>
                  <a:srgbClr val="7030A0"/>
                </a:solidFill>
                <a:latin typeface="Microsoft Uighur" pitchFamily="2" charset="-78"/>
                <a:cs typeface="Microsoft Uighur" pitchFamily="2" charset="-78"/>
              </a:rPr>
              <a:t>عناصر الاتصال</a:t>
            </a:r>
          </a:p>
        </p:txBody>
      </p:sp>
      <p:sp>
        <p:nvSpPr>
          <p:cNvPr id="5" name="AutoShape 24"/>
          <p:cNvSpPr>
            <a:spLocks noChangeArrowheads="1"/>
          </p:cNvSpPr>
          <p:nvPr/>
        </p:nvSpPr>
        <p:spPr bwMode="auto">
          <a:xfrm>
            <a:off x="4224338" y="3573464"/>
            <a:ext cx="1403350" cy="11207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0">
              <a:defRPr/>
            </a:pPr>
            <a:r>
              <a:rPr lang="ar-SA" sz="2800" dirty="0">
                <a:solidFill>
                  <a:srgbClr val="FF3300"/>
                </a:solidFill>
                <a:latin typeface="Microsoft Uighur" pitchFamily="2" charset="-78"/>
                <a:cs typeface="Microsoft Uighur" pitchFamily="2" charset="-78"/>
              </a:rPr>
              <a:t>وسـيلة</a:t>
            </a:r>
            <a:endParaRPr lang="en-US" sz="2800" dirty="0">
              <a:solidFill>
                <a:srgbClr val="FF3300"/>
              </a:solidFill>
              <a:latin typeface="Microsoft Uighur" pitchFamily="2" charset="-78"/>
              <a:cs typeface="Microsoft Uighur" pitchFamily="2" charset="-78"/>
            </a:endParaRPr>
          </a:p>
          <a:p>
            <a:pPr algn="ctr" rtl="0">
              <a:defRPr/>
            </a:pPr>
            <a:r>
              <a:rPr lang="en-US" sz="2800" dirty="0">
                <a:solidFill>
                  <a:srgbClr val="FF3300"/>
                </a:solidFill>
                <a:latin typeface="Microsoft Uighur" pitchFamily="2" charset="-78"/>
                <a:cs typeface="Microsoft Uighur" pitchFamily="2" charset="-78"/>
              </a:rPr>
              <a:t>Media</a:t>
            </a:r>
          </a:p>
        </p:txBody>
      </p:sp>
      <p:sp>
        <p:nvSpPr>
          <p:cNvPr id="6" name="AutoShape 25"/>
          <p:cNvSpPr>
            <a:spLocks noChangeArrowheads="1"/>
          </p:cNvSpPr>
          <p:nvPr/>
        </p:nvSpPr>
        <p:spPr bwMode="auto">
          <a:xfrm>
            <a:off x="6743699" y="3573464"/>
            <a:ext cx="1758949" cy="11207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0">
              <a:defRPr/>
            </a:pPr>
            <a:r>
              <a:rPr lang="ar-SA" sz="2800" dirty="0">
                <a:solidFill>
                  <a:srgbClr val="FF3300"/>
                </a:solidFill>
                <a:latin typeface="Microsoft Uighur" pitchFamily="2" charset="-78"/>
                <a:cs typeface="Microsoft Uighur" pitchFamily="2" charset="-78"/>
              </a:rPr>
              <a:t>رسالـة</a:t>
            </a:r>
            <a:endParaRPr lang="en-US" sz="2800" dirty="0">
              <a:solidFill>
                <a:srgbClr val="FF3300"/>
              </a:solidFill>
              <a:latin typeface="Microsoft Uighur" pitchFamily="2" charset="-78"/>
              <a:cs typeface="Microsoft Uighur" pitchFamily="2" charset="-78"/>
            </a:endParaRPr>
          </a:p>
          <a:p>
            <a:pPr algn="ctr" rtl="0">
              <a:defRPr/>
            </a:pPr>
            <a:r>
              <a:rPr lang="en-US" sz="2800" dirty="0">
                <a:solidFill>
                  <a:srgbClr val="FF3300"/>
                </a:solidFill>
                <a:latin typeface="Microsoft Uighur" pitchFamily="2" charset="-78"/>
                <a:cs typeface="Microsoft Uighur" pitchFamily="2" charset="-78"/>
              </a:rPr>
              <a:t>Message</a:t>
            </a:r>
          </a:p>
        </p:txBody>
      </p:sp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1774825" y="3573464"/>
            <a:ext cx="1404938" cy="11207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0">
              <a:defRPr/>
            </a:pPr>
            <a:r>
              <a:rPr lang="ar-SA" sz="2800" dirty="0">
                <a:solidFill>
                  <a:srgbClr val="FF3300"/>
                </a:solidFill>
                <a:latin typeface="Microsoft Uighur" pitchFamily="2" charset="-78"/>
                <a:cs typeface="Microsoft Uighur" pitchFamily="2" charset="-78"/>
              </a:rPr>
              <a:t>مستقـبل</a:t>
            </a:r>
            <a:endParaRPr lang="en-US" sz="2800" dirty="0">
              <a:solidFill>
                <a:srgbClr val="FF3300"/>
              </a:solidFill>
              <a:latin typeface="Microsoft Uighur" pitchFamily="2" charset="-78"/>
              <a:cs typeface="Microsoft Uighur" pitchFamily="2" charset="-78"/>
            </a:endParaRPr>
          </a:p>
          <a:p>
            <a:pPr algn="ctr" rtl="0">
              <a:defRPr/>
            </a:pPr>
            <a:r>
              <a:rPr lang="en-US" sz="2800" dirty="0">
                <a:solidFill>
                  <a:srgbClr val="FF3300"/>
                </a:solidFill>
                <a:latin typeface="Microsoft Uighur" pitchFamily="2" charset="-78"/>
                <a:cs typeface="Microsoft Uighur" pitchFamily="2" charset="-78"/>
              </a:rPr>
              <a:t>Receiver</a:t>
            </a:r>
          </a:p>
        </p:txBody>
      </p:sp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8975725" y="3573464"/>
            <a:ext cx="1404938" cy="11207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0">
              <a:defRPr/>
            </a:pPr>
            <a:r>
              <a:rPr lang="ar-SA" sz="2800">
                <a:solidFill>
                  <a:srgbClr val="FF3300"/>
                </a:solidFill>
                <a:latin typeface="Microsoft Uighur" pitchFamily="2" charset="-78"/>
                <a:cs typeface="Microsoft Uighur" pitchFamily="2" charset="-78"/>
              </a:rPr>
              <a:t>المرسـل</a:t>
            </a:r>
            <a:endParaRPr lang="en-US" sz="2800">
              <a:solidFill>
                <a:srgbClr val="FF3300"/>
              </a:solidFill>
              <a:latin typeface="Microsoft Uighur" pitchFamily="2" charset="-78"/>
              <a:cs typeface="Microsoft Uighur" pitchFamily="2" charset="-78"/>
            </a:endParaRPr>
          </a:p>
          <a:p>
            <a:pPr algn="ctr" rtl="0">
              <a:defRPr/>
            </a:pPr>
            <a:r>
              <a:rPr lang="en-US" sz="2800">
                <a:solidFill>
                  <a:srgbClr val="FF3300"/>
                </a:solidFill>
                <a:latin typeface="Microsoft Uighur" pitchFamily="2" charset="-78"/>
                <a:cs typeface="Microsoft Uighur" pitchFamily="2" charset="-78"/>
              </a:rPr>
              <a:t>Sender</a:t>
            </a:r>
          </a:p>
        </p:txBody>
      </p:sp>
      <p:sp>
        <p:nvSpPr>
          <p:cNvPr id="9" name="AutoShape 28"/>
          <p:cNvSpPr>
            <a:spLocks noChangeArrowheads="1"/>
          </p:cNvSpPr>
          <p:nvPr/>
        </p:nvSpPr>
        <p:spPr bwMode="auto">
          <a:xfrm>
            <a:off x="4984751" y="2236789"/>
            <a:ext cx="1758949" cy="11207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0">
              <a:defRPr/>
            </a:pPr>
            <a:r>
              <a:rPr lang="ar-SA" sz="2800" dirty="0">
                <a:solidFill>
                  <a:srgbClr val="FF3300"/>
                </a:solidFill>
                <a:latin typeface="Microsoft Uighur" pitchFamily="2" charset="-78"/>
                <a:cs typeface="Microsoft Uighur" pitchFamily="2" charset="-78"/>
              </a:rPr>
              <a:t>هـدف</a:t>
            </a:r>
            <a:endParaRPr lang="en-US" sz="2800" dirty="0">
              <a:solidFill>
                <a:srgbClr val="FF3300"/>
              </a:solidFill>
              <a:latin typeface="Microsoft Uighur" pitchFamily="2" charset="-78"/>
              <a:cs typeface="Microsoft Uighur" pitchFamily="2" charset="-78"/>
            </a:endParaRPr>
          </a:p>
          <a:p>
            <a:pPr algn="ctr" rtl="0">
              <a:defRPr/>
            </a:pPr>
            <a:r>
              <a:rPr lang="en-US" sz="2800" dirty="0">
                <a:solidFill>
                  <a:srgbClr val="FF3300"/>
                </a:solidFill>
                <a:latin typeface="Microsoft Uighur" pitchFamily="2" charset="-78"/>
                <a:cs typeface="Microsoft Uighur" pitchFamily="2" charset="-78"/>
              </a:rPr>
              <a:t>Objective </a:t>
            </a:r>
          </a:p>
        </p:txBody>
      </p:sp>
      <p:cxnSp>
        <p:nvCxnSpPr>
          <p:cNvPr id="10" name="AutoShape 29"/>
          <p:cNvCxnSpPr>
            <a:cxnSpLocks noChangeShapeType="1"/>
            <a:stCxn id="7" idx="2"/>
            <a:endCxn id="8" idx="2"/>
          </p:cNvCxnSpPr>
          <p:nvPr/>
        </p:nvCxnSpPr>
        <p:spPr bwMode="auto">
          <a:xfrm rot="16200000" flipH="1">
            <a:off x="6078538" y="1093788"/>
            <a:ext cx="12700" cy="7200900"/>
          </a:xfrm>
          <a:prstGeom prst="bentConnector3">
            <a:avLst>
              <a:gd name="adj1" fmla="val 1800000"/>
            </a:avLst>
          </a:prstGeom>
          <a:ln>
            <a:headEnd/>
            <a:tailEnd type="stealth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AutoShape 30"/>
          <p:cNvCxnSpPr>
            <a:cxnSpLocks noChangeShapeType="1"/>
            <a:stCxn id="8" idx="1"/>
            <a:endCxn id="6" idx="3"/>
          </p:cNvCxnSpPr>
          <p:nvPr/>
        </p:nvCxnSpPr>
        <p:spPr bwMode="auto">
          <a:xfrm flipH="1">
            <a:off x="8502648" y="4133852"/>
            <a:ext cx="473077" cy="0"/>
          </a:xfrm>
          <a:prstGeom prst="straightConnector1">
            <a:avLst/>
          </a:prstGeom>
          <a:ln>
            <a:headEnd/>
            <a:tailEnd type="stealth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AutoShape 31"/>
          <p:cNvCxnSpPr>
            <a:cxnSpLocks noChangeShapeType="1"/>
            <a:stCxn id="6" idx="1"/>
            <a:endCxn id="5" idx="3"/>
          </p:cNvCxnSpPr>
          <p:nvPr/>
        </p:nvCxnSpPr>
        <p:spPr bwMode="auto">
          <a:xfrm flipH="1">
            <a:off x="5627688" y="4133852"/>
            <a:ext cx="1116011" cy="0"/>
          </a:xfrm>
          <a:prstGeom prst="straightConnector1">
            <a:avLst/>
          </a:prstGeom>
          <a:ln>
            <a:headEnd/>
            <a:tailEnd type="stealth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AutoShape 32"/>
          <p:cNvCxnSpPr>
            <a:cxnSpLocks noChangeShapeType="1"/>
            <a:stCxn id="5" idx="1"/>
            <a:endCxn id="7" idx="3"/>
          </p:cNvCxnSpPr>
          <p:nvPr/>
        </p:nvCxnSpPr>
        <p:spPr bwMode="auto">
          <a:xfrm flipH="1">
            <a:off x="3179764" y="4133850"/>
            <a:ext cx="1044575" cy="0"/>
          </a:xfrm>
          <a:prstGeom prst="straightConnector1">
            <a:avLst/>
          </a:prstGeom>
          <a:ln>
            <a:headEnd/>
            <a:tailEnd type="stealth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4295776" y="5157788"/>
            <a:ext cx="3598863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PT Bold Broken" panose="02010400000000000000" pitchFamily="2" charset="-78"/>
              </a:defRPr>
            </a:lvl9pPr>
          </a:lstStyle>
          <a:p>
            <a:pPr algn="ctr" eaLnBrk="1" hangingPunct="1"/>
            <a:r>
              <a:rPr lang="en-US" altLang="ar-SA" sz="3200">
                <a:solidFill>
                  <a:srgbClr val="A04326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(Feed Back) </a:t>
            </a:r>
            <a:r>
              <a:rPr lang="ar-SA" altLang="ar-SA" sz="3200">
                <a:solidFill>
                  <a:srgbClr val="A04326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استجـابة رد</a:t>
            </a:r>
            <a:r>
              <a:rPr lang="en-US" altLang="ar-SA" sz="3200">
                <a:solidFill>
                  <a:srgbClr val="A04326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 </a:t>
            </a:r>
            <a:r>
              <a:rPr lang="ar-SA" altLang="ar-SA" sz="3200">
                <a:solidFill>
                  <a:srgbClr val="A04326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الفعل</a:t>
            </a:r>
            <a:r>
              <a:rPr lang="en-US" altLang="ar-SA" sz="3200">
                <a:solidFill>
                  <a:srgbClr val="A04326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78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188914"/>
            <a:ext cx="8534400" cy="1335087"/>
          </a:xfrm>
        </p:spPr>
        <p:txBody>
          <a:bodyPr/>
          <a:lstStyle/>
          <a:p>
            <a:pPr algn="ctr" eaLnBrk="1" hangingPunct="1">
              <a:defRPr/>
            </a:pPr>
            <a:r>
              <a:rPr lang="ar-SA" sz="8800" b="1" i="1" dirty="0">
                <a:solidFill>
                  <a:srgbClr val="7030A0"/>
                </a:solidFill>
                <a:latin typeface="Arabic Typesetting" pitchFamily="66" charset="-78"/>
                <a:cs typeface="Arabic Typesetting" pitchFamily="66" charset="-78"/>
              </a:rPr>
              <a:t>هل الاتصال الفعال؟</a:t>
            </a:r>
            <a:endParaRPr lang="en-US" sz="8800" b="1" i="1" dirty="0">
              <a:solidFill>
                <a:srgbClr val="7030A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9144000" cy="4852988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ar-SA" altLang="ar-SA" sz="8800" b="1">
                <a:solidFill>
                  <a:srgbClr val="002060"/>
                </a:solidFill>
                <a:cs typeface="Akhbar MT" pitchFamily="2" charset="-78"/>
              </a:rPr>
              <a:t>     لفظي ؟</a:t>
            </a:r>
          </a:p>
          <a:p>
            <a:pPr eaLnBrk="1" hangingPunct="1">
              <a:buFontTx/>
              <a:buNone/>
            </a:pPr>
            <a:r>
              <a:rPr lang="ar-SA" altLang="ar-SA" sz="8800" b="1">
                <a:solidFill>
                  <a:srgbClr val="002060"/>
                </a:solidFill>
                <a:cs typeface="Akhbar MT" pitchFamily="2" charset="-78"/>
              </a:rPr>
              <a:t>          أم صوتي ؟ </a:t>
            </a:r>
          </a:p>
          <a:p>
            <a:pPr eaLnBrk="1" hangingPunct="1">
              <a:buFontTx/>
              <a:buNone/>
            </a:pPr>
            <a:r>
              <a:rPr lang="ar-SA" altLang="ar-SA" sz="8800" b="1">
                <a:solidFill>
                  <a:srgbClr val="002060"/>
                </a:solidFill>
                <a:cs typeface="Akhbar MT" pitchFamily="2" charset="-78"/>
              </a:rPr>
              <a:t>              أم بصري ؟</a:t>
            </a:r>
            <a:endParaRPr lang="ar-SA" altLang="ar-SA" sz="8800" b="1" u="sng">
              <a:solidFill>
                <a:srgbClr val="002060"/>
              </a:solidFill>
              <a:cs typeface="Akhbar MT" pitchFamily="2" charset="-78"/>
            </a:endParaRPr>
          </a:p>
          <a:p>
            <a:pPr eaLnBrk="1" hangingPunct="1">
              <a:buFontTx/>
              <a:buNone/>
            </a:pPr>
            <a:endParaRPr lang="en-US" altLang="ar-SA" sz="8800" b="1">
              <a:solidFill>
                <a:srgbClr val="002060"/>
              </a:solidFill>
            </a:endParaRPr>
          </a:p>
        </p:txBody>
      </p:sp>
      <p:pic>
        <p:nvPicPr>
          <p:cNvPr id="15368" name="Picture 8" descr="http://nyousaf.com/wp-content/uploads/2011/04/communic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6" y="3576637"/>
            <a:ext cx="3817119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32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utoUpdateAnimBg="0"/>
      <p:bldP spid="9523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1970468" y="2176530"/>
            <a:ext cx="8873543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600200" lvl="1" indent="-1143000" algn="r" rtl="1">
              <a:buFont typeface="Wingdings" panose="05000000000000000000" pitchFamily="2" charset="2"/>
              <a:buChar char="ü"/>
            </a:pPr>
            <a:r>
              <a:rPr lang="ar-SA" sz="8000" dirty="0">
                <a:solidFill>
                  <a:srgbClr val="002060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اتصال شفهي.</a:t>
            </a:r>
            <a:endParaRPr lang="en-US" sz="8000" dirty="0">
              <a:solidFill>
                <a:srgbClr val="002060"/>
              </a:solidFill>
              <a:latin typeface="Sakkal Majalla" panose="02000000000000000000" pitchFamily="2" charset="-78"/>
              <a:ea typeface="Tahoma" panose="020B0604030504040204" pitchFamily="34" charset="0"/>
              <a:cs typeface="Sakkal Majalla" panose="02000000000000000000" pitchFamily="2" charset="-78"/>
            </a:endParaRPr>
          </a:p>
          <a:p>
            <a:pPr marL="1600200" lvl="1" indent="-1143000" algn="r" rtl="1">
              <a:buFont typeface="Wingdings" panose="05000000000000000000" pitchFamily="2" charset="2"/>
              <a:buChar char="ü"/>
            </a:pPr>
            <a:r>
              <a:rPr lang="ar-SA" sz="8000" dirty="0">
                <a:solidFill>
                  <a:srgbClr val="002060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اتصال تحريري.</a:t>
            </a:r>
            <a:endParaRPr lang="en-US" sz="8000" dirty="0">
              <a:solidFill>
                <a:srgbClr val="002060"/>
              </a:solidFill>
              <a:latin typeface="Sakkal Majalla" panose="02000000000000000000" pitchFamily="2" charset="-78"/>
              <a:ea typeface="Tahoma" panose="020B0604030504040204" pitchFamily="34" charset="0"/>
              <a:cs typeface="Sakkal Majalla" panose="02000000000000000000" pitchFamily="2" charset="-78"/>
            </a:endParaRPr>
          </a:p>
          <a:p>
            <a:pPr marL="1600200" lvl="1" indent="-1143000" algn="r" rtl="1">
              <a:buFont typeface="Wingdings" panose="05000000000000000000" pitchFamily="2" charset="2"/>
              <a:buChar char="ü"/>
            </a:pPr>
            <a:r>
              <a:rPr lang="ar-SA" sz="8000" dirty="0">
                <a:solidFill>
                  <a:srgbClr val="002060"/>
                </a:solidFill>
                <a:latin typeface="Sakkal Majalla" panose="02000000000000000000" pitchFamily="2" charset="-78"/>
                <a:ea typeface="Tahoma" panose="020B0604030504040204" pitchFamily="34" charset="0"/>
                <a:cs typeface="Sakkal Majalla" panose="02000000000000000000" pitchFamily="2" charset="-78"/>
              </a:rPr>
              <a:t>اتصال غير لفظي.</a:t>
            </a:r>
            <a:endParaRPr lang="en-US" sz="8000" dirty="0">
              <a:solidFill>
                <a:srgbClr val="002060"/>
              </a:solidFill>
              <a:latin typeface="Sakkal Majalla" panose="02000000000000000000" pitchFamily="2" charset="-78"/>
              <a:ea typeface="Tahoma" panose="020B060403050404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74825" y="379983"/>
            <a:ext cx="8534400" cy="1335087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ar-SA" sz="8800" b="1" i="1" dirty="0">
                <a:solidFill>
                  <a:srgbClr val="7030A0"/>
                </a:solidFill>
                <a:latin typeface="Arabic Typesetting" pitchFamily="66" charset="-78"/>
                <a:cs typeface="Arabic Typesetting" pitchFamily="66" charset="-78"/>
              </a:rPr>
              <a:t>أنواع الاتصال</a:t>
            </a:r>
            <a:endParaRPr lang="en-US" sz="8800" b="1" i="1" dirty="0">
              <a:solidFill>
                <a:srgbClr val="7030A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80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2494579" y="2499625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ar-SA" sz="3600" b="1" dirty="0">
                <a:cs typeface="PT Bold Heading" panose="02010400000000000000" pitchFamily="2" charset="-78"/>
              </a:rPr>
              <a:t>حالة دراسية 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ar-SA" altLang="ar-SA" sz="3600" b="1" dirty="0">
                <a:cs typeface="PT Bold Heading" panose="02010400000000000000" pitchFamily="2" charset="-78"/>
              </a:rPr>
              <a:t>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ar-SA" alt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اذكر امثلة </a:t>
            </a:r>
            <a:r>
              <a:rPr lang="ar-SA" altLang="ar-SA" sz="40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للإتصال</a:t>
            </a:r>
            <a:r>
              <a:rPr lang="ar-SA" alt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غير اللفظي الذي تستخدمه في العمل، وهل تعتقد انه فعال ؟</a:t>
            </a:r>
            <a:endParaRPr lang="en-US" altLang="ar-SA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332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601978" y="1448677"/>
            <a:ext cx="8873543" cy="47459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627063" lvl="2" indent="-571500" algn="r" rt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ar-SA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كل أنواع الاتصال التي تعتمد على اللغة غير المنطوقة.</a:t>
            </a:r>
            <a:endParaRPr lang="en-US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27063" lvl="2" indent="-571500" algn="r" rt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ar-SA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لغة الإشارة (البسيطة والمعقدة).</a:t>
            </a:r>
            <a:endParaRPr lang="en-US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27063" lvl="2" indent="-571500" algn="r" rt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ar-SA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لغة الحركة والأفعال: جميع الحركات التي يأتيها الانسان لينقل إلى الغير ما يريد من معان أو مشاعر(قد تساند الاتصال اللفظي).</a:t>
            </a:r>
            <a:endParaRPr lang="en-US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27063" lvl="2" indent="-571500" algn="r" rt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ar-SA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لغة الأشياء: ما يستخدمه مصدر الاتصال (غير الإشارة والحركة) للتعبير عن معان أو أحاسيس يريد نقلها للمتلقي (لباس تاريخي، اللون الأسود يدل على الحزن)</a:t>
            </a:r>
            <a:endParaRPr lang="en-US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1026"/>
          <p:cNvSpPr txBox="1">
            <a:spLocks noChangeArrowheads="1"/>
          </p:cNvSpPr>
          <p:nvPr/>
        </p:nvSpPr>
        <p:spPr bwMode="auto">
          <a:xfrm>
            <a:off x="1847850" y="333375"/>
            <a:ext cx="7526338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 fontScale="82500" lnSpcReduction="20000"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ar-SA" sz="7200" b="1" dirty="0">
                <a:solidFill>
                  <a:srgbClr val="7030A0"/>
                </a:solidFill>
                <a:latin typeface="Microsoft Uighur" pitchFamily="2" charset="-78"/>
                <a:ea typeface="+mj-ea"/>
                <a:cs typeface="Microsoft Uighur" pitchFamily="2" charset="-78"/>
              </a:rPr>
              <a:t>اتصال غير لفظي</a:t>
            </a:r>
            <a:endParaRPr lang="en-US" sz="5400" b="1" dirty="0">
              <a:solidFill>
                <a:srgbClr val="7030A0"/>
              </a:solidFill>
              <a:latin typeface="Microsoft Uighur" pitchFamily="2" charset="-78"/>
              <a:ea typeface="+mj-ea"/>
              <a:cs typeface="Microsoft Uighu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50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8398474" y="304028"/>
            <a:ext cx="3220994" cy="626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>
                <a:cs typeface="AdvertisingExtraBold" pitchFamily="2" charset="-78"/>
              </a:rPr>
              <a:t> </a:t>
            </a:r>
            <a:r>
              <a:rPr lang="ar-SA" sz="4000" dirty="0">
                <a:solidFill>
                  <a:srgbClr val="7030A0"/>
                </a:solidFill>
                <a:cs typeface="AdvertisingExtraBold" pitchFamily="2" charset="-78"/>
              </a:rPr>
              <a:t>اكتشاف</a:t>
            </a:r>
            <a:endParaRPr lang="ar-SA" sz="2400" dirty="0">
              <a:solidFill>
                <a:srgbClr val="7030A0"/>
              </a:solidFill>
              <a:cs typeface="AdvertisingExtraBold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02505" y="950700"/>
            <a:ext cx="10976921" cy="626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b="1" dirty="0">
                <a:cs typeface="AL-Mohanad Bold" pitchFamily="2" charset="-78"/>
              </a:rPr>
              <a:t>اكتشف العالم الفرنسي البرت مهار ابيان </a:t>
            </a:r>
            <a:r>
              <a:rPr lang="en-US" sz="3200" b="1" dirty="0">
                <a:cs typeface="AL-Mohanad Bold" pitchFamily="2" charset="-78"/>
              </a:rPr>
              <a:t>Albert </a:t>
            </a:r>
            <a:r>
              <a:rPr lang="en-US" sz="3200" b="1" dirty="0" err="1">
                <a:cs typeface="AL-Mohanad Bold" pitchFamily="2" charset="-78"/>
              </a:rPr>
              <a:t>Meharabian</a:t>
            </a:r>
            <a:r>
              <a:rPr lang="ar-SA" sz="3200" b="1" dirty="0">
                <a:cs typeface="AL-Mohanad Bold" pitchFamily="2" charset="-78"/>
              </a:rPr>
              <a:t> من جامعة هارفارد أن ( 93 % من عملية الاتصالات تكون غير ملفوظة ). </a:t>
            </a:r>
          </a:p>
        </p:txBody>
      </p:sp>
      <p:graphicFrame>
        <p:nvGraphicFramePr>
          <p:cNvPr id="10" name="مخطط 9"/>
          <p:cNvGraphicFramePr/>
          <p:nvPr/>
        </p:nvGraphicFramePr>
        <p:xfrm>
          <a:off x="-457200" y="1941300"/>
          <a:ext cx="6181724" cy="448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مستطيل 10"/>
          <p:cNvSpPr/>
          <p:nvPr/>
        </p:nvSpPr>
        <p:spPr>
          <a:xfrm>
            <a:off x="7055120" y="1811556"/>
            <a:ext cx="4193059" cy="626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SA" sz="3200" b="1" dirty="0">
                <a:cs typeface="AL-Mohanad Bold" pitchFamily="2" charset="-78"/>
              </a:rPr>
              <a:t>* تعبيرات الجسم 55 %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7055120" y="2437632"/>
            <a:ext cx="4193059" cy="626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SA" sz="3200" b="1" dirty="0">
                <a:cs typeface="AL-Mohanad Bold" pitchFamily="2" charset="-78"/>
              </a:rPr>
              <a:t>* نبرات الصوت 38 %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7055120" y="2937783"/>
            <a:ext cx="4193059" cy="626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SA" sz="3200" b="1" dirty="0">
                <a:cs typeface="AL-Mohanad Bold" pitchFamily="2" charset="-78"/>
              </a:rPr>
              <a:t>* الكلمات 7 %</a:t>
            </a:r>
          </a:p>
        </p:txBody>
      </p:sp>
    </p:spTree>
    <p:extLst>
      <p:ext uri="{BB962C8B-B14F-4D97-AF65-F5344CB8AC3E}">
        <p14:creationId xmlns:p14="http://schemas.microsoft.com/office/powerpoint/2010/main" val="103315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_9625033_TF10001119">
  <a:themeElements>
    <a:clrScheme name="معرض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معرض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عرض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625033_TF10001119" id="{59CA0668-08DF-4C1F-91E8-A46AFF163BD4}" vid="{F2686C45-3821-43CA-8488-CEB2B5FD0D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{9F5E31E2-A886-8540-9D06-99EC4FDF4507}tf10001119</Template>
  <TotalTime>119</TotalTime>
  <Words>433</Words>
  <Application>Microsoft Office PowerPoint</Application>
  <PresentationFormat>شاشة عريضة</PresentationFormat>
  <Paragraphs>82</Paragraphs>
  <Slides>20</Slides>
  <Notes>1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33" baseType="lpstr">
      <vt:lpstr>Al Tarikh</vt:lpstr>
      <vt:lpstr>Arabic Typesetting</vt:lpstr>
      <vt:lpstr>Arial</vt:lpstr>
      <vt:lpstr>Arial Black</vt:lpstr>
      <vt:lpstr>Calibri</vt:lpstr>
      <vt:lpstr>Gill Sans MT</vt:lpstr>
      <vt:lpstr>Microsoft Uighur</vt:lpstr>
      <vt:lpstr>Playbill</vt:lpstr>
      <vt:lpstr>Sakkal Majalla</vt:lpstr>
      <vt:lpstr>Times New Roman</vt:lpstr>
      <vt:lpstr>Wingdings</vt:lpstr>
      <vt:lpstr>Office_9625033_TF10001119</vt:lpstr>
      <vt:lpstr>Presentation</vt:lpstr>
      <vt:lpstr>عرض تقديمي في PowerPoint</vt:lpstr>
      <vt:lpstr>عرض تقديمي في PowerPoint</vt:lpstr>
      <vt:lpstr>عرض تقديمي في PowerPoint</vt:lpstr>
      <vt:lpstr>عناصر الاتصال</vt:lpstr>
      <vt:lpstr>هل الاتصال الفعال؟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Hani A. Al-Shaikh Saleh</dc:creator>
  <cp:lastModifiedBy>ليلى خيري</cp:lastModifiedBy>
  <cp:revision>24</cp:revision>
  <dcterms:created xsi:type="dcterms:W3CDTF">2015-05-24T12:36:54Z</dcterms:created>
  <dcterms:modified xsi:type="dcterms:W3CDTF">2023-09-27T21:29:24Z</dcterms:modified>
</cp:coreProperties>
</file>