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269" r:id="rId1"/>
  </p:sldMasterIdLst>
  <p:sldIdLst>
    <p:sldId id="284" r:id="rId2"/>
    <p:sldId id="285" r:id="rId3"/>
    <p:sldId id="262" r:id="rId4"/>
    <p:sldId id="289" r:id="rId5"/>
    <p:sldId id="257" r:id="rId6"/>
    <p:sldId id="258" r:id="rId7"/>
    <p:sldId id="287" r:id="rId8"/>
    <p:sldId id="272" r:id="rId9"/>
    <p:sldId id="282" r:id="rId10"/>
    <p:sldId id="288" r:id="rId11"/>
    <p:sldId id="264" r:id="rId12"/>
    <p:sldId id="265" r:id="rId13"/>
    <p:sldId id="266" r:id="rId14"/>
    <p:sldId id="269" r:id="rId15"/>
    <p:sldId id="286" r:id="rId16"/>
    <p:sldId id="273" r:id="rId17"/>
    <p:sldId id="275" r:id="rId18"/>
    <p:sldId id="276" r:id="rId19"/>
    <p:sldId id="279" r:id="rId20"/>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92" autoAdjust="0"/>
    <p:restoredTop sz="94660"/>
  </p:normalViewPr>
  <p:slideViewPr>
    <p:cSldViewPr snapToGrid="0">
      <p:cViewPr varScale="1">
        <p:scale>
          <a:sx n="54" d="100"/>
          <a:sy n="54" d="100"/>
        </p:scale>
        <p:origin x="64"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72ABCE-736E-4F87-8D05-87ABDCD3E144}" type="doc">
      <dgm:prSet loTypeId="urn:microsoft.com/office/officeart/2005/8/layout/matrix3" loCatId="matrix" qsTypeId="urn:microsoft.com/office/officeart/2005/8/quickstyle/simple4" qsCatId="simple" csTypeId="urn:microsoft.com/office/officeart/2005/8/colors/colorful5" csCatId="colorful" phldr="1"/>
      <dgm:spPr/>
      <dgm:t>
        <a:bodyPr/>
        <a:lstStyle/>
        <a:p>
          <a:pPr rtl="1"/>
          <a:endParaRPr lang="ar-SA"/>
        </a:p>
      </dgm:t>
    </dgm:pt>
    <dgm:pt modelId="{5B0AD4AA-BF9D-4B6C-AA4F-A32F2408CFBD}">
      <dgm:prSet phldrT="[Text]"/>
      <dgm:spPr/>
      <dgm:t>
        <a:bodyPr/>
        <a:lstStyle/>
        <a:p>
          <a:pPr rtl="1"/>
          <a:r>
            <a:rPr lang="ar-SA"/>
            <a:t>التغذية الراجعة</a:t>
          </a:r>
        </a:p>
      </dgm:t>
    </dgm:pt>
    <dgm:pt modelId="{A57BA57B-8FDE-486D-A794-96B97FB35845}" type="parTrans" cxnId="{B719E0B4-AB28-4390-937D-B16FF4555D17}">
      <dgm:prSet/>
      <dgm:spPr/>
      <dgm:t>
        <a:bodyPr/>
        <a:lstStyle/>
        <a:p>
          <a:pPr rtl="1"/>
          <a:endParaRPr lang="ar-SA"/>
        </a:p>
      </dgm:t>
    </dgm:pt>
    <dgm:pt modelId="{2101800E-B294-4EDC-A8E2-25AAFC7A3360}" type="sibTrans" cxnId="{B719E0B4-AB28-4390-937D-B16FF4555D17}">
      <dgm:prSet/>
      <dgm:spPr/>
      <dgm:t>
        <a:bodyPr/>
        <a:lstStyle/>
        <a:p>
          <a:pPr rtl="1"/>
          <a:endParaRPr lang="ar-SA"/>
        </a:p>
      </dgm:t>
    </dgm:pt>
    <dgm:pt modelId="{328B3E31-409F-43C5-84EB-0A5BC9511FF1}">
      <dgm:prSet phldrT="[Text]"/>
      <dgm:spPr/>
      <dgm:t>
        <a:bodyPr/>
        <a:lstStyle/>
        <a:p>
          <a:pPr rtl="1"/>
          <a:r>
            <a:rPr lang="ar-SA"/>
            <a:t>حب الاستطلاع</a:t>
          </a:r>
        </a:p>
      </dgm:t>
    </dgm:pt>
    <dgm:pt modelId="{34C60724-BF09-4F43-95A6-19FFC53EB337}" type="parTrans" cxnId="{0EFB7139-AFB7-4FE4-BC89-667408FD0197}">
      <dgm:prSet/>
      <dgm:spPr/>
      <dgm:t>
        <a:bodyPr/>
        <a:lstStyle/>
        <a:p>
          <a:pPr rtl="1"/>
          <a:endParaRPr lang="ar-SA"/>
        </a:p>
      </dgm:t>
    </dgm:pt>
    <dgm:pt modelId="{071F6112-09AF-4567-A130-EAE1A1687771}" type="sibTrans" cxnId="{0EFB7139-AFB7-4FE4-BC89-667408FD0197}">
      <dgm:prSet/>
      <dgm:spPr/>
      <dgm:t>
        <a:bodyPr/>
        <a:lstStyle/>
        <a:p>
          <a:pPr rtl="1"/>
          <a:endParaRPr lang="ar-SA"/>
        </a:p>
      </dgm:t>
    </dgm:pt>
    <dgm:pt modelId="{C4ED0FFD-3129-4CCB-899F-758808D9D9BA}">
      <dgm:prSet phldrT="[Text]"/>
      <dgm:spPr/>
      <dgm:t>
        <a:bodyPr/>
        <a:lstStyle/>
        <a:p>
          <a:pPr rtl="1"/>
          <a:r>
            <a:rPr lang="ar-SA"/>
            <a:t>الدافعية الخارجية</a:t>
          </a:r>
        </a:p>
      </dgm:t>
    </dgm:pt>
    <dgm:pt modelId="{22C2D94C-02E5-4286-9228-525AD78916DE}" type="parTrans" cxnId="{6E55E646-86F0-430C-B283-E544B2ADA691}">
      <dgm:prSet/>
      <dgm:spPr/>
      <dgm:t>
        <a:bodyPr/>
        <a:lstStyle/>
        <a:p>
          <a:pPr rtl="1"/>
          <a:endParaRPr lang="ar-SA"/>
        </a:p>
      </dgm:t>
    </dgm:pt>
    <dgm:pt modelId="{5EE34F16-B9BF-4ADD-A15F-577AE34BA144}" type="sibTrans" cxnId="{6E55E646-86F0-430C-B283-E544B2ADA691}">
      <dgm:prSet/>
      <dgm:spPr/>
      <dgm:t>
        <a:bodyPr/>
        <a:lstStyle/>
        <a:p>
          <a:pPr rtl="1"/>
          <a:endParaRPr lang="ar-SA"/>
        </a:p>
      </dgm:t>
    </dgm:pt>
    <dgm:pt modelId="{48D6CC5F-1E74-4A47-AC4E-63757BBC4DE8}">
      <dgm:prSet phldrT="[Text]"/>
      <dgm:spPr/>
      <dgm:t>
        <a:bodyPr/>
        <a:lstStyle/>
        <a:p>
          <a:pPr rtl="1"/>
          <a:r>
            <a:rPr lang="ar-SA"/>
            <a:t>الدافعية الداخلية</a:t>
          </a:r>
        </a:p>
      </dgm:t>
    </dgm:pt>
    <dgm:pt modelId="{4DD4B473-CB36-4025-ABD8-F0560A3BBCF8}" type="parTrans" cxnId="{7070F356-87B0-4649-BE48-53442788CBC0}">
      <dgm:prSet/>
      <dgm:spPr/>
      <dgm:t>
        <a:bodyPr/>
        <a:lstStyle/>
        <a:p>
          <a:pPr rtl="1"/>
          <a:endParaRPr lang="ar-SA"/>
        </a:p>
      </dgm:t>
    </dgm:pt>
    <dgm:pt modelId="{7FE81D9C-75EA-4B47-9B2A-D819F8061C80}" type="sibTrans" cxnId="{7070F356-87B0-4649-BE48-53442788CBC0}">
      <dgm:prSet/>
      <dgm:spPr/>
      <dgm:t>
        <a:bodyPr/>
        <a:lstStyle/>
        <a:p>
          <a:pPr rtl="1"/>
          <a:endParaRPr lang="ar-SA"/>
        </a:p>
      </dgm:t>
    </dgm:pt>
    <dgm:pt modelId="{A0548DCB-E2A1-48BC-BAA3-C6D79E31A23E}">
      <dgm:prSet/>
      <dgm:spPr/>
      <dgm:t>
        <a:bodyPr/>
        <a:lstStyle/>
        <a:p>
          <a:pPr rtl="1"/>
          <a:endParaRPr lang="ar-SA"/>
        </a:p>
      </dgm:t>
    </dgm:pt>
    <dgm:pt modelId="{620E0C49-9593-4178-97ED-87D13E21A8C8}" type="parTrans" cxnId="{854D8042-83A0-4DD0-9B05-24F1C9B3A834}">
      <dgm:prSet/>
      <dgm:spPr/>
      <dgm:t>
        <a:bodyPr/>
        <a:lstStyle/>
        <a:p>
          <a:pPr rtl="1"/>
          <a:endParaRPr lang="ar-SA"/>
        </a:p>
      </dgm:t>
    </dgm:pt>
    <dgm:pt modelId="{62422177-F623-49D6-9B5E-39E21DBFBFC7}" type="sibTrans" cxnId="{854D8042-83A0-4DD0-9B05-24F1C9B3A834}">
      <dgm:prSet/>
      <dgm:spPr/>
      <dgm:t>
        <a:bodyPr/>
        <a:lstStyle/>
        <a:p>
          <a:pPr rtl="1"/>
          <a:endParaRPr lang="ar-SA"/>
        </a:p>
      </dgm:t>
    </dgm:pt>
    <dgm:pt modelId="{B4C4EAC1-4E8C-49A0-BAB8-11585DB5991A}" type="pres">
      <dgm:prSet presAssocID="{8172ABCE-736E-4F87-8D05-87ABDCD3E144}" presName="matrix" presStyleCnt="0">
        <dgm:presLayoutVars>
          <dgm:chMax val="1"/>
          <dgm:dir/>
          <dgm:resizeHandles val="exact"/>
        </dgm:presLayoutVars>
      </dgm:prSet>
      <dgm:spPr/>
    </dgm:pt>
    <dgm:pt modelId="{32CBF258-1F0A-42D4-B2DF-966E11B133CD}" type="pres">
      <dgm:prSet presAssocID="{8172ABCE-736E-4F87-8D05-87ABDCD3E144}" presName="diamond" presStyleLbl="bgShp" presStyleIdx="0" presStyleCnt="1"/>
      <dgm:spPr/>
    </dgm:pt>
    <dgm:pt modelId="{C39710F2-0EAE-4F4E-BFB2-02A599481AF7}" type="pres">
      <dgm:prSet presAssocID="{8172ABCE-736E-4F87-8D05-87ABDCD3E144}" presName="quad1" presStyleLbl="node1" presStyleIdx="0" presStyleCnt="4">
        <dgm:presLayoutVars>
          <dgm:chMax val="0"/>
          <dgm:chPref val="0"/>
          <dgm:bulletEnabled val="1"/>
        </dgm:presLayoutVars>
      </dgm:prSet>
      <dgm:spPr/>
    </dgm:pt>
    <dgm:pt modelId="{47205369-659F-47CD-A1BD-FC10BC97FD0B}" type="pres">
      <dgm:prSet presAssocID="{8172ABCE-736E-4F87-8D05-87ABDCD3E144}" presName="quad2" presStyleLbl="node1" presStyleIdx="1" presStyleCnt="4">
        <dgm:presLayoutVars>
          <dgm:chMax val="0"/>
          <dgm:chPref val="0"/>
          <dgm:bulletEnabled val="1"/>
        </dgm:presLayoutVars>
      </dgm:prSet>
      <dgm:spPr/>
    </dgm:pt>
    <dgm:pt modelId="{76380662-22E9-4495-8B0F-7226F4D10106}" type="pres">
      <dgm:prSet presAssocID="{8172ABCE-736E-4F87-8D05-87ABDCD3E144}" presName="quad3" presStyleLbl="node1" presStyleIdx="2" presStyleCnt="4">
        <dgm:presLayoutVars>
          <dgm:chMax val="0"/>
          <dgm:chPref val="0"/>
          <dgm:bulletEnabled val="1"/>
        </dgm:presLayoutVars>
      </dgm:prSet>
      <dgm:spPr/>
    </dgm:pt>
    <dgm:pt modelId="{08F63D00-0F1B-4FED-86F5-7B5816E87143}" type="pres">
      <dgm:prSet presAssocID="{8172ABCE-736E-4F87-8D05-87ABDCD3E144}" presName="quad4" presStyleLbl="node1" presStyleIdx="3" presStyleCnt="4">
        <dgm:presLayoutVars>
          <dgm:chMax val="0"/>
          <dgm:chPref val="0"/>
          <dgm:bulletEnabled val="1"/>
        </dgm:presLayoutVars>
      </dgm:prSet>
      <dgm:spPr/>
    </dgm:pt>
  </dgm:ptLst>
  <dgm:cxnLst>
    <dgm:cxn modelId="{0F29DD02-952A-4BE2-9D6D-1B3ABCF012CE}" type="presOf" srcId="{328B3E31-409F-43C5-84EB-0A5BC9511FF1}" destId="{47205369-659F-47CD-A1BD-FC10BC97FD0B}" srcOrd="0" destOrd="0" presId="urn:microsoft.com/office/officeart/2005/8/layout/matrix3"/>
    <dgm:cxn modelId="{C91FB71A-D3BE-46CA-970A-EFC9C73A54D0}" type="presOf" srcId="{C4ED0FFD-3129-4CCB-899F-758808D9D9BA}" destId="{76380662-22E9-4495-8B0F-7226F4D10106}" srcOrd="0" destOrd="0" presId="urn:microsoft.com/office/officeart/2005/8/layout/matrix3"/>
    <dgm:cxn modelId="{0EFB7139-AFB7-4FE4-BC89-667408FD0197}" srcId="{8172ABCE-736E-4F87-8D05-87ABDCD3E144}" destId="{328B3E31-409F-43C5-84EB-0A5BC9511FF1}" srcOrd="1" destOrd="0" parTransId="{34C60724-BF09-4F43-95A6-19FFC53EB337}" sibTransId="{071F6112-09AF-4567-A130-EAE1A1687771}"/>
    <dgm:cxn modelId="{9059673B-4721-4697-AB60-ED20E1BBBDA2}" type="presOf" srcId="{48D6CC5F-1E74-4A47-AC4E-63757BBC4DE8}" destId="{08F63D00-0F1B-4FED-86F5-7B5816E87143}" srcOrd="0" destOrd="0" presId="urn:microsoft.com/office/officeart/2005/8/layout/matrix3"/>
    <dgm:cxn modelId="{854D8042-83A0-4DD0-9B05-24F1C9B3A834}" srcId="{8172ABCE-736E-4F87-8D05-87ABDCD3E144}" destId="{A0548DCB-E2A1-48BC-BAA3-C6D79E31A23E}" srcOrd="4" destOrd="0" parTransId="{620E0C49-9593-4178-97ED-87D13E21A8C8}" sibTransId="{62422177-F623-49D6-9B5E-39E21DBFBFC7}"/>
    <dgm:cxn modelId="{6E55E646-86F0-430C-B283-E544B2ADA691}" srcId="{8172ABCE-736E-4F87-8D05-87ABDCD3E144}" destId="{C4ED0FFD-3129-4CCB-899F-758808D9D9BA}" srcOrd="2" destOrd="0" parTransId="{22C2D94C-02E5-4286-9228-525AD78916DE}" sibTransId="{5EE34F16-B9BF-4ADD-A15F-577AE34BA144}"/>
    <dgm:cxn modelId="{7070F356-87B0-4649-BE48-53442788CBC0}" srcId="{8172ABCE-736E-4F87-8D05-87ABDCD3E144}" destId="{48D6CC5F-1E74-4A47-AC4E-63757BBC4DE8}" srcOrd="3" destOrd="0" parTransId="{4DD4B473-CB36-4025-ABD8-F0560A3BBCF8}" sibTransId="{7FE81D9C-75EA-4B47-9B2A-D819F8061C80}"/>
    <dgm:cxn modelId="{08229AA2-958D-4B67-B090-285FEC6A655C}" type="presOf" srcId="{5B0AD4AA-BF9D-4B6C-AA4F-A32F2408CFBD}" destId="{C39710F2-0EAE-4F4E-BFB2-02A599481AF7}" srcOrd="0" destOrd="0" presId="urn:microsoft.com/office/officeart/2005/8/layout/matrix3"/>
    <dgm:cxn modelId="{B719E0B4-AB28-4390-937D-B16FF4555D17}" srcId="{8172ABCE-736E-4F87-8D05-87ABDCD3E144}" destId="{5B0AD4AA-BF9D-4B6C-AA4F-A32F2408CFBD}" srcOrd="0" destOrd="0" parTransId="{A57BA57B-8FDE-486D-A794-96B97FB35845}" sibTransId="{2101800E-B294-4EDC-A8E2-25AAFC7A3360}"/>
    <dgm:cxn modelId="{15F4F9DA-2E42-4F65-9C51-D99B1A3BF6A7}" type="presOf" srcId="{8172ABCE-736E-4F87-8D05-87ABDCD3E144}" destId="{B4C4EAC1-4E8C-49A0-BAB8-11585DB5991A}" srcOrd="0" destOrd="0" presId="urn:microsoft.com/office/officeart/2005/8/layout/matrix3"/>
    <dgm:cxn modelId="{4D0946C3-9D7A-49B9-9D7E-475C985C9082}" type="presParOf" srcId="{B4C4EAC1-4E8C-49A0-BAB8-11585DB5991A}" destId="{32CBF258-1F0A-42D4-B2DF-966E11B133CD}" srcOrd="0" destOrd="0" presId="urn:microsoft.com/office/officeart/2005/8/layout/matrix3"/>
    <dgm:cxn modelId="{E7B11DEA-D911-4CF3-B6A6-6CD8CB4477EC}" type="presParOf" srcId="{B4C4EAC1-4E8C-49A0-BAB8-11585DB5991A}" destId="{C39710F2-0EAE-4F4E-BFB2-02A599481AF7}" srcOrd="1" destOrd="0" presId="urn:microsoft.com/office/officeart/2005/8/layout/matrix3"/>
    <dgm:cxn modelId="{2287064F-7EF0-4F6D-9836-CF7AF7DE1047}" type="presParOf" srcId="{B4C4EAC1-4E8C-49A0-BAB8-11585DB5991A}" destId="{47205369-659F-47CD-A1BD-FC10BC97FD0B}" srcOrd="2" destOrd="0" presId="urn:microsoft.com/office/officeart/2005/8/layout/matrix3"/>
    <dgm:cxn modelId="{EFB84BF8-0ED5-4A63-87D2-BF9179BAAC93}" type="presParOf" srcId="{B4C4EAC1-4E8C-49A0-BAB8-11585DB5991A}" destId="{76380662-22E9-4495-8B0F-7226F4D10106}" srcOrd="3" destOrd="0" presId="urn:microsoft.com/office/officeart/2005/8/layout/matrix3"/>
    <dgm:cxn modelId="{C020643C-ACF2-4BDF-973E-5D821A547C85}" type="presParOf" srcId="{B4C4EAC1-4E8C-49A0-BAB8-11585DB5991A}" destId="{08F63D00-0F1B-4FED-86F5-7B5816E87143}"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CBF258-1F0A-42D4-B2DF-966E11B133CD}">
      <dsp:nvSpPr>
        <dsp:cNvPr id="0" name=""/>
        <dsp:cNvSpPr/>
      </dsp:nvSpPr>
      <dsp:spPr>
        <a:xfrm>
          <a:off x="2357437" y="0"/>
          <a:ext cx="3881437" cy="3881437"/>
        </a:xfrm>
        <a:prstGeom prst="diamond">
          <a:avLst/>
        </a:prstGeom>
        <a:solidFill>
          <a:schemeClr val="accent5">
            <a:tint val="40000"/>
            <a:hueOff val="0"/>
            <a:satOff val="0"/>
            <a:lumOff val="0"/>
            <a:alphaOff val="0"/>
          </a:schemeClr>
        </a:solidFill>
        <a:ln>
          <a:noFill/>
        </a:ln>
        <a:effectLst>
          <a:outerShdw blurRad="38100" dist="254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39710F2-0EAE-4F4E-BFB2-02A599481AF7}">
      <dsp:nvSpPr>
        <dsp:cNvPr id="0" name=""/>
        <dsp:cNvSpPr/>
      </dsp:nvSpPr>
      <dsp:spPr>
        <a:xfrm>
          <a:off x="2726174" y="368736"/>
          <a:ext cx="1513760" cy="1513760"/>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SA" sz="2200" kern="1200"/>
            <a:t>التغذية الراجعة</a:t>
          </a:r>
        </a:p>
      </dsp:txBody>
      <dsp:txXfrm>
        <a:off x="2800070" y="442632"/>
        <a:ext cx="1365968" cy="1365968"/>
      </dsp:txXfrm>
    </dsp:sp>
    <dsp:sp modelId="{47205369-659F-47CD-A1BD-FC10BC97FD0B}">
      <dsp:nvSpPr>
        <dsp:cNvPr id="0" name=""/>
        <dsp:cNvSpPr/>
      </dsp:nvSpPr>
      <dsp:spPr>
        <a:xfrm>
          <a:off x="4356377" y="368736"/>
          <a:ext cx="1513760" cy="1513760"/>
        </a:xfrm>
        <a:prstGeom prst="roundRect">
          <a:avLst/>
        </a:prstGeom>
        <a:gradFill rotWithShape="0">
          <a:gsLst>
            <a:gs pos="0">
              <a:schemeClr val="accent5">
                <a:hueOff val="831752"/>
                <a:satOff val="-16830"/>
                <a:lumOff val="523"/>
                <a:alphaOff val="0"/>
                <a:tint val="96000"/>
                <a:lumMod val="100000"/>
              </a:schemeClr>
            </a:gs>
            <a:gs pos="78000">
              <a:schemeClr val="accent5">
                <a:hueOff val="831752"/>
                <a:satOff val="-16830"/>
                <a:lumOff val="52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SA" sz="2200" kern="1200"/>
            <a:t>حب الاستطلاع</a:t>
          </a:r>
        </a:p>
      </dsp:txBody>
      <dsp:txXfrm>
        <a:off x="4430273" y="442632"/>
        <a:ext cx="1365968" cy="1365968"/>
      </dsp:txXfrm>
    </dsp:sp>
    <dsp:sp modelId="{76380662-22E9-4495-8B0F-7226F4D10106}">
      <dsp:nvSpPr>
        <dsp:cNvPr id="0" name=""/>
        <dsp:cNvSpPr/>
      </dsp:nvSpPr>
      <dsp:spPr>
        <a:xfrm>
          <a:off x="2726174" y="1998940"/>
          <a:ext cx="1513760" cy="1513760"/>
        </a:xfrm>
        <a:prstGeom prst="roundRect">
          <a:avLst/>
        </a:prstGeom>
        <a:gradFill rotWithShape="0">
          <a:gsLst>
            <a:gs pos="0">
              <a:schemeClr val="accent5">
                <a:hueOff val="1663504"/>
                <a:satOff val="-33659"/>
                <a:lumOff val="1046"/>
                <a:alphaOff val="0"/>
                <a:tint val="96000"/>
                <a:lumMod val="100000"/>
              </a:schemeClr>
            </a:gs>
            <a:gs pos="78000">
              <a:schemeClr val="accent5">
                <a:hueOff val="1663504"/>
                <a:satOff val="-33659"/>
                <a:lumOff val="1046"/>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SA" sz="2200" kern="1200"/>
            <a:t>الدافعية الخارجية</a:t>
          </a:r>
        </a:p>
      </dsp:txBody>
      <dsp:txXfrm>
        <a:off x="2800070" y="2072836"/>
        <a:ext cx="1365968" cy="1365968"/>
      </dsp:txXfrm>
    </dsp:sp>
    <dsp:sp modelId="{08F63D00-0F1B-4FED-86F5-7B5816E87143}">
      <dsp:nvSpPr>
        <dsp:cNvPr id="0" name=""/>
        <dsp:cNvSpPr/>
      </dsp:nvSpPr>
      <dsp:spPr>
        <a:xfrm>
          <a:off x="4356377" y="1998940"/>
          <a:ext cx="1513760" cy="1513760"/>
        </a:xfrm>
        <a:prstGeom prst="roundRect">
          <a:avLst/>
        </a:prstGeom>
        <a:gradFill rotWithShape="0">
          <a:gsLst>
            <a:gs pos="0">
              <a:schemeClr val="accent5">
                <a:hueOff val="2495256"/>
                <a:satOff val="-50489"/>
                <a:lumOff val="1569"/>
                <a:alphaOff val="0"/>
                <a:tint val="96000"/>
                <a:lumMod val="100000"/>
              </a:schemeClr>
            </a:gs>
            <a:gs pos="78000">
              <a:schemeClr val="accent5">
                <a:hueOff val="2495256"/>
                <a:satOff val="-50489"/>
                <a:lumOff val="1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SA" sz="2200" kern="1200"/>
            <a:t>الدافعية الداخلية</a:t>
          </a:r>
        </a:p>
      </dsp:txBody>
      <dsp:txXfrm>
        <a:off x="4430273" y="2072836"/>
        <a:ext cx="1365968" cy="1365968"/>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CA6F9E-168D-4F16-B329-ED476A23C779}" type="datetimeFigureOut">
              <a:rPr lang="ar-SA" smtClean="0"/>
              <a:t>14/03/45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3115975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A6F9E-168D-4F16-B329-ED476A23C779}" type="datetimeFigureOut">
              <a:rPr lang="ar-SA" smtClean="0"/>
              <a:t>14/03/45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2066758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A6F9E-168D-4F16-B329-ED476A23C779}" type="datetimeFigureOut">
              <a:rPr lang="ar-SA" smtClean="0"/>
              <a:t>14/03/45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3211F-8845-4193-8600-03EEC388C3D1}" type="slidenum">
              <a:rPr lang="ar-SA" smtClean="0"/>
              <a:t>‹#›</a:t>
            </a:fld>
            <a:endParaRPr lang="ar-S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27542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A6F9E-168D-4F16-B329-ED476A23C779}" type="datetimeFigureOut">
              <a:rPr lang="ar-SA" smtClean="0"/>
              <a:t>14/03/45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2425484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A6F9E-168D-4F16-B329-ED476A23C779}" type="datetimeFigureOut">
              <a:rPr lang="ar-SA" smtClean="0"/>
              <a:t>14/03/45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3211F-8845-4193-8600-03EEC388C3D1}" type="slidenum">
              <a:rPr lang="ar-SA" smtClean="0"/>
              <a:t>‹#›</a:t>
            </a:fld>
            <a:endParaRPr lang="ar-S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6168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A6F9E-168D-4F16-B329-ED476A23C779}" type="datetimeFigureOut">
              <a:rPr lang="ar-SA" smtClean="0"/>
              <a:t>14/03/45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685348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A6F9E-168D-4F16-B329-ED476A23C779}" type="datetimeFigureOut">
              <a:rPr lang="ar-SA" smtClean="0"/>
              <a:t>14/03/45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755020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A6F9E-168D-4F16-B329-ED476A23C779}" type="datetimeFigureOut">
              <a:rPr lang="ar-SA" smtClean="0"/>
              <a:t>14/03/45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1571397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A6F9E-168D-4F16-B329-ED476A23C779}" type="datetimeFigureOut">
              <a:rPr lang="ar-SA" smtClean="0"/>
              <a:t>14/03/45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835932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A6F9E-168D-4F16-B329-ED476A23C779}" type="datetimeFigureOut">
              <a:rPr lang="ar-SA" smtClean="0"/>
              <a:t>14/03/45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3101185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CA6F9E-168D-4F16-B329-ED476A23C779}" type="datetimeFigureOut">
              <a:rPr lang="ar-SA" smtClean="0"/>
              <a:t>14/03/45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841517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CA6F9E-168D-4F16-B329-ED476A23C779}" type="datetimeFigureOut">
              <a:rPr lang="ar-SA" smtClean="0"/>
              <a:t>14/03/45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134471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CA6F9E-168D-4F16-B329-ED476A23C779}" type="datetimeFigureOut">
              <a:rPr lang="ar-SA" smtClean="0"/>
              <a:t>14/03/45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443245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A6F9E-168D-4F16-B329-ED476A23C779}" type="datetimeFigureOut">
              <a:rPr lang="ar-SA" smtClean="0"/>
              <a:t>14/03/45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133395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9CA6F9E-168D-4F16-B329-ED476A23C779}" type="datetimeFigureOut">
              <a:rPr lang="ar-SA" smtClean="0"/>
              <a:t>14/03/45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3740914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CA6F9E-168D-4F16-B329-ED476A23C779}" type="datetimeFigureOut">
              <a:rPr lang="ar-SA" smtClean="0"/>
              <a:t>14/03/45</a:t>
            </a:fld>
            <a:endParaRPr lang="ar-S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33211F-8845-4193-8600-03EEC388C3D1}" type="slidenum">
              <a:rPr lang="ar-SA" smtClean="0"/>
              <a:t>‹#›</a:t>
            </a:fld>
            <a:endParaRPr lang="ar-SA"/>
          </a:p>
        </p:txBody>
      </p:sp>
    </p:spTree>
    <p:extLst>
      <p:ext uri="{BB962C8B-B14F-4D97-AF65-F5344CB8AC3E}">
        <p14:creationId xmlns:p14="http://schemas.microsoft.com/office/powerpoint/2010/main" val="199224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CA6F9E-168D-4F16-B329-ED476A23C779}" type="datetimeFigureOut">
              <a:rPr lang="ar-SA" smtClean="0"/>
              <a:t>14/03/45</a:t>
            </a:fld>
            <a:endParaRPr lang="ar-S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C33211F-8845-4193-8600-03EEC388C3D1}" type="slidenum">
              <a:rPr lang="ar-SA" smtClean="0"/>
              <a:t>‹#›</a:t>
            </a:fld>
            <a:endParaRPr lang="ar-SA"/>
          </a:p>
        </p:txBody>
      </p:sp>
      <p:pic>
        <p:nvPicPr>
          <p:cNvPr id="8" name="صورة 7">
            <a:extLst>
              <a:ext uri="{FF2B5EF4-FFF2-40B4-BE49-F238E27FC236}">
                <a16:creationId xmlns:a16="http://schemas.microsoft.com/office/drawing/2014/main" id="{D70533E2-FD7D-590A-F03D-55B74B22FF2D}"/>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321847" y="-8617"/>
            <a:ext cx="1442282" cy="653207"/>
          </a:xfrm>
          <a:prstGeom prst="rect">
            <a:avLst/>
          </a:prstGeom>
        </p:spPr>
      </p:pic>
      <p:pic>
        <p:nvPicPr>
          <p:cNvPr id="9" name="صورة 8">
            <a:extLst>
              <a:ext uri="{FF2B5EF4-FFF2-40B4-BE49-F238E27FC236}">
                <a16:creationId xmlns:a16="http://schemas.microsoft.com/office/drawing/2014/main" id="{D03752DB-63E0-2449-46A7-BBA3E1B2810E}"/>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1119601" y="26231"/>
            <a:ext cx="888620" cy="666465"/>
          </a:xfrm>
          <a:prstGeom prst="rect">
            <a:avLst/>
          </a:prstGeom>
        </p:spPr>
      </p:pic>
    </p:spTree>
    <p:extLst>
      <p:ext uri="{BB962C8B-B14F-4D97-AF65-F5344CB8AC3E}">
        <p14:creationId xmlns:p14="http://schemas.microsoft.com/office/powerpoint/2010/main" val="3626019653"/>
      </p:ext>
    </p:extLst>
  </p:cSld>
  <p:clrMap bg1="lt1" tx1="dk1" bg2="lt2" tx2="dk2" accent1="accent1" accent2="accent2" accent3="accent3" accent4="accent4" accent5="accent5" accent6="accent6" hlink="hlink" folHlink="folHlink"/>
  <p:sldLayoutIdLst>
    <p:sldLayoutId id="2147484270" r:id="rId1"/>
    <p:sldLayoutId id="2147484271" r:id="rId2"/>
    <p:sldLayoutId id="2147484272" r:id="rId3"/>
    <p:sldLayoutId id="2147484273" r:id="rId4"/>
    <p:sldLayoutId id="2147484274" r:id="rId5"/>
    <p:sldLayoutId id="2147484275" r:id="rId6"/>
    <p:sldLayoutId id="2147484276" r:id="rId7"/>
    <p:sldLayoutId id="2147484277" r:id="rId8"/>
    <p:sldLayoutId id="2147484278" r:id="rId9"/>
    <p:sldLayoutId id="2147484279" r:id="rId10"/>
    <p:sldLayoutId id="2147484280" r:id="rId11"/>
    <p:sldLayoutId id="2147484281" r:id="rId12"/>
    <p:sldLayoutId id="2147484282" r:id="rId13"/>
    <p:sldLayoutId id="2147484283" r:id="rId14"/>
    <p:sldLayoutId id="2147484284" r:id="rId15"/>
    <p:sldLayoutId id="2147484285"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022437" y="2770688"/>
            <a:ext cx="3876540" cy="707886"/>
          </a:xfrm>
          <a:prstGeom prst="rect">
            <a:avLst/>
          </a:prstGeom>
          <a:noFill/>
        </p:spPr>
        <p:txBody>
          <a:bodyPr wrap="square" rtlCol="1">
            <a:spAutoFit/>
          </a:bodyPr>
          <a:lstStyle/>
          <a:p>
            <a:pPr algn="ctr"/>
            <a:r>
              <a:rPr lang="ar-SA" sz="4000" dirty="0">
                <a:cs typeface="PT Bold Heading" panose="02010400000000000000" pitchFamily="2" charset="-78"/>
              </a:rPr>
              <a:t>اليوم الرابع</a:t>
            </a:r>
          </a:p>
        </p:txBody>
      </p:sp>
    </p:spTree>
    <p:extLst>
      <p:ext uri="{BB962C8B-B14F-4D97-AF65-F5344CB8AC3E}">
        <p14:creationId xmlns:p14="http://schemas.microsoft.com/office/powerpoint/2010/main" val="888749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1647" y="986738"/>
            <a:ext cx="8704263"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7092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200" b="1" dirty="0">
                <a:solidFill>
                  <a:srgbClr val="002060"/>
                </a:solidFill>
                <a:latin typeface="Sakkal Majalla" panose="02000000000000000000" pitchFamily="2" charset="-78"/>
                <a:cs typeface="Sakkal Majalla" panose="02000000000000000000" pitchFamily="2" charset="-78"/>
              </a:rPr>
              <a:t>نظريات التحفيز(نظرية </a:t>
            </a:r>
            <a:r>
              <a:rPr lang="en-US" sz="3200" b="1" dirty="0">
                <a:solidFill>
                  <a:srgbClr val="002060"/>
                </a:solidFill>
                <a:latin typeface="Sakkal Majalla" panose="02000000000000000000" pitchFamily="2" charset="-78"/>
                <a:cs typeface="Sakkal Majalla" panose="02000000000000000000" pitchFamily="2" charset="-78"/>
              </a:rPr>
              <a:t>X</a:t>
            </a:r>
            <a:r>
              <a:rPr lang="ar-SA" sz="3200" b="1" dirty="0">
                <a:solidFill>
                  <a:srgbClr val="002060"/>
                </a:solidFill>
                <a:latin typeface="Sakkal Majalla" panose="02000000000000000000" pitchFamily="2" charset="-78"/>
                <a:cs typeface="Sakkal Majalla" panose="02000000000000000000" pitchFamily="2" charset="-78"/>
              </a:rPr>
              <a:t>. والثانية نظرية</a:t>
            </a:r>
            <a:r>
              <a:rPr lang="en-US" sz="3200" b="1" dirty="0">
                <a:solidFill>
                  <a:srgbClr val="002060"/>
                </a:solidFill>
                <a:latin typeface="Sakkal Majalla" panose="02000000000000000000" pitchFamily="2" charset="-78"/>
                <a:cs typeface="Sakkal Majalla" panose="02000000000000000000" pitchFamily="2" charset="-78"/>
              </a:rPr>
              <a:t>Y</a:t>
            </a:r>
            <a:r>
              <a:rPr lang="ar-SA" sz="3200" b="1" dirty="0">
                <a:solidFill>
                  <a:srgbClr val="002060"/>
                </a:solidFill>
                <a:latin typeface="Sakkal Majalla" panose="02000000000000000000" pitchFamily="2" charset="-78"/>
                <a:cs typeface="Sakkal Majalla" panose="02000000000000000000" pitchFamily="2" charset="-78"/>
              </a:rPr>
              <a:t>)</a:t>
            </a:r>
            <a:br>
              <a:rPr lang="ar-SA" sz="3200" b="1" dirty="0">
                <a:solidFill>
                  <a:srgbClr val="002060"/>
                </a:solidFill>
                <a:latin typeface="Sakkal Majalla" panose="02000000000000000000" pitchFamily="2" charset="-78"/>
                <a:cs typeface="Sakkal Majalla" panose="02000000000000000000" pitchFamily="2" charset="-78"/>
              </a:rPr>
            </a:br>
            <a:endParaRPr lang="ar-SA" sz="3200" b="1" dirty="0">
              <a:solidFill>
                <a:srgbClr val="00206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98853" y="1507524"/>
            <a:ext cx="9695935" cy="4917989"/>
          </a:xfrm>
        </p:spPr>
        <p:txBody>
          <a:bodyPr>
            <a:normAutofit/>
          </a:bodyPr>
          <a:lstStyle/>
          <a:p>
            <a:r>
              <a:rPr lang="ar-SA" sz="3000" b="1" dirty="0">
                <a:latin typeface="Sakkal Majalla" panose="02000000000000000000" pitchFamily="2" charset="-78"/>
                <a:cs typeface="Sakkal Majalla" panose="02000000000000000000" pitchFamily="2" charset="-78"/>
              </a:rPr>
              <a:t>نظرية </a:t>
            </a:r>
            <a:r>
              <a:rPr lang="en-US" sz="3000" b="1" dirty="0">
                <a:latin typeface="Sakkal Majalla" panose="02000000000000000000" pitchFamily="2" charset="-78"/>
                <a:cs typeface="Sakkal Majalla" panose="02000000000000000000" pitchFamily="2" charset="-78"/>
              </a:rPr>
              <a:t>X</a:t>
            </a:r>
            <a:r>
              <a:rPr lang="ar-SA" sz="3000" b="1" dirty="0">
                <a:latin typeface="Sakkal Majalla" panose="02000000000000000000" pitchFamily="2" charset="-78"/>
                <a:cs typeface="Sakkal Majalla" panose="02000000000000000000" pitchFamily="2" charset="-78"/>
              </a:rPr>
              <a:t> يعتقد المديرين أن الموظف العادي :</a:t>
            </a:r>
            <a:endParaRPr lang="en-US" sz="3000" b="1" dirty="0">
              <a:latin typeface="Sakkal Majalla" panose="02000000000000000000" pitchFamily="2" charset="-78"/>
              <a:cs typeface="Sakkal Majalla" panose="02000000000000000000" pitchFamily="2" charset="-78"/>
            </a:endParaRPr>
          </a:p>
          <a:p>
            <a:r>
              <a:rPr lang="ar-SA" sz="3000" dirty="0">
                <a:latin typeface="Sakkal Majalla" panose="02000000000000000000" pitchFamily="2" charset="-78"/>
                <a:cs typeface="Sakkal Majalla" panose="02000000000000000000" pitchFamily="2" charset="-78"/>
              </a:rPr>
              <a:t>كسول ولا يحب العمل.</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يتهرب من المسئولية ولا يحب تحملها.</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يحتاج إلى الرقابة والإشراف المستمر.</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ليس لديه طموح.</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كل ما يهمه الأمان.</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لا يتم حفزه إلا بالمال.</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يجب التحكم والتهديد والسيطرة على الموظفين لتحقيق أهداف المنظمة.</a:t>
            </a:r>
            <a:endParaRPr lang="en-US" sz="3000" dirty="0">
              <a:latin typeface="Sakkal Majalla" panose="02000000000000000000" pitchFamily="2" charset="-78"/>
              <a:cs typeface="Sakkal Majalla" panose="02000000000000000000" pitchFamily="2" charset="-78"/>
            </a:endParaRPr>
          </a:p>
          <a:p>
            <a:endParaRPr lang="ar-SA" sz="3000" dirty="0"/>
          </a:p>
        </p:txBody>
      </p:sp>
      <p:pic>
        <p:nvPicPr>
          <p:cNvPr id="4" name="Picture 3" descr="http://wp.sharara.org/wp-content/uploads/2010/10/111.jpg"/>
          <p:cNvPicPr/>
          <p:nvPr/>
        </p:nvPicPr>
        <p:blipFill>
          <a:blip r:embed="rId2">
            <a:extLst>
              <a:ext uri="{28A0092B-C50C-407E-A947-70E740481C1C}">
                <a14:useLocalDpi xmlns:a14="http://schemas.microsoft.com/office/drawing/2010/main" val="0"/>
              </a:ext>
            </a:extLst>
          </a:blip>
          <a:srcRect/>
          <a:stretch>
            <a:fillRect/>
          </a:stretch>
        </p:blipFill>
        <p:spPr bwMode="auto">
          <a:xfrm>
            <a:off x="856735" y="1930400"/>
            <a:ext cx="3418703" cy="2468777"/>
          </a:xfrm>
          <a:prstGeom prst="rect">
            <a:avLst/>
          </a:prstGeom>
          <a:noFill/>
          <a:ln>
            <a:noFill/>
          </a:ln>
        </p:spPr>
      </p:pic>
    </p:spTree>
    <p:extLst>
      <p:ext uri="{BB962C8B-B14F-4D97-AF65-F5344CB8AC3E}">
        <p14:creationId xmlns:p14="http://schemas.microsoft.com/office/powerpoint/2010/main" val="3628746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5827"/>
            <a:ext cx="9598925" cy="5201641"/>
          </a:xfrm>
        </p:spPr>
        <p:txBody>
          <a:bodyPr>
            <a:noAutofit/>
          </a:bodyPr>
          <a:lstStyle/>
          <a:p>
            <a:r>
              <a:rPr lang="ar-SA" sz="3200" b="1" dirty="0">
                <a:latin typeface="Sakkal Majalla" panose="02000000000000000000" pitchFamily="2" charset="-78"/>
                <a:cs typeface="Sakkal Majalla" panose="02000000000000000000" pitchFamily="2" charset="-78"/>
              </a:rPr>
              <a:t>نظرية </a:t>
            </a:r>
            <a:r>
              <a:rPr lang="en-US" sz="3200" b="1" dirty="0">
                <a:latin typeface="Sakkal Majalla" panose="02000000000000000000" pitchFamily="2" charset="-78"/>
                <a:cs typeface="Sakkal Majalla" panose="02000000000000000000" pitchFamily="2" charset="-78"/>
              </a:rPr>
              <a:t>Y</a:t>
            </a:r>
            <a:r>
              <a:rPr lang="ar-SA" sz="3200" b="1" dirty="0">
                <a:latin typeface="Sakkal Majalla" panose="02000000000000000000" pitchFamily="2" charset="-78"/>
                <a:cs typeface="Sakkal Majalla" panose="02000000000000000000" pitchFamily="2" charset="-78"/>
              </a:rPr>
              <a:t> يعتقد المديرين أن الموظف العادي :</a:t>
            </a:r>
            <a:endParaRPr lang="en-US" sz="3200" b="1" dirty="0">
              <a:latin typeface="Sakkal Majalla" panose="02000000000000000000" pitchFamily="2" charset="-78"/>
              <a:cs typeface="Sakkal Majalla" panose="02000000000000000000" pitchFamily="2" charset="-78"/>
            </a:endParaRPr>
          </a:p>
          <a:p>
            <a:pPr lvl="0"/>
            <a:r>
              <a:rPr lang="ar-SA" sz="3200" dirty="0">
                <a:latin typeface="Sakkal Majalla" panose="02000000000000000000" pitchFamily="2" charset="-78"/>
                <a:cs typeface="Sakkal Majalla" panose="02000000000000000000" pitchFamily="2" charset="-78"/>
              </a:rPr>
              <a:t>أن العمل عمليه طبيعية لدى الناس تحتاج إلى بذل الجهد العقلي والجسمي.</a:t>
            </a:r>
            <a:endParaRPr lang="en-US" sz="3200" dirty="0">
              <a:latin typeface="Sakkal Majalla" panose="02000000000000000000" pitchFamily="2" charset="-78"/>
              <a:cs typeface="Sakkal Majalla" panose="02000000000000000000" pitchFamily="2" charset="-78"/>
            </a:endParaRPr>
          </a:p>
          <a:p>
            <a:pPr lvl="0"/>
            <a:r>
              <a:rPr lang="ar-SA" sz="3200" dirty="0">
                <a:latin typeface="Sakkal Majalla" panose="02000000000000000000" pitchFamily="2" charset="-78"/>
                <a:cs typeface="Sakkal Majalla" panose="02000000000000000000" pitchFamily="2" charset="-78"/>
              </a:rPr>
              <a:t>سيوجه العاملون أنفسهم ويتحكموا بها ( التوجيه الذاتي) لتحقيق الأهداف المنظمة.</a:t>
            </a:r>
            <a:endParaRPr lang="en-US" sz="3200" dirty="0">
              <a:latin typeface="Sakkal Majalla" panose="02000000000000000000" pitchFamily="2" charset="-78"/>
              <a:cs typeface="Sakkal Majalla" panose="02000000000000000000" pitchFamily="2" charset="-78"/>
            </a:endParaRPr>
          </a:p>
          <a:p>
            <a:pPr lvl="0"/>
            <a:r>
              <a:rPr lang="ar-SA" sz="3200" dirty="0">
                <a:latin typeface="Sakkal Majalla" panose="02000000000000000000" pitchFamily="2" charset="-78"/>
                <a:cs typeface="Sakkal Majalla" panose="02000000000000000000" pitchFamily="2" charset="-78"/>
              </a:rPr>
              <a:t>الالتزام تجاه الأهداف مرتبط بالرضا والإنجاز والحوافز.</a:t>
            </a:r>
            <a:endParaRPr lang="en-US" sz="3200" dirty="0">
              <a:latin typeface="Sakkal Majalla" panose="02000000000000000000" pitchFamily="2" charset="-78"/>
              <a:cs typeface="Sakkal Majalla" panose="02000000000000000000" pitchFamily="2" charset="-78"/>
            </a:endParaRPr>
          </a:p>
          <a:p>
            <a:pPr lvl="0"/>
            <a:r>
              <a:rPr lang="ar-SA" sz="3200" dirty="0">
                <a:latin typeface="Sakkal Majalla" panose="02000000000000000000" pitchFamily="2" charset="-78"/>
                <a:cs typeface="Sakkal Majalla" panose="02000000000000000000" pitchFamily="2" charset="-78"/>
              </a:rPr>
              <a:t>الموظف العادي يبحث عن المسئولية ويقبلها في جميع الأحوال.</a:t>
            </a:r>
            <a:endParaRPr lang="en-US" sz="3200" dirty="0">
              <a:latin typeface="Sakkal Majalla" panose="02000000000000000000" pitchFamily="2" charset="-78"/>
              <a:cs typeface="Sakkal Majalla" panose="02000000000000000000" pitchFamily="2" charset="-78"/>
            </a:endParaRPr>
          </a:p>
          <a:p>
            <a:pPr lvl="0"/>
            <a:r>
              <a:rPr lang="ar-SA" sz="3200" dirty="0">
                <a:latin typeface="Sakkal Majalla" panose="02000000000000000000" pitchFamily="2" charset="-78"/>
                <a:cs typeface="Sakkal Majalla" panose="02000000000000000000" pitchFamily="2" charset="-78"/>
              </a:rPr>
              <a:t>إن الضبط الخارجي والتهديد بالعقاب ليس هو الوسيلة لجعل العاملين يبذلون الجهد لتحقيق أهداف المنظمة، ونظرية </a:t>
            </a:r>
            <a:r>
              <a:rPr lang="en-US" sz="3200" dirty="0">
                <a:latin typeface="Sakkal Majalla" panose="02000000000000000000" pitchFamily="2" charset="-78"/>
                <a:cs typeface="Sakkal Majalla" panose="02000000000000000000" pitchFamily="2" charset="-78"/>
              </a:rPr>
              <a:t>Y</a:t>
            </a:r>
            <a:r>
              <a:rPr lang="ar-SA" sz="3200" dirty="0">
                <a:latin typeface="Sakkal Majalla" panose="02000000000000000000" pitchFamily="2" charset="-78"/>
                <a:cs typeface="Sakkal Majalla" panose="02000000000000000000" pitchFamily="2" charset="-78"/>
              </a:rPr>
              <a:t> تدافع عما نطلق عليه في الوقت الحاضر ( الإدارة بالمشاركة) </a:t>
            </a:r>
            <a:r>
              <a:rPr lang="en-US" sz="3200" dirty="0">
                <a:latin typeface="Sakkal Majalla" panose="02000000000000000000" pitchFamily="2" charset="-78"/>
                <a:cs typeface="Sakkal Majalla" panose="02000000000000000000" pitchFamily="2" charset="-78"/>
              </a:rPr>
              <a:t>Participative Management</a:t>
            </a:r>
            <a:r>
              <a:rPr lang="ar-SA" sz="3200" dirty="0">
                <a:latin typeface="Sakkal Majalla" panose="02000000000000000000" pitchFamily="2" charset="-78"/>
                <a:cs typeface="Sakkal Majalla" panose="02000000000000000000" pitchFamily="2" charset="-78"/>
              </a:rPr>
              <a:t> حيث يتاح للعاملين المشاركة في جميع مراحل العمل وخاصة في عمليات صنع القرارات وحل المشكلات.</a:t>
            </a:r>
            <a:endParaRPr lang="en-US" sz="3200" dirty="0">
              <a:latin typeface="Sakkal Majalla" panose="02000000000000000000" pitchFamily="2" charset="-78"/>
              <a:cs typeface="Sakkal Majalla" panose="02000000000000000000" pitchFamily="2" charset="-78"/>
            </a:endParaRPr>
          </a:p>
          <a:p>
            <a:pPr lvl="0"/>
            <a:r>
              <a:rPr lang="ar-SA" sz="3200" dirty="0">
                <a:latin typeface="Sakkal Majalla" panose="02000000000000000000" pitchFamily="2" charset="-78"/>
                <a:cs typeface="Sakkal Majalla" panose="02000000000000000000" pitchFamily="2" charset="-78"/>
              </a:rPr>
              <a:t>ترى أن المال ليس هو الحافز الوحيد للعمل بل توجد الحوافز المعنوية مثل تقدير.</a:t>
            </a:r>
            <a:endParaRPr lang="en-US" sz="3200" dirty="0">
              <a:latin typeface="Sakkal Majalla" panose="02000000000000000000" pitchFamily="2" charset="-78"/>
              <a:cs typeface="Sakkal Majalla" panose="02000000000000000000" pitchFamily="2" charset="-78"/>
            </a:endParaRPr>
          </a:p>
          <a:p>
            <a:endParaRPr lang="ar-SA" sz="3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902023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4400" b="1" dirty="0">
                <a:solidFill>
                  <a:srgbClr val="002060"/>
                </a:solidFill>
                <a:latin typeface="Sakkal Majalla" panose="02000000000000000000" pitchFamily="2" charset="-78"/>
                <a:cs typeface="Sakkal Majalla" panose="02000000000000000000" pitchFamily="2" charset="-78"/>
              </a:rPr>
              <a:t>نظريات التحفيز(نظرية الحاجات الإنسانية)</a:t>
            </a:r>
            <a:br>
              <a:rPr lang="ar-SA" sz="4400" b="1" dirty="0">
                <a:solidFill>
                  <a:srgbClr val="002060"/>
                </a:solidFill>
                <a:latin typeface="Sakkal Majalla" panose="02000000000000000000" pitchFamily="2" charset="-78"/>
                <a:cs typeface="Sakkal Majalla" panose="02000000000000000000" pitchFamily="2" charset="-78"/>
              </a:rPr>
            </a:br>
            <a:endParaRPr lang="ar-SA" sz="4400" b="1" dirty="0">
              <a:solidFill>
                <a:srgbClr val="002060"/>
              </a:solidFill>
              <a:latin typeface="Sakkal Majalla" panose="02000000000000000000" pitchFamily="2" charset="-78"/>
              <a:cs typeface="Sakkal Majalla" panose="02000000000000000000" pitchFamily="2" charset="-78"/>
            </a:endParaRPr>
          </a:p>
        </p:txBody>
      </p:sp>
      <p:pic>
        <p:nvPicPr>
          <p:cNvPr id="6" name="Content Placeholder 5" descr="http://upload.wikimedia.org/wikipedia/commons/0/01/Maslow's_hierarchy_of_needs_ar.pn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013090" y="1458097"/>
            <a:ext cx="7336856" cy="4786183"/>
          </a:xfrm>
          <a:prstGeom prst="rect">
            <a:avLst/>
          </a:prstGeom>
          <a:noFill/>
          <a:ln>
            <a:noFill/>
          </a:ln>
        </p:spPr>
      </p:pic>
    </p:spTree>
    <p:extLst>
      <p:ext uri="{BB962C8B-B14F-4D97-AF65-F5344CB8AC3E}">
        <p14:creationId xmlns:p14="http://schemas.microsoft.com/office/powerpoint/2010/main" val="1975884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b="1" dirty="0">
                <a:solidFill>
                  <a:srgbClr val="002060"/>
                </a:solidFill>
                <a:latin typeface="Times New Roman" panose="02020603050405020304" pitchFamily="18" charset="0"/>
                <a:cs typeface="Times New Roman" panose="02020603050405020304" pitchFamily="18" charset="0"/>
              </a:rPr>
              <a:t>معوقات تحفيز الموظفين</a:t>
            </a:r>
          </a:p>
        </p:txBody>
      </p:sp>
      <p:sp>
        <p:nvSpPr>
          <p:cNvPr id="3" name="Content Placeholder 2"/>
          <p:cNvSpPr>
            <a:spLocks noGrp="1"/>
          </p:cNvSpPr>
          <p:nvPr>
            <p:ph idx="1"/>
          </p:nvPr>
        </p:nvSpPr>
        <p:spPr>
          <a:xfrm>
            <a:off x="677334" y="1466796"/>
            <a:ext cx="9142169" cy="3892402"/>
          </a:xfrm>
        </p:spPr>
        <p:txBody>
          <a:bodyPr>
            <a:noAutofit/>
          </a:bodyPr>
          <a:lstStyle/>
          <a:p>
            <a:pPr lvl="0"/>
            <a:r>
              <a:rPr lang="ar-SA" sz="4000" dirty="0">
                <a:solidFill>
                  <a:srgbClr val="002060"/>
                </a:solidFill>
                <a:latin typeface="Sakkal Majalla" panose="02000000000000000000" pitchFamily="2" charset="-78"/>
                <a:cs typeface="Sakkal Majalla" panose="02000000000000000000" pitchFamily="2" charset="-78"/>
              </a:rPr>
              <a:t>عدم وضوح الأهداف لدى الإدارة.</a:t>
            </a:r>
            <a:endParaRPr lang="en-US" sz="4000" dirty="0">
              <a:solidFill>
                <a:srgbClr val="002060"/>
              </a:solidFill>
              <a:latin typeface="Sakkal Majalla" panose="02000000000000000000" pitchFamily="2" charset="-78"/>
              <a:cs typeface="Sakkal Majalla" panose="02000000000000000000" pitchFamily="2" charset="-78"/>
            </a:endParaRPr>
          </a:p>
          <a:p>
            <a:pPr lvl="0"/>
            <a:r>
              <a:rPr lang="ar-SA" sz="4000" dirty="0">
                <a:solidFill>
                  <a:srgbClr val="002060"/>
                </a:solidFill>
                <a:latin typeface="Sakkal Majalla" panose="02000000000000000000" pitchFamily="2" charset="-78"/>
                <a:cs typeface="Sakkal Majalla" panose="02000000000000000000" pitchFamily="2" charset="-78"/>
              </a:rPr>
              <a:t>عدم المتابعة للموظفين فلا يعرف المحسن من المخطئ.</a:t>
            </a:r>
            <a:endParaRPr lang="en-US" sz="4000" dirty="0">
              <a:solidFill>
                <a:srgbClr val="002060"/>
              </a:solidFill>
              <a:latin typeface="Sakkal Majalla" panose="02000000000000000000" pitchFamily="2" charset="-78"/>
              <a:cs typeface="Sakkal Majalla" panose="02000000000000000000" pitchFamily="2" charset="-78"/>
            </a:endParaRPr>
          </a:p>
          <a:p>
            <a:pPr lvl="0"/>
            <a:r>
              <a:rPr lang="ar-SA" sz="4000" dirty="0">
                <a:solidFill>
                  <a:srgbClr val="002060"/>
                </a:solidFill>
                <a:latin typeface="Sakkal Majalla" panose="02000000000000000000" pitchFamily="2" charset="-78"/>
                <a:cs typeface="Sakkal Majalla" panose="02000000000000000000" pitchFamily="2" charset="-78"/>
              </a:rPr>
              <a:t>قلة التدريب على العمل وقلة التوجيه لتصحيح الأخطاء.</a:t>
            </a:r>
            <a:endParaRPr lang="en-US" sz="4000" dirty="0">
              <a:solidFill>
                <a:srgbClr val="002060"/>
              </a:solidFill>
              <a:latin typeface="Sakkal Majalla" panose="02000000000000000000" pitchFamily="2" charset="-78"/>
              <a:cs typeface="Sakkal Majalla" panose="02000000000000000000" pitchFamily="2" charset="-78"/>
            </a:endParaRPr>
          </a:p>
          <a:p>
            <a:pPr lvl="0"/>
            <a:r>
              <a:rPr lang="ar-SA" sz="4000" dirty="0">
                <a:solidFill>
                  <a:srgbClr val="002060"/>
                </a:solidFill>
                <a:latin typeface="Sakkal Majalla" panose="02000000000000000000" pitchFamily="2" charset="-78"/>
                <a:cs typeface="Sakkal Majalla" panose="02000000000000000000" pitchFamily="2" charset="-78"/>
              </a:rPr>
              <a:t>عدم وجود قنوات اتصال بين المديرين والموظفين.</a:t>
            </a:r>
            <a:endParaRPr lang="en-US" sz="4000" dirty="0">
              <a:solidFill>
                <a:srgbClr val="002060"/>
              </a:solidFill>
              <a:latin typeface="Sakkal Majalla" panose="02000000000000000000" pitchFamily="2" charset="-78"/>
              <a:cs typeface="Sakkal Majalla" panose="02000000000000000000" pitchFamily="2" charset="-78"/>
            </a:endParaRPr>
          </a:p>
          <a:p>
            <a:pPr lvl="0"/>
            <a:r>
              <a:rPr lang="ar-SA" sz="4000" dirty="0">
                <a:solidFill>
                  <a:srgbClr val="002060"/>
                </a:solidFill>
                <a:latin typeface="Sakkal Majalla" panose="02000000000000000000" pitchFamily="2" charset="-78"/>
                <a:cs typeface="Sakkal Majalla" panose="02000000000000000000" pitchFamily="2" charset="-78"/>
              </a:rPr>
              <a:t>كثرة التغيير في القيادات </a:t>
            </a:r>
          </a:p>
          <a:p>
            <a:pPr lvl="0"/>
            <a:r>
              <a:rPr lang="ar-SA" sz="4000" dirty="0">
                <a:solidFill>
                  <a:srgbClr val="002060"/>
                </a:solidFill>
                <a:latin typeface="Sakkal Majalla" panose="02000000000000000000" pitchFamily="2" charset="-78"/>
                <a:cs typeface="Sakkal Majalla" panose="02000000000000000000" pitchFamily="2" charset="-78"/>
              </a:rPr>
              <a:t>توزيع حوافز بشكل غير عادل</a:t>
            </a:r>
            <a:r>
              <a:rPr lang="en-US" sz="4000" dirty="0">
                <a:solidFill>
                  <a:srgbClr val="002060"/>
                </a:solidFill>
                <a:latin typeface="Sakkal Majalla" panose="02000000000000000000" pitchFamily="2" charset="-78"/>
                <a:cs typeface="Sakkal Majalla" panose="02000000000000000000" pitchFamily="2" charset="-78"/>
              </a:rPr>
              <a:t>.</a:t>
            </a:r>
          </a:p>
          <a:p>
            <a:pPr lvl="0"/>
            <a:r>
              <a:rPr lang="ar-SA" sz="4000" dirty="0">
                <a:solidFill>
                  <a:srgbClr val="002060"/>
                </a:solidFill>
                <a:latin typeface="Sakkal Majalla" panose="02000000000000000000" pitchFamily="2" charset="-78"/>
                <a:cs typeface="Sakkal Majalla" panose="02000000000000000000" pitchFamily="2" charset="-78"/>
              </a:rPr>
              <a:t>الاستهانة بجهود الموظفين.</a:t>
            </a:r>
            <a:endParaRPr lang="en-US" sz="4000" dirty="0">
              <a:solidFill>
                <a:srgbClr val="002060"/>
              </a:solidFill>
              <a:latin typeface="Sakkal Majalla" panose="02000000000000000000" pitchFamily="2" charset="-78"/>
              <a:cs typeface="Sakkal Majalla" panose="02000000000000000000" pitchFamily="2" charset="-78"/>
            </a:endParaRPr>
          </a:p>
          <a:p>
            <a:pPr lvl="0"/>
            <a:endParaRPr lang="ar-SA" sz="4000" dirty="0"/>
          </a:p>
          <a:p>
            <a:endParaRPr lang="ar-SA" sz="4000" dirty="0"/>
          </a:p>
        </p:txBody>
      </p:sp>
    </p:spTree>
    <p:extLst>
      <p:ext uri="{BB962C8B-B14F-4D97-AF65-F5344CB8AC3E}">
        <p14:creationId xmlns:p14="http://schemas.microsoft.com/office/powerpoint/2010/main" val="47372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996225" y="2975020"/>
            <a:ext cx="6555347" cy="1323439"/>
          </a:xfrm>
          <a:prstGeom prst="rect">
            <a:avLst/>
          </a:prstGeom>
          <a:noFill/>
        </p:spPr>
        <p:txBody>
          <a:bodyPr wrap="square" rtlCol="1">
            <a:spAutoFit/>
          </a:bodyPr>
          <a:lstStyle/>
          <a:p>
            <a:r>
              <a:rPr lang="ar-SA" sz="4000" b="1" dirty="0">
                <a:solidFill>
                  <a:srgbClr val="002060"/>
                </a:solidFill>
                <a:latin typeface="Sakkal Majalla" panose="02000000000000000000" pitchFamily="2" charset="-78"/>
                <a:cs typeface="Sakkal Majalla" panose="02000000000000000000" pitchFamily="2" charset="-78"/>
              </a:rPr>
              <a:t>حالة دراسية:</a:t>
            </a:r>
          </a:p>
          <a:p>
            <a:r>
              <a:rPr lang="ar-SA" sz="4000" dirty="0">
                <a:solidFill>
                  <a:srgbClr val="002060"/>
                </a:solidFill>
                <a:latin typeface="Sakkal Majalla" panose="02000000000000000000" pitchFamily="2" charset="-78"/>
                <a:cs typeface="Sakkal Majalla" panose="02000000000000000000" pitchFamily="2" charset="-78"/>
              </a:rPr>
              <a:t>ماهي الأساليب الفعالة في تحفيز موظفيك ؟</a:t>
            </a:r>
          </a:p>
        </p:txBody>
      </p:sp>
    </p:spTree>
    <p:extLst>
      <p:ext uri="{BB962C8B-B14F-4D97-AF65-F5344CB8AC3E}">
        <p14:creationId xmlns:p14="http://schemas.microsoft.com/office/powerpoint/2010/main" val="1512158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22638"/>
          </a:xfrm>
        </p:spPr>
        <p:txBody>
          <a:bodyPr>
            <a:noAutofit/>
          </a:bodyPr>
          <a:lstStyle/>
          <a:p>
            <a:pPr algn="r"/>
            <a:r>
              <a:rPr lang="ar-SA" b="1" dirty="0">
                <a:solidFill>
                  <a:srgbClr val="002060"/>
                </a:solidFill>
                <a:latin typeface="Times New Roman" panose="02020603050405020304" pitchFamily="18" charset="0"/>
                <a:cs typeface="Times New Roman" panose="02020603050405020304" pitchFamily="18" charset="0"/>
              </a:rPr>
              <a:t>تطبيق الأساليب الفعالة في تحفيز الموظفين:</a:t>
            </a:r>
            <a:br>
              <a:rPr lang="en-US" b="1" dirty="0">
                <a:solidFill>
                  <a:srgbClr val="002060"/>
                </a:solidFill>
                <a:latin typeface="Times New Roman" panose="02020603050405020304" pitchFamily="18" charset="0"/>
                <a:cs typeface="Times New Roman" panose="02020603050405020304" pitchFamily="18" charset="0"/>
              </a:rPr>
            </a:br>
            <a:endParaRPr lang="ar-SA"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ar-SA" sz="3600" dirty="0">
                <a:latin typeface="Times New Roman" panose="02020603050405020304" pitchFamily="18" charset="0"/>
                <a:cs typeface="Times New Roman" panose="02020603050405020304" pitchFamily="18" charset="0"/>
              </a:rPr>
              <a:t>أولاً/</a:t>
            </a:r>
            <a:r>
              <a:rPr lang="ar-SA" sz="3600" b="1" dirty="0">
                <a:latin typeface="Times New Roman" panose="02020603050405020304" pitchFamily="18" charset="0"/>
                <a:cs typeface="Times New Roman" panose="02020603050405020304" pitchFamily="18" charset="0"/>
              </a:rPr>
              <a:t>تقدير الموظف يبدأ بمعرفة موظفيك.</a:t>
            </a:r>
          </a:p>
          <a:p>
            <a:pPr marL="457200" indent="-457200">
              <a:buFont typeface="+mj-cs"/>
              <a:buAutoNum type="arabic1Minus"/>
            </a:pPr>
            <a:r>
              <a:rPr lang="ar-SA" sz="3600" dirty="0">
                <a:latin typeface="Times New Roman" panose="02020603050405020304" pitchFamily="18" charset="0"/>
                <a:cs typeface="Times New Roman" panose="02020603050405020304" pitchFamily="18" charset="0"/>
              </a:rPr>
              <a:t>أكتشف ما يرده موظفوك- لا تفترض بأنك تعلم.</a:t>
            </a:r>
          </a:p>
          <a:p>
            <a:pPr marL="457200" indent="-457200">
              <a:buFont typeface="+mj-cs"/>
              <a:buAutoNum type="arabic1Minus"/>
            </a:pPr>
            <a:r>
              <a:rPr lang="ar-SA" sz="3600" dirty="0">
                <a:latin typeface="Times New Roman" panose="02020603050405020304" pitchFamily="18" charset="0"/>
                <a:cs typeface="Times New Roman" panose="02020603050405020304" pitchFamily="18" charset="0"/>
              </a:rPr>
              <a:t>كن قدوة في القيادة – وابتكر نموذجاً للسلوك الذي تتوقع من الموظفين أن يتبعوه.</a:t>
            </a:r>
          </a:p>
          <a:p>
            <a:pPr marL="457200" indent="-457200">
              <a:buFont typeface="+mj-cs"/>
              <a:buAutoNum type="arabic1Minus"/>
            </a:pPr>
            <a:r>
              <a:rPr lang="ar-SA" sz="3600" dirty="0">
                <a:latin typeface="Times New Roman" panose="02020603050405020304" pitchFamily="18" charset="0"/>
                <a:cs typeface="Times New Roman" panose="02020603050405020304" pitchFamily="18" charset="0"/>
              </a:rPr>
              <a:t>عليك أن تدرك أن نوعاً واحداً من التقدير لم يعد يناسب الجميع.</a:t>
            </a:r>
          </a:p>
        </p:txBody>
      </p:sp>
    </p:spTree>
    <p:extLst>
      <p:ext uri="{BB962C8B-B14F-4D97-AF65-F5344CB8AC3E}">
        <p14:creationId xmlns:p14="http://schemas.microsoft.com/office/powerpoint/2010/main" val="1603025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78942"/>
            <a:ext cx="8596668" cy="1112108"/>
          </a:xfrm>
        </p:spPr>
        <p:txBody>
          <a:bodyPr>
            <a:normAutofit fontScale="90000"/>
          </a:bodyPr>
          <a:lstStyle/>
          <a:p>
            <a:pPr algn="r"/>
            <a:br>
              <a:rPr lang="en-US" b="1" dirty="0">
                <a:solidFill>
                  <a:srgbClr val="002060"/>
                </a:solidFill>
                <a:latin typeface="Times New Roman" panose="02020603050405020304" pitchFamily="18" charset="0"/>
                <a:cs typeface="Times New Roman" panose="02020603050405020304" pitchFamily="18" charset="0"/>
              </a:rPr>
            </a:br>
            <a:r>
              <a:rPr lang="ar-SA" b="1" dirty="0">
                <a:solidFill>
                  <a:srgbClr val="002060"/>
                </a:solidFill>
                <a:latin typeface="Times New Roman" panose="02020603050405020304" pitchFamily="18" charset="0"/>
                <a:cs typeface="Times New Roman" panose="02020603050405020304" pitchFamily="18" charset="0"/>
              </a:rPr>
              <a:t>تطبيق الأساليب الفعالة في تحفيز الموظفين:</a:t>
            </a:r>
          </a:p>
        </p:txBody>
      </p:sp>
      <p:sp>
        <p:nvSpPr>
          <p:cNvPr id="3" name="Content Placeholder 2"/>
          <p:cNvSpPr>
            <a:spLocks noGrp="1"/>
          </p:cNvSpPr>
          <p:nvPr>
            <p:ph idx="1"/>
          </p:nvPr>
        </p:nvSpPr>
        <p:spPr/>
        <p:txBody>
          <a:bodyPr/>
          <a:lstStyle/>
          <a:p>
            <a:r>
              <a:rPr lang="ar-SA" sz="4000" dirty="0">
                <a:solidFill>
                  <a:srgbClr val="002060"/>
                </a:solidFill>
                <a:latin typeface="Times New Roman" panose="02020603050405020304" pitchFamily="18" charset="0"/>
                <a:cs typeface="Times New Roman" panose="02020603050405020304" pitchFamily="18" charset="0"/>
              </a:rPr>
              <a:t>ثالثاً/ اطرد الخوف.</a:t>
            </a:r>
          </a:p>
          <a:p>
            <a:r>
              <a:rPr lang="ar-SA" sz="4000" dirty="0">
                <a:solidFill>
                  <a:srgbClr val="002060"/>
                </a:solidFill>
                <a:latin typeface="Times New Roman" panose="02020603050405020304" pitchFamily="18" charset="0"/>
                <a:cs typeface="Times New Roman" panose="02020603050405020304" pitchFamily="18" charset="0"/>
              </a:rPr>
              <a:t>يقول" دابليو إدوارد </a:t>
            </a:r>
            <a:r>
              <a:rPr lang="ar-SA" sz="4000" dirty="0" err="1">
                <a:solidFill>
                  <a:srgbClr val="002060"/>
                </a:solidFill>
                <a:latin typeface="Times New Roman" panose="02020603050405020304" pitchFamily="18" charset="0"/>
                <a:cs typeface="Times New Roman" panose="02020603050405020304" pitchFamily="18" charset="0"/>
              </a:rPr>
              <a:t>ديمنج</a:t>
            </a:r>
            <a:r>
              <a:rPr lang="ar-SA" sz="4000" dirty="0">
                <a:solidFill>
                  <a:srgbClr val="002060"/>
                </a:solidFill>
                <a:latin typeface="Times New Roman" panose="02020603050405020304" pitchFamily="18" charset="0"/>
                <a:cs typeface="Times New Roman" panose="02020603050405020304" pitchFamily="18" charset="0"/>
              </a:rPr>
              <a:t>" مبتكر مصطلح الجودة الشاملة، إن واحدا من مفاتيحه الأربعة عشر لبناء منظمة عالية الأداء هو " طرد الخوف". لأنه في غياب الخوف يميل الأشخاص إلى الأداء والإنتاج على أعلى مستوى. </a:t>
            </a:r>
            <a:endParaRPr lang="en-US" sz="4000" dirty="0">
              <a:solidFill>
                <a:srgbClr val="002060"/>
              </a:solidFill>
              <a:latin typeface="Times New Roman" panose="02020603050405020304" pitchFamily="18" charset="0"/>
              <a:cs typeface="Times New Roman" panose="02020603050405020304" pitchFamily="18" charset="0"/>
            </a:endParaRPr>
          </a:p>
          <a:p>
            <a:endParaRPr lang="ar-SA" dirty="0">
              <a:cs typeface="AL-Mohanad Bold" pitchFamily="2" charset="-78"/>
            </a:endParaRPr>
          </a:p>
        </p:txBody>
      </p:sp>
    </p:spTree>
    <p:extLst>
      <p:ext uri="{BB962C8B-B14F-4D97-AF65-F5344CB8AC3E}">
        <p14:creationId xmlns:p14="http://schemas.microsoft.com/office/powerpoint/2010/main" val="3906616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1232"/>
            <a:ext cx="8596668" cy="1375719"/>
          </a:xfrm>
        </p:spPr>
        <p:txBody>
          <a:bodyPr>
            <a:normAutofit/>
          </a:bodyPr>
          <a:lstStyle/>
          <a:p>
            <a:pPr algn="r"/>
            <a:br>
              <a:rPr lang="en-US" b="1" dirty="0">
                <a:solidFill>
                  <a:srgbClr val="002060"/>
                </a:solidFill>
                <a:latin typeface="Times New Roman" panose="02020603050405020304" pitchFamily="18" charset="0"/>
                <a:cs typeface="Times New Roman" panose="02020603050405020304" pitchFamily="18" charset="0"/>
              </a:rPr>
            </a:br>
            <a:r>
              <a:rPr lang="ar-SA" b="1" dirty="0">
                <a:solidFill>
                  <a:srgbClr val="002060"/>
                </a:solidFill>
                <a:latin typeface="Times New Roman" panose="02020603050405020304" pitchFamily="18" charset="0"/>
                <a:cs typeface="Times New Roman" panose="02020603050405020304" pitchFamily="18" charset="0"/>
              </a:rPr>
              <a:t>تطبيق الأساليب الفعالة في تحفيز الموظفين:</a:t>
            </a:r>
          </a:p>
        </p:txBody>
      </p:sp>
      <p:sp>
        <p:nvSpPr>
          <p:cNvPr id="3" name="Content Placeholder 2"/>
          <p:cNvSpPr>
            <a:spLocks noGrp="1"/>
          </p:cNvSpPr>
          <p:nvPr>
            <p:ph idx="1"/>
          </p:nvPr>
        </p:nvSpPr>
        <p:spPr>
          <a:xfrm>
            <a:off x="677334" y="1787611"/>
            <a:ext cx="8596668" cy="4253751"/>
          </a:xfrm>
        </p:spPr>
        <p:txBody>
          <a:bodyPr>
            <a:normAutofit fontScale="92500" lnSpcReduction="10000"/>
          </a:bodyPr>
          <a:lstStyle/>
          <a:p>
            <a:r>
              <a:rPr lang="ar-SA" sz="3600" b="1" dirty="0">
                <a:solidFill>
                  <a:srgbClr val="002060"/>
                </a:solidFill>
                <a:latin typeface="Times New Roman" panose="02020603050405020304" pitchFamily="18" charset="0"/>
                <a:cs typeface="Times New Roman" panose="02020603050405020304" pitchFamily="18" charset="0"/>
              </a:rPr>
              <a:t>رابعاً/التواصل المفتوح.</a:t>
            </a:r>
            <a:endParaRPr lang="en-US" sz="3600" b="1" dirty="0">
              <a:solidFill>
                <a:srgbClr val="002060"/>
              </a:solidFill>
              <a:latin typeface="Times New Roman" panose="02020603050405020304" pitchFamily="18" charset="0"/>
              <a:cs typeface="Times New Roman" panose="02020603050405020304" pitchFamily="18" charset="0"/>
            </a:endParaRPr>
          </a:p>
          <a:p>
            <a:r>
              <a:rPr lang="ar-SA" sz="3600" b="1" dirty="0">
                <a:solidFill>
                  <a:srgbClr val="002060"/>
                </a:solidFill>
                <a:latin typeface="Times New Roman" panose="02020603050405020304" pitchFamily="18" charset="0"/>
                <a:cs typeface="Times New Roman" panose="02020603050405020304" pitchFamily="18" charset="0"/>
              </a:rPr>
              <a:t>خامساً/الثناء والتقدير:</a:t>
            </a:r>
          </a:p>
          <a:p>
            <a:r>
              <a:rPr lang="ar-SA" sz="3600" dirty="0">
                <a:solidFill>
                  <a:srgbClr val="002060"/>
                </a:solidFill>
                <a:latin typeface="Times New Roman" panose="02020603050405020304" pitchFamily="18" charset="0"/>
                <a:cs typeface="Times New Roman" panose="02020603050405020304" pitchFamily="18" charset="0"/>
              </a:rPr>
              <a:t>الثناء في مكان العمل لا يقدر بثمن، ولا يكلف شيئاً، ففي أحد استطلاعات الرأي حول الحوافز المقدمة في 65 مكان عمل في أمريكا، كان الحافز الذي صنفه الموظفون في المرتبة الأولى هو الثناء الشخصي من مديريهم على تأدية عمل جيد، غير أن 58% من الموظفين ذكروا أنهم نادراً ما يتلقون مثل هذا الثناء.</a:t>
            </a:r>
            <a:endParaRPr lang="en-US" sz="3600" dirty="0">
              <a:solidFill>
                <a:srgbClr val="002060"/>
              </a:solidFill>
              <a:latin typeface="Times New Roman" panose="02020603050405020304" pitchFamily="18" charset="0"/>
              <a:cs typeface="Times New Roman" panose="02020603050405020304" pitchFamily="18" charset="0"/>
            </a:endParaRPr>
          </a:p>
          <a:p>
            <a:endParaRPr lang="ar-SA" dirty="0"/>
          </a:p>
        </p:txBody>
      </p:sp>
    </p:spTree>
    <p:extLst>
      <p:ext uri="{BB962C8B-B14F-4D97-AF65-F5344CB8AC3E}">
        <p14:creationId xmlns:p14="http://schemas.microsoft.com/office/powerpoint/2010/main" val="43210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0616"/>
            <a:ext cx="8596668" cy="1466335"/>
          </a:xfrm>
        </p:spPr>
        <p:txBody>
          <a:bodyPr>
            <a:normAutofit/>
          </a:bodyPr>
          <a:lstStyle/>
          <a:p>
            <a:pPr algn="r"/>
            <a:br>
              <a:rPr lang="en-US" sz="3200" b="1" dirty="0">
                <a:solidFill>
                  <a:srgbClr val="002060"/>
                </a:solidFill>
                <a:latin typeface="Sakkal Majalla" panose="02000000000000000000" pitchFamily="2" charset="-78"/>
                <a:cs typeface="Sakkal Majalla" panose="02000000000000000000" pitchFamily="2" charset="-78"/>
              </a:rPr>
            </a:br>
            <a:r>
              <a:rPr lang="ar-SA" sz="3200" b="1" dirty="0">
                <a:solidFill>
                  <a:srgbClr val="002060"/>
                </a:solidFill>
                <a:latin typeface="Sakkal Majalla" panose="02000000000000000000" pitchFamily="2" charset="-78"/>
                <a:cs typeface="Sakkal Majalla" panose="02000000000000000000" pitchFamily="2" charset="-78"/>
              </a:rPr>
              <a:t>تطبيق الأساليب الفعالة في تحفيز الموظفين:</a:t>
            </a:r>
          </a:p>
        </p:txBody>
      </p:sp>
      <p:sp>
        <p:nvSpPr>
          <p:cNvPr id="3" name="Content Placeholder 2"/>
          <p:cNvSpPr>
            <a:spLocks noGrp="1"/>
          </p:cNvSpPr>
          <p:nvPr>
            <p:ph idx="1"/>
          </p:nvPr>
        </p:nvSpPr>
        <p:spPr/>
        <p:txBody>
          <a:bodyPr/>
          <a:lstStyle/>
          <a:p>
            <a:r>
              <a:rPr lang="ar-SA" sz="2800" dirty="0">
                <a:solidFill>
                  <a:srgbClr val="002060"/>
                </a:solidFill>
              </a:rPr>
              <a:t>سادساً/</a:t>
            </a:r>
            <a:r>
              <a:rPr lang="ar-SA" sz="2800" b="1" dirty="0">
                <a:solidFill>
                  <a:srgbClr val="002060"/>
                </a:solidFill>
              </a:rPr>
              <a:t>العدل</a:t>
            </a:r>
            <a:r>
              <a:rPr lang="ar-SA" sz="2800" dirty="0">
                <a:solidFill>
                  <a:srgbClr val="002060"/>
                </a:solidFill>
              </a:rPr>
              <a:t>:</a:t>
            </a:r>
          </a:p>
          <a:p>
            <a:r>
              <a:rPr lang="ar-SA" sz="2800" dirty="0">
                <a:solidFill>
                  <a:srgbClr val="002060"/>
                </a:solidFill>
              </a:rPr>
              <a:t>قال الله تعالى: (</a:t>
            </a:r>
            <a:r>
              <a:rPr lang="ar-SA" sz="2800" b="1" dirty="0">
                <a:solidFill>
                  <a:srgbClr val="002060"/>
                </a:solidFill>
              </a:rPr>
              <a:t>يَا أَيُّهَا الَّذِينَ آمَنُوا كُونُوا قَوَّامِينَ لِلَّهِ شُهَدَاءَ بِالْقِسْطِ ۖ وَلَا يَجْرِمَنَّكُمْ شَنَآنُ قَوْمٍ </a:t>
            </a:r>
            <a:r>
              <a:rPr lang="ar-SA" sz="2800" b="1" dirty="0" err="1">
                <a:solidFill>
                  <a:srgbClr val="002060"/>
                </a:solidFill>
              </a:rPr>
              <a:t>عَلَىٰ</a:t>
            </a:r>
            <a:r>
              <a:rPr lang="ar-SA" sz="2800" b="1" dirty="0">
                <a:solidFill>
                  <a:srgbClr val="002060"/>
                </a:solidFill>
              </a:rPr>
              <a:t> أَلَّا تَعْدِلُوا ۚ اعْدِلُوا هُوَ أَقْرَبُ </a:t>
            </a:r>
            <a:r>
              <a:rPr lang="ar-SA" sz="2800" b="1" dirty="0" err="1">
                <a:solidFill>
                  <a:srgbClr val="002060"/>
                </a:solidFill>
              </a:rPr>
              <a:t>لِلتَّقْوَىٰ</a:t>
            </a:r>
            <a:r>
              <a:rPr lang="ar-SA" sz="2800" b="1" dirty="0">
                <a:solidFill>
                  <a:srgbClr val="002060"/>
                </a:solidFill>
              </a:rPr>
              <a:t> ۖ وَاتَّقُوا اللَّهَ ۚ إِنَّ اللَّهَ خَبِيرٌ بِمَا تَعْمَلُونَ) </a:t>
            </a:r>
            <a:r>
              <a:rPr lang="ar-SA" sz="2800" dirty="0">
                <a:solidFill>
                  <a:srgbClr val="002060"/>
                </a:solidFill>
              </a:rPr>
              <a:t>(المائدة: 8).</a:t>
            </a:r>
            <a:endParaRPr lang="en-US" sz="2800" dirty="0">
              <a:solidFill>
                <a:srgbClr val="002060"/>
              </a:solidFill>
            </a:endParaRPr>
          </a:p>
          <a:p>
            <a:endParaRPr lang="ar-SA" dirty="0"/>
          </a:p>
        </p:txBody>
      </p:sp>
    </p:spTree>
    <p:extLst>
      <p:ext uri="{BB962C8B-B14F-4D97-AF65-F5344CB8AC3E}">
        <p14:creationId xmlns:p14="http://schemas.microsoft.com/office/powerpoint/2010/main" val="1873059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91319" y="1596980"/>
            <a:ext cx="9348717" cy="4247317"/>
          </a:xfrm>
          <a:prstGeom prst="rect">
            <a:avLst/>
          </a:prstGeom>
          <a:noFill/>
        </p:spPr>
        <p:txBody>
          <a:bodyPr wrap="square" rtlCol="1">
            <a:spAutoFit/>
          </a:bodyPr>
          <a:lstStyle/>
          <a:p>
            <a:pPr marL="571500" lvl="0" indent="-571500">
              <a:lnSpc>
                <a:spcPct val="150000"/>
              </a:lnSpc>
              <a:buFont typeface="Arial" panose="020B0604020202020204" pitchFamily="34" charset="0"/>
              <a:buChar char="•"/>
            </a:pPr>
            <a:r>
              <a:rPr lang="ar-SA" sz="3600" dirty="0">
                <a:latin typeface="Sakkal Majalla" panose="02000000000000000000" pitchFamily="2" charset="-78"/>
                <a:cs typeface="Sakkal Majalla" panose="02000000000000000000" pitchFamily="2" charset="-78"/>
              </a:rPr>
              <a:t>مثير داخلي يحرك سلوك الافراد ويوجهه للوصول إلى هدف معين.</a:t>
            </a:r>
            <a:endParaRPr lang="en-US" sz="3600" dirty="0">
              <a:latin typeface="Sakkal Majalla" panose="02000000000000000000" pitchFamily="2" charset="-78"/>
              <a:cs typeface="Sakkal Majalla" panose="02000000000000000000" pitchFamily="2" charset="-78"/>
            </a:endParaRPr>
          </a:p>
          <a:p>
            <a:pPr marL="571500" lvl="0" indent="-571500">
              <a:lnSpc>
                <a:spcPct val="150000"/>
              </a:lnSpc>
              <a:buFont typeface="Arial" panose="020B0604020202020204" pitchFamily="34" charset="0"/>
              <a:buChar char="•"/>
            </a:pPr>
            <a:r>
              <a:rPr lang="ar-SA" sz="3600" dirty="0">
                <a:latin typeface="Sakkal Majalla" panose="02000000000000000000" pitchFamily="2" charset="-78"/>
                <a:cs typeface="Sakkal Majalla" panose="02000000000000000000" pitchFamily="2" charset="-78"/>
              </a:rPr>
              <a:t>تعرف الدافعية على أنها "مجموعة الظروف الداخلية التي تحرك الفرد من أجل تحقيق حاجاته، وإعادة الاتزان عندما يختل.</a:t>
            </a:r>
            <a:endParaRPr lang="en-US" sz="3600" dirty="0">
              <a:latin typeface="Sakkal Majalla" panose="02000000000000000000" pitchFamily="2" charset="-78"/>
              <a:cs typeface="Sakkal Majalla" panose="02000000000000000000" pitchFamily="2" charset="-78"/>
            </a:endParaRPr>
          </a:p>
          <a:p>
            <a:pPr marL="571500" lvl="0" indent="-571500">
              <a:lnSpc>
                <a:spcPct val="150000"/>
              </a:lnSpc>
              <a:buFont typeface="Arial" panose="020B0604020202020204" pitchFamily="34" charset="0"/>
              <a:buChar char="•"/>
            </a:pPr>
            <a:r>
              <a:rPr lang="ar-SA" sz="3600" dirty="0">
                <a:latin typeface="Sakkal Majalla" panose="02000000000000000000" pitchFamily="2" charset="-78"/>
                <a:cs typeface="Sakkal Majalla" panose="02000000000000000000" pitchFamily="2" charset="-78"/>
              </a:rPr>
              <a:t>إنها عملية إثارة السلوك الإنساني وتوجيهه والمحافظة عليه لتحقيق هدف معين.</a:t>
            </a:r>
            <a:endParaRPr lang="en-US" sz="3600" dirty="0">
              <a:latin typeface="Sakkal Majalla" panose="02000000000000000000" pitchFamily="2" charset="-78"/>
              <a:cs typeface="Sakkal Majalla" panose="02000000000000000000" pitchFamily="2" charset="-78"/>
            </a:endParaRPr>
          </a:p>
        </p:txBody>
      </p:sp>
      <p:sp>
        <p:nvSpPr>
          <p:cNvPr id="4" name="Title 1"/>
          <p:cNvSpPr txBox="1">
            <a:spLocks/>
          </p:cNvSpPr>
          <p:nvPr/>
        </p:nvSpPr>
        <p:spPr>
          <a:xfrm>
            <a:off x="677334" y="609600"/>
            <a:ext cx="8596668" cy="987380"/>
          </a:xfrm>
          <a:prstGeom prst="rect">
            <a:avLst/>
          </a:prstGeom>
        </p:spPr>
        <p:txBody>
          <a:bodyPr>
            <a:normAutofit/>
          </a:bodyPr>
          <a:lst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ar-SA" sz="4400" b="1" dirty="0">
                <a:solidFill>
                  <a:srgbClr val="002060"/>
                </a:solidFill>
                <a:latin typeface="Sakkal Majalla" panose="02000000000000000000" pitchFamily="2" charset="-78"/>
                <a:cs typeface="Sakkal Majalla" panose="02000000000000000000" pitchFamily="2" charset="-78"/>
              </a:rPr>
              <a:t>مفهوم الدافعية:</a:t>
            </a:r>
          </a:p>
        </p:txBody>
      </p:sp>
    </p:spTree>
    <p:extLst>
      <p:ext uri="{BB962C8B-B14F-4D97-AF65-F5344CB8AC3E}">
        <p14:creationId xmlns:p14="http://schemas.microsoft.com/office/powerpoint/2010/main" val="416738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4400" dirty="0">
                <a:solidFill>
                  <a:srgbClr val="002060"/>
                </a:solidFill>
                <a:latin typeface="Sakkal Majalla" panose="02000000000000000000" pitchFamily="2" charset="-78"/>
                <a:cs typeface="Sakkal Majalla" panose="02000000000000000000" pitchFamily="2" charset="-78"/>
              </a:rPr>
              <a:t>مصادر دافعية الموظف:</a:t>
            </a:r>
          </a:p>
        </p:txBody>
      </p:sp>
      <p:graphicFrame>
        <p:nvGraphicFramePr>
          <p:cNvPr id="6" name="Content Placeholder 5"/>
          <p:cNvGraphicFramePr>
            <a:graphicFrameLocks noGrp="1"/>
          </p:cNvGraphicFramePr>
          <p:nvPr>
            <p:ph idx="1"/>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6271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6FD397CD-6917-AECD-6B78-9FB4E29F32D9}"/>
              </a:ext>
            </a:extLst>
          </p:cNvPr>
          <p:cNvSpPr>
            <a:spLocks noGrp="1"/>
          </p:cNvSpPr>
          <p:nvPr>
            <p:ph idx="1"/>
          </p:nvPr>
        </p:nvSpPr>
        <p:spPr>
          <a:xfrm>
            <a:off x="753534" y="1376817"/>
            <a:ext cx="8596668" cy="3880773"/>
          </a:xfrm>
        </p:spPr>
        <p:txBody>
          <a:bodyPr>
            <a:normAutofit/>
          </a:bodyPr>
          <a:lstStyle/>
          <a:p>
            <a:r>
              <a:rPr lang="ar-SA" sz="2400" dirty="0"/>
              <a:t>الدافعية الداخلية :</a:t>
            </a:r>
          </a:p>
          <a:p>
            <a:pPr marL="400050" lvl="1" indent="0">
              <a:buNone/>
            </a:pPr>
            <a:r>
              <a:rPr lang="ar-SA" sz="2400" dirty="0"/>
              <a:t>أي نابعة من الموظف نفسة .</a:t>
            </a:r>
          </a:p>
          <a:p>
            <a:pPr marL="0" indent="0">
              <a:buNone/>
            </a:pPr>
            <a:endParaRPr lang="ar-SA" sz="2400" dirty="0"/>
          </a:p>
          <a:p>
            <a:r>
              <a:rPr lang="ar-SA" sz="2400" dirty="0"/>
              <a:t>الدافعية الخارجية :</a:t>
            </a:r>
          </a:p>
          <a:p>
            <a:pPr marL="400050" lvl="1" indent="0">
              <a:buNone/>
            </a:pPr>
            <a:r>
              <a:rPr lang="ar-SA" sz="2400" dirty="0"/>
              <a:t>بتأثير من الإدارة او غيرها من العناصر البيئية المحيطة بالموظف .</a:t>
            </a:r>
          </a:p>
        </p:txBody>
      </p:sp>
    </p:spTree>
    <p:extLst>
      <p:ext uri="{BB962C8B-B14F-4D97-AF65-F5344CB8AC3E}">
        <p14:creationId xmlns:p14="http://schemas.microsoft.com/office/powerpoint/2010/main" val="62178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4400" b="1" dirty="0">
                <a:solidFill>
                  <a:srgbClr val="002060"/>
                </a:solidFill>
                <a:latin typeface="Sakkal Majalla" panose="02000000000000000000" pitchFamily="2" charset="-78"/>
                <a:cs typeface="Sakkal Majalla" panose="02000000000000000000" pitchFamily="2" charset="-78"/>
              </a:rPr>
              <a:t>مفهوم التحفيز:</a:t>
            </a:r>
          </a:p>
        </p:txBody>
      </p:sp>
      <p:sp>
        <p:nvSpPr>
          <p:cNvPr id="3" name="Content Placeholder 2"/>
          <p:cNvSpPr>
            <a:spLocks noGrp="1"/>
          </p:cNvSpPr>
          <p:nvPr>
            <p:ph idx="1"/>
          </p:nvPr>
        </p:nvSpPr>
        <p:spPr>
          <a:xfrm>
            <a:off x="230659" y="1441623"/>
            <a:ext cx="9432325" cy="4599740"/>
          </a:xfrm>
        </p:spPr>
        <p:txBody>
          <a:bodyPr>
            <a:normAutofit lnSpcReduction="10000"/>
          </a:bodyPr>
          <a:lstStyle/>
          <a:p>
            <a:pPr lvl="0" algn="just"/>
            <a:r>
              <a:rPr lang="ar-SA" sz="3200" b="1" dirty="0">
                <a:solidFill>
                  <a:srgbClr val="FF0000"/>
                </a:solidFill>
                <a:latin typeface="Sakkal Majalla" panose="02000000000000000000" pitchFamily="2" charset="-78"/>
                <a:cs typeface="Sakkal Majalla" panose="02000000000000000000" pitchFamily="2" charset="-78"/>
              </a:rPr>
              <a:t>الحوافز:</a:t>
            </a:r>
            <a:r>
              <a:rPr lang="ar-SA" sz="3200" dirty="0">
                <a:solidFill>
                  <a:srgbClr val="FF0000"/>
                </a:solidFill>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هي قوة محركة خارجية تستخدم لحث الإفراد على بذل الجهد والقيام بالعمل بالشكل المطلوب والمتميز.</a:t>
            </a:r>
          </a:p>
          <a:p>
            <a:pPr lvl="0" algn="just"/>
            <a:r>
              <a:rPr lang="ar-SA" sz="3200" dirty="0">
                <a:latin typeface="Sakkal Majalla" panose="02000000000000000000" pitchFamily="2" charset="-78"/>
                <a:cs typeface="Sakkal Majalla" panose="02000000000000000000" pitchFamily="2" charset="-78"/>
              </a:rPr>
              <a:t> </a:t>
            </a:r>
            <a:r>
              <a:rPr lang="ar-SA" sz="3200" b="1" dirty="0">
                <a:solidFill>
                  <a:srgbClr val="FF0000"/>
                </a:solidFill>
                <a:latin typeface="Sakkal Majalla" panose="02000000000000000000" pitchFamily="2" charset="-78"/>
                <a:cs typeface="Sakkal Majalla" panose="02000000000000000000" pitchFamily="2" charset="-78"/>
              </a:rPr>
              <a:t>هي</a:t>
            </a:r>
            <a:r>
              <a:rPr lang="ar-SA" sz="3200" dirty="0">
                <a:solidFill>
                  <a:srgbClr val="FF0000"/>
                </a:solidFill>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حصول الموظفين على الحماس والإقدام والسرور في أعمالهم، وإكسابهم الثقة في أنفسهم، بما يدفعهم للعمل المطلوب منهم على خير وجه دون شكوى أو تذمر.</a:t>
            </a:r>
            <a:endParaRPr lang="en-US" sz="3200" dirty="0">
              <a:latin typeface="Sakkal Majalla" panose="02000000000000000000" pitchFamily="2" charset="-78"/>
              <a:cs typeface="Sakkal Majalla" panose="02000000000000000000" pitchFamily="2" charset="-78"/>
            </a:endParaRPr>
          </a:p>
          <a:p>
            <a:pPr algn="just"/>
            <a:r>
              <a:rPr lang="ar-SA" sz="3200" dirty="0">
                <a:latin typeface="Sakkal Majalla" panose="02000000000000000000" pitchFamily="2" charset="-78"/>
                <a:cs typeface="Sakkal Majalla" panose="02000000000000000000" pitchFamily="2" charset="-78"/>
              </a:rPr>
              <a:t>التحفيز </a:t>
            </a:r>
            <a:r>
              <a:rPr lang="ar-SA" sz="3200" dirty="0" err="1">
                <a:latin typeface="Sakkal Majalla" panose="02000000000000000000" pitchFamily="2" charset="-78"/>
                <a:cs typeface="Sakkal Majalla" panose="02000000000000000000" pitchFamily="2" charset="-78"/>
              </a:rPr>
              <a:t>هو"مجموعة</a:t>
            </a:r>
            <a:r>
              <a:rPr lang="ar-SA" sz="3200" dirty="0">
                <a:latin typeface="Sakkal Majalla" panose="02000000000000000000" pitchFamily="2" charset="-78"/>
                <a:cs typeface="Sakkal Majalla" panose="02000000000000000000" pitchFamily="2" charset="-78"/>
              </a:rPr>
              <a:t> العوامل أو المؤثرات التي تدفع الفرد نحو بذل أكبر الجهود في عمله، والابتعاد عن ارتكاب الأخطاء، في مقابل حصوله على ما يضمن تحقيق رغباته وإشباع حاجاته المتعددة، وتحقيق مشروعه وتطلعاته التي يسعى لبلوغها خلال عمله</a:t>
            </a:r>
          </a:p>
          <a:p>
            <a:pPr marL="0" indent="0" algn="just">
              <a:buNone/>
            </a:pPr>
            <a:endParaRPr lang="ar-SA" dirty="0">
              <a:latin typeface="Sakkal Majalla" panose="02000000000000000000" pitchFamily="2" charset="-78"/>
              <a:cs typeface="Sakkal Majalla" panose="02000000000000000000" pitchFamily="2" charset="-78"/>
            </a:endParaRPr>
          </a:p>
          <a:p>
            <a:pPr marL="0" indent="0" algn="just">
              <a:buNone/>
            </a:pPr>
            <a:endParaRPr lang="ar-SA"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54341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نتيجة بحث الصور عن ‪motivation at work‬‏"/>
          <p:cNvSpPr>
            <a:spLocks noGrp="1" noChangeAspect="1" noChangeArrowheads="1"/>
          </p:cNvSpPr>
          <p:nvPr>
            <p:ph type="title"/>
          </p:nvPr>
        </p:nvSpPr>
        <p:spPr bwMode="auto">
          <a:xfrm>
            <a:off x="759712" y="757551"/>
            <a:ext cx="8596668" cy="68681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p>
            <a:pPr algn="r"/>
            <a:r>
              <a:rPr lang="ar-SA" sz="4400" b="1" dirty="0">
                <a:solidFill>
                  <a:srgbClr val="002060"/>
                </a:solidFill>
                <a:latin typeface="Sakkal Majalla" panose="02000000000000000000" pitchFamily="2" charset="-78"/>
                <a:cs typeface="Sakkal Majalla" panose="02000000000000000000" pitchFamily="2" charset="-78"/>
              </a:rPr>
              <a:t>أهمية التحفيز  </a:t>
            </a:r>
          </a:p>
        </p:txBody>
      </p:sp>
      <p:sp>
        <p:nvSpPr>
          <p:cNvPr id="3" name="Content Placeholder 2"/>
          <p:cNvSpPr>
            <a:spLocks noGrp="1"/>
          </p:cNvSpPr>
          <p:nvPr>
            <p:ph idx="1"/>
          </p:nvPr>
        </p:nvSpPr>
        <p:spPr>
          <a:xfrm>
            <a:off x="197708" y="1804086"/>
            <a:ext cx="9465276" cy="4237277"/>
          </a:xfrm>
        </p:spPr>
        <p:txBody>
          <a:bodyPr>
            <a:normAutofit/>
          </a:bodyPr>
          <a:lstStyle/>
          <a:p>
            <a:pPr marL="0" indent="0">
              <a:buNone/>
            </a:pPr>
            <a:r>
              <a:rPr lang="ar-SA" sz="3000" dirty="0">
                <a:latin typeface="Sakkal Majalla" panose="02000000000000000000" pitchFamily="2" charset="-78"/>
                <a:cs typeface="Sakkal Majalla" panose="02000000000000000000" pitchFamily="2" charset="-78"/>
              </a:rPr>
              <a:t> تكمن أهمية عملية تحفيز الموظفين في تحقيق العناصر التالية:</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الشعور بروح العدالة التنظيمية.</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اشباع احتياجات الموظفين.</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زيادة نواتج العمل كما ونوعا.</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رفع روح الولاء والانتماء.</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تنمية روح التعاون بين الموظفين.</a:t>
            </a:r>
            <a:endParaRPr lang="en-US" sz="3000" dirty="0">
              <a:latin typeface="Sakkal Majalla" panose="02000000000000000000" pitchFamily="2" charset="-78"/>
              <a:cs typeface="Sakkal Majalla" panose="02000000000000000000" pitchFamily="2" charset="-78"/>
            </a:endParaRPr>
          </a:p>
          <a:p>
            <a:pPr lvl="0"/>
            <a:r>
              <a:rPr lang="ar-SA" sz="3000" dirty="0">
                <a:latin typeface="Sakkal Majalla" panose="02000000000000000000" pitchFamily="2" charset="-78"/>
                <a:cs typeface="Sakkal Majalla" panose="02000000000000000000" pitchFamily="2" charset="-78"/>
              </a:rPr>
              <a:t>تخفيض الفاقد في العمل.</a:t>
            </a:r>
            <a:endParaRPr lang="en-US" sz="3000" dirty="0">
              <a:latin typeface="Sakkal Majalla" panose="02000000000000000000" pitchFamily="2" charset="-78"/>
              <a:cs typeface="Sakkal Majalla" panose="02000000000000000000" pitchFamily="2" charset="-78"/>
            </a:endParaRPr>
          </a:p>
          <a:p>
            <a:endParaRPr lang="ar-SA" dirty="0"/>
          </a:p>
        </p:txBody>
      </p:sp>
    </p:spTree>
    <p:extLst>
      <p:ext uri="{BB962C8B-B14F-4D97-AF65-F5344CB8AC3E}">
        <p14:creationId xmlns:p14="http://schemas.microsoft.com/office/powerpoint/2010/main" val="383407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dirty="0">
                <a:solidFill>
                  <a:srgbClr val="002060"/>
                </a:solidFill>
                <a:latin typeface="Sakkal Majalla" panose="02000000000000000000" pitchFamily="2" charset="-78"/>
                <a:cs typeface="Sakkal Majalla" panose="02000000000000000000" pitchFamily="2" charset="-78"/>
              </a:rPr>
              <a:t>حالة دراسية</a:t>
            </a:r>
          </a:p>
        </p:txBody>
      </p:sp>
      <p:sp>
        <p:nvSpPr>
          <p:cNvPr id="3" name="عنوان فرعي 2"/>
          <p:cNvSpPr>
            <a:spLocks noGrp="1"/>
          </p:cNvSpPr>
          <p:nvPr>
            <p:ph type="subTitle" idx="1"/>
          </p:nvPr>
        </p:nvSpPr>
        <p:spPr/>
        <p:txBody>
          <a:bodyPr>
            <a:noAutofit/>
          </a:bodyPr>
          <a:lstStyle/>
          <a:p>
            <a:r>
              <a:rPr lang="ar-SA" sz="4000" dirty="0">
                <a:solidFill>
                  <a:srgbClr val="002060"/>
                </a:solidFill>
                <a:latin typeface="Sakkal Majalla" panose="02000000000000000000" pitchFamily="2" charset="-78"/>
                <a:cs typeface="Sakkal Majalla" panose="02000000000000000000" pitchFamily="2" charset="-78"/>
              </a:rPr>
              <a:t>ما هي أنواع الحوافز التي تستخدمها مع موظفيك ؟</a:t>
            </a:r>
          </a:p>
        </p:txBody>
      </p:sp>
    </p:spTree>
    <p:extLst>
      <p:ext uri="{BB962C8B-B14F-4D97-AF65-F5344CB8AC3E}">
        <p14:creationId xmlns:p14="http://schemas.microsoft.com/office/powerpoint/2010/main" val="2655328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1405"/>
          </a:xfrm>
        </p:spPr>
        <p:txBody>
          <a:bodyPr>
            <a:noAutofit/>
          </a:bodyPr>
          <a:lstStyle/>
          <a:p>
            <a:pPr algn="r"/>
            <a:r>
              <a:rPr lang="ar-SA" b="1" dirty="0">
                <a:solidFill>
                  <a:srgbClr val="002060"/>
                </a:solidFill>
                <a:latin typeface="Sakkal Majalla" panose="02000000000000000000" pitchFamily="2" charset="-78"/>
                <a:cs typeface="Sakkal Majalla" panose="02000000000000000000" pitchFamily="2" charset="-78"/>
              </a:rPr>
              <a:t>أنواع الحوافز</a:t>
            </a:r>
            <a:r>
              <a:rPr lang="en-US" b="1" dirty="0">
                <a:solidFill>
                  <a:srgbClr val="002060"/>
                </a:solidFill>
                <a:latin typeface="Sakkal Majalla" panose="02000000000000000000" pitchFamily="2" charset="-78"/>
                <a:cs typeface="Sakkal Majalla" panose="02000000000000000000" pitchFamily="2" charset="-78"/>
              </a:rPr>
              <a:t>:</a:t>
            </a:r>
            <a:br>
              <a:rPr lang="en-US" b="1" dirty="0">
                <a:solidFill>
                  <a:srgbClr val="002060"/>
                </a:solidFill>
                <a:latin typeface="Sakkal Majalla" panose="02000000000000000000" pitchFamily="2" charset="-78"/>
                <a:cs typeface="Sakkal Majalla" panose="02000000000000000000" pitchFamily="2" charset="-78"/>
              </a:rPr>
            </a:br>
            <a:endParaRPr lang="ar-SA" b="1" dirty="0">
              <a:solidFill>
                <a:srgbClr val="00206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677334" y="1351005"/>
            <a:ext cx="8596668" cy="4690357"/>
          </a:xfrm>
        </p:spPr>
        <p:txBody>
          <a:bodyPr>
            <a:normAutofit/>
          </a:bodyPr>
          <a:lstStyle/>
          <a:p>
            <a:r>
              <a:rPr lang="ar-SA" sz="3600" b="1" dirty="0">
                <a:latin typeface="Times New Roman" panose="02020603050405020304" pitchFamily="18" charset="0"/>
                <a:cs typeface="Times New Roman" panose="02020603050405020304" pitchFamily="18" charset="0"/>
              </a:rPr>
              <a:t>الحوافز المادية.</a:t>
            </a:r>
          </a:p>
          <a:p>
            <a:pPr marL="0" indent="0">
              <a:buNone/>
            </a:pPr>
            <a:r>
              <a:rPr lang="ar-SA" sz="2600" dirty="0">
                <a:latin typeface="Times New Roman" panose="02020603050405020304" pitchFamily="18" charset="0"/>
                <a:cs typeface="Times New Roman" panose="02020603050405020304" pitchFamily="18" charset="0"/>
              </a:rPr>
              <a:t> تتعدد أشكال هذه الحوافز وتختلف صورها من منظمة إلى أخرى، وتتمثل هذه الحوافز في :</a:t>
            </a:r>
          </a:p>
          <a:p>
            <a:pPr>
              <a:buFontTx/>
              <a:buChar char="-"/>
            </a:pPr>
            <a:r>
              <a:rPr lang="ar-SA" sz="2600" dirty="0">
                <a:latin typeface="Times New Roman" panose="02020603050405020304" pitchFamily="18" charset="0"/>
                <a:cs typeface="Times New Roman" panose="02020603050405020304" pitchFamily="18" charset="0"/>
              </a:rPr>
              <a:t>الرواتب </a:t>
            </a:r>
            <a:r>
              <a:rPr lang="ar-SA" sz="2600" dirty="0" err="1">
                <a:latin typeface="Times New Roman" panose="02020603050405020304" pitchFamily="18" charset="0"/>
                <a:cs typeface="Times New Roman" panose="02020603050405020304" pitchFamily="18" charset="0"/>
              </a:rPr>
              <a:t>المجزيه</a:t>
            </a:r>
            <a:endParaRPr lang="ar-SA" sz="2600" dirty="0">
              <a:latin typeface="Times New Roman" panose="02020603050405020304" pitchFamily="18" charset="0"/>
              <a:cs typeface="Times New Roman" panose="02020603050405020304" pitchFamily="18" charset="0"/>
            </a:endParaRPr>
          </a:p>
          <a:p>
            <a:pPr>
              <a:buFontTx/>
              <a:buChar char="-"/>
            </a:pPr>
            <a:r>
              <a:rPr lang="ar-SA" sz="2600" dirty="0" err="1">
                <a:latin typeface="Times New Roman" panose="02020603050405020304" pitchFamily="18" charset="0"/>
                <a:cs typeface="Times New Roman" panose="02020603050405020304" pitchFamily="18" charset="0"/>
              </a:rPr>
              <a:t>المكافات</a:t>
            </a:r>
            <a:r>
              <a:rPr lang="ar-SA" sz="2600" dirty="0">
                <a:latin typeface="Times New Roman" panose="02020603050405020304" pitchFamily="18" charset="0"/>
                <a:cs typeface="Times New Roman" panose="02020603050405020304" pitchFamily="18" charset="0"/>
              </a:rPr>
              <a:t> والمزايا المالية</a:t>
            </a:r>
          </a:p>
          <a:p>
            <a:pPr>
              <a:buFontTx/>
              <a:buChar char="-"/>
            </a:pPr>
            <a:r>
              <a:rPr lang="ar-SA" sz="2600" dirty="0">
                <a:latin typeface="Times New Roman" panose="02020603050405020304" pitchFamily="18" charset="0"/>
                <a:cs typeface="Times New Roman" panose="02020603050405020304" pitchFamily="18" charset="0"/>
              </a:rPr>
              <a:t>بدل السكن</a:t>
            </a:r>
          </a:p>
          <a:p>
            <a:pPr>
              <a:buFontTx/>
              <a:buChar char="-"/>
            </a:pPr>
            <a:r>
              <a:rPr lang="ar-SA" sz="2600" dirty="0">
                <a:latin typeface="Times New Roman" panose="02020603050405020304" pitchFamily="18" charset="0"/>
                <a:cs typeface="Times New Roman" panose="02020603050405020304" pitchFamily="18" charset="0"/>
              </a:rPr>
              <a:t>التامين الطبي</a:t>
            </a:r>
          </a:p>
          <a:p>
            <a:pPr>
              <a:buFontTx/>
              <a:buChar char="-"/>
            </a:pPr>
            <a:r>
              <a:rPr lang="ar-SA" sz="2600" dirty="0">
                <a:latin typeface="Times New Roman" panose="02020603050405020304" pitchFamily="18" charset="0"/>
                <a:cs typeface="Times New Roman" panose="02020603050405020304" pitchFamily="18" charset="0"/>
              </a:rPr>
              <a:t>تذاكر السفر </a:t>
            </a:r>
            <a:r>
              <a:rPr lang="ar-SA" sz="2600" dirty="0" err="1">
                <a:latin typeface="Times New Roman" panose="02020603050405020304" pitchFamily="18" charset="0"/>
                <a:cs typeface="Times New Roman" panose="02020603050405020304" pitchFamily="18" charset="0"/>
              </a:rPr>
              <a:t>المجانيه</a:t>
            </a:r>
            <a:endParaRPr lang="ar-SA" dirty="0"/>
          </a:p>
        </p:txBody>
      </p:sp>
    </p:spTree>
    <p:extLst>
      <p:ext uri="{BB962C8B-B14F-4D97-AF65-F5344CB8AC3E}">
        <p14:creationId xmlns:p14="http://schemas.microsoft.com/office/powerpoint/2010/main" val="153385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9220" y="1000529"/>
            <a:ext cx="8596668" cy="4895304"/>
          </a:xfrm>
        </p:spPr>
        <p:txBody>
          <a:bodyPr>
            <a:noAutofit/>
          </a:bodyPr>
          <a:lstStyle/>
          <a:p>
            <a:r>
              <a:rPr lang="ar-SA" sz="3600" b="1" dirty="0">
                <a:latin typeface="Times New Roman" panose="02020603050405020304" pitchFamily="18" charset="0"/>
                <a:cs typeface="Times New Roman" panose="02020603050405020304" pitchFamily="18" charset="0"/>
              </a:rPr>
              <a:t>الحوافز المعنوية</a:t>
            </a:r>
            <a:r>
              <a:rPr lang="en-US" sz="3600" b="1" dirty="0">
                <a:latin typeface="Times New Roman" panose="02020603050405020304" pitchFamily="18" charset="0"/>
                <a:cs typeface="Times New Roman" panose="02020603050405020304" pitchFamily="18" charset="0"/>
              </a:rPr>
              <a:t>.</a:t>
            </a:r>
          </a:p>
          <a:p>
            <a:pPr algn="just">
              <a:lnSpc>
                <a:spcPct val="120000"/>
              </a:lnSpc>
            </a:pPr>
            <a:r>
              <a:rPr lang="ar-SA" sz="3800" dirty="0">
                <a:latin typeface="Sakkal Majalla" panose="02000000000000000000" pitchFamily="2" charset="-78"/>
                <a:cs typeface="Sakkal Majalla" panose="02000000000000000000" pitchFamily="2" charset="-78"/>
              </a:rPr>
              <a:t>هي الحوافز التي تساعد الإنسان على تحقق وإشباع حاجاته النفسية والاجتماعية، فتزيد من شعور الموظف بالرضا في عمله و ولائه  له مثل:</a:t>
            </a:r>
          </a:p>
          <a:p>
            <a:pPr algn="just">
              <a:lnSpc>
                <a:spcPct val="120000"/>
              </a:lnSpc>
            </a:pPr>
            <a:r>
              <a:rPr lang="ar-SA" sz="3800" dirty="0">
                <a:latin typeface="Sakkal Majalla" panose="02000000000000000000" pitchFamily="2" charset="-78"/>
                <a:cs typeface="Sakkal Majalla" panose="02000000000000000000" pitchFamily="2" charset="-78"/>
              </a:rPr>
              <a:t>- خطابات الشكر </a:t>
            </a:r>
          </a:p>
          <a:p>
            <a:pPr algn="just">
              <a:lnSpc>
                <a:spcPct val="120000"/>
              </a:lnSpc>
            </a:pPr>
            <a:r>
              <a:rPr lang="ar-SA" sz="3800" dirty="0">
                <a:latin typeface="Sakkal Majalla" panose="02000000000000000000" pitchFamily="2" charset="-78"/>
                <a:cs typeface="Sakkal Majalla" panose="02000000000000000000" pitchFamily="2" charset="-78"/>
              </a:rPr>
              <a:t>الموظف المثالي</a:t>
            </a:r>
          </a:p>
          <a:p>
            <a:pPr algn="just">
              <a:lnSpc>
                <a:spcPct val="120000"/>
              </a:lnSpc>
            </a:pPr>
            <a:r>
              <a:rPr lang="ar-SA" sz="3800" dirty="0">
                <a:latin typeface="Sakkal Majalla" panose="02000000000000000000" pitchFamily="2" charset="-78"/>
                <a:cs typeface="Sakkal Majalla" panose="02000000000000000000" pitchFamily="2" charset="-78"/>
              </a:rPr>
              <a:t>موظف الشهر</a:t>
            </a:r>
          </a:p>
          <a:p>
            <a:endParaRPr lang="ar-SA"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457376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449</TotalTime>
  <Words>780</Words>
  <Application>Microsoft Office PowerPoint</Application>
  <PresentationFormat>شاشة عريضة</PresentationFormat>
  <Paragraphs>84</Paragraphs>
  <Slides>19</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19</vt:i4>
      </vt:variant>
    </vt:vector>
  </HeadingPairs>
  <TitlesOfParts>
    <vt:vector size="25" baseType="lpstr">
      <vt:lpstr>Arial</vt:lpstr>
      <vt:lpstr>Sakkal Majalla</vt:lpstr>
      <vt:lpstr>Times New Roman</vt:lpstr>
      <vt:lpstr>Trebuchet MS</vt:lpstr>
      <vt:lpstr>Wingdings 3</vt:lpstr>
      <vt:lpstr>Facet</vt:lpstr>
      <vt:lpstr>عرض تقديمي في PowerPoint</vt:lpstr>
      <vt:lpstr>عرض تقديمي في PowerPoint</vt:lpstr>
      <vt:lpstr>مصادر دافعية الموظف:</vt:lpstr>
      <vt:lpstr>عرض تقديمي في PowerPoint</vt:lpstr>
      <vt:lpstr>مفهوم التحفيز:</vt:lpstr>
      <vt:lpstr>أهمية التحفيز  </vt:lpstr>
      <vt:lpstr>حالة دراسية</vt:lpstr>
      <vt:lpstr>أنواع الحوافز: </vt:lpstr>
      <vt:lpstr>عرض تقديمي في PowerPoint</vt:lpstr>
      <vt:lpstr>عرض تقديمي في PowerPoint</vt:lpstr>
      <vt:lpstr>نظريات التحفيز(نظرية X. والثانية نظريةY) </vt:lpstr>
      <vt:lpstr>عرض تقديمي في PowerPoint</vt:lpstr>
      <vt:lpstr>نظريات التحفيز(نظرية الحاجات الإنسانية) </vt:lpstr>
      <vt:lpstr>معوقات تحفيز الموظفين</vt:lpstr>
      <vt:lpstr>عرض تقديمي في PowerPoint</vt:lpstr>
      <vt:lpstr>تطبيق الأساليب الفعالة في تحفيز الموظفين: </vt:lpstr>
      <vt:lpstr> تطبيق الأساليب الفعالة في تحفيز الموظفين:</vt:lpstr>
      <vt:lpstr> تطبيق الأساليب الفعالة في تحفيز الموظفين:</vt:lpstr>
      <vt:lpstr> تطبيق الأساليب الفعالة في تحفيز الموظفين: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برنامج: تحفيز الموظفين</dc:title>
  <dc:creator>Sulaiman S. Al-Sadoun</dc:creator>
  <cp:lastModifiedBy>ليلى خيري</cp:lastModifiedBy>
  <cp:revision>40</cp:revision>
  <dcterms:created xsi:type="dcterms:W3CDTF">2015-05-15T14:05:16Z</dcterms:created>
  <dcterms:modified xsi:type="dcterms:W3CDTF">2023-09-27T21:35:28Z</dcterms:modified>
</cp:coreProperties>
</file>