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Lst>
  <p:notesMasterIdLst>
    <p:notesMasterId r:id="rId90"/>
  </p:notes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393" r:id="rId54"/>
    <p:sldId id="394" r:id="rId55"/>
    <p:sldId id="395" r:id="rId56"/>
    <p:sldId id="398" r:id="rId57"/>
    <p:sldId id="401" r:id="rId58"/>
    <p:sldId id="329" r:id="rId59"/>
    <p:sldId id="341" r:id="rId60"/>
    <p:sldId id="368" r:id="rId61"/>
    <p:sldId id="359" r:id="rId62"/>
    <p:sldId id="332" r:id="rId63"/>
    <p:sldId id="348" r:id="rId64"/>
    <p:sldId id="347" r:id="rId65"/>
    <p:sldId id="346" r:id="rId66"/>
    <p:sldId id="350" r:id="rId67"/>
    <p:sldId id="351" r:id="rId68"/>
    <p:sldId id="333" r:id="rId69"/>
    <p:sldId id="367" r:id="rId70"/>
    <p:sldId id="338" r:id="rId71"/>
    <p:sldId id="339" r:id="rId72"/>
    <p:sldId id="340" r:id="rId73"/>
    <p:sldId id="369" r:id="rId74"/>
    <p:sldId id="334" r:id="rId75"/>
    <p:sldId id="342" r:id="rId76"/>
    <p:sldId id="358" r:id="rId77"/>
    <p:sldId id="360" r:id="rId78"/>
    <p:sldId id="362" r:id="rId79"/>
    <p:sldId id="363" r:id="rId80"/>
    <p:sldId id="370" r:id="rId81"/>
    <p:sldId id="371" r:id="rId82"/>
    <p:sldId id="344" r:id="rId83"/>
    <p:sldId id="310" r:id="rId84"/>
    <p:sldId id="311" r:id="rId85"/>
    <p:sldId id="312" r:id="rId86"/>
    <p:sldId id="313" r:id="rId87"/>
    <p:sldId id="316" r:id="rId88"/>
    <p:sldId id="405" r:id="rId8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99"/>
    <a:srgbClr val="FFFF66"/>
    <a:srgbClr val="FF9933"/>
    <a:srgbClr val="CC9900"/>
    <a:srgbClr val="996600"/>
    <a:srgbClr val="FFCC00"/>
    <a:srgbClr val="99CCFF"/>
    <a:srgbClr val="6699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61" autoAdjust="0"/>
    <p:restoredTop sz="94660"/>
  </p:normalViewPr>
  <p:slideViewPr>
    <p:cSldViewPr snapToGrid="0">
      <p:cViewPr varScale="1">
        <p:scale>
          <a:sx n="76" d="100"/>
          <a:sy n="76" d="100"/>
        </p:scale>
        <p:origin x="126"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7B4698E-A28B-4976-8D5D-FEFEF6274EC1}" type="datetimeFigureOut">
              <a:rPr lang="ar-SA" smtClean="0"/>
              <a:t>12/03/46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331EE6-2F45-44D2-9009-E44008383AFB}" type="slidenum">
              <a:rPr lang="ar-SA" smtClean="0"/>
              <a:t>‹#›</a:t>
            </a:fld>
            <a:endParaRPr lang="ar-SA"/>
          </a:p>
        </p:txBody>
      </p:sp>
    </p:spTree>
    <p:extLst>
      <p:ext uri="{BB962C8B-B14F-4D97-AF65-F5344CB8AC3E}">
        <p14:creationId xmlns:p14="http://schemas.microsoft.com/office/powerpoint/2010/main" val="28418738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7513" y="703263"/>
            <a:ext cx="6169025" cy="34702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endParaRPr>
          </a:p>
        </p:txBody>
      </p:sp>
    </p:spTree>
    <p:extLst>
      <p:ext uri="{BB962C8B-B14F-4D97-AF65-F5344CB8AC3E}">
        <p14:creationId xmlns:p14="http://schemas.microsoft.com/office/powerpoint/2010/main" val="248472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7513" y="703263"/>
            <a:ext cx="6169025" cy="34702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endParaRPr>
          </a:p>
        </p:txBody>
      </p:sp>
    </p:spTree>
    <p:extLst>
      <p:ext uri="{BB962C8B-B14F-4D97-AF65-F5344CB8AC3E}">
        <p14:creationId xmlns:p14="http://schemas.microsoft.com/office/powerpoint/2010/main" val="97069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7513" y="703263"/>
            <a:ext cx="6169025" cy="34702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endParaRPr>
          </a:p>
        </p:txBody>
      </p:sp>
    </p:spTree>
    <p:extLst>
      <p:ext uri="{BB962C8B-B14F-4D97-AF65-F5344CB8AC3E}">
        <p14:creationId xmlns:p14="http://schemas.microsoft.com/office/powerpoint/2010/main" val="231191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7513" y="703263"/>
            <a:ext cx="6169025" cy="34702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endParaRPr>
          </a:p>
        </p:txBody>
      </p:sp>
    </p:spTree>
    <p:extLst>
      <p:ext uri="{BB962C8B-B14F-4D97-AF65-F5344CB8AC3E}">
        <p14:creationId xmlns:p14="http://schemas.microsoft.com/office/powerpoint/2010/main" val="149374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7513" y="703263"/>
            <a:ext cx="6169025" cy="34702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endParaRPr>
          </a:p>
        </p:txBody>
      </p:sp>
    </p:spTree>
    <p:extLst>
      <p:ext uri="{BB962C8B-B14F-4D97-AF65-F5344CB8AC3E}">
        <p14:creationId xmlns:p14="http://schemas.microsoft.com/office/powerpoint/2010/main" val="274063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grpSp>
        <p:nvGrpSpPr>
          <p:cNvPr id="2" name="مجموعة 1"/>
          <p:cNvGrpSpPr/>
          <p:nvPr/>
        </p:nvGrpSpPr>
        <p:grpSpPr>
          <a:xfrm>
            <a:off x="-5019" y="4953000"/>
            <a:ext cx="12197020"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71A8B1F-8D29-4CE5-8155-9731D5BD8C3F}" type="datetimeFigureOut">
              <a:rPr lang="ar-SA" smtClean="0"/>
              <a:t>12/03/46</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EC1459F4-4DB3-48C4-9E52-3CDA9A621020}"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481330"/>
            <a:ext cx="10972800" cy="4386071"/>
          </a:xfrm>
        </p:spPr>
        <p:txBody>
          <a:bodyPr vert="eaVert"/>
          <a:lstStyle/>
          <a:p>
            <a:pPr lvl="0" eaLnBrk="1" latinLnBrk="0" hangingPunct="1"/>
            <a:r>
              <a:rPr lang="ar-SA" dirty="0"/>
              <a:t>انقر لتحرير أنماط النص الرئيسي</a:t>
            </a:r>
          </a:p>
          <a:p>
            <a:pPr lvl="1" eaLnBrk="1" latinLnBrk="0" hangingPunct="1"/>
            <a:r>
              <a:rPr lang="ar-SA" dirty="0"/>
              <a:t>المستوى الثاني</a:t>
            </a:r>
          </a:p>
          <a:p>
            <a:pPr lvl="2" eaLnBrk="1" latinLnBrk="0" hangingPunct="1"/>
            <a:r>
              <a:rPr lang="ar-SA" dirty="0"/>
              <a:t>المستوى الثالث</a:t>
            </a:r>
          </a:p>
          <a:p>
            <a:pPr lvl="3" eaLnBrk="1" latinLnBrk="0" hangingPunct="1"/>
            <a:r>
              <a:rPr lang="ar-SA" dirty="0"/>
              <a:t>المستوى الرابع</a:t>
            </a:r>
          </a:p>
          <a:p>
            <a:pPr lvl="4" eaLnBrk="1" latinLnBrk="0" hangingPunct="1"/>
            <a:r>
              <a:rPr lang="ar-SA" dirty="0"/>
              <a:t>المستوى الخامس</a:t>
            </a:r>
            <a:endParaRPr kumimoji="0" lang="en-US" dirty="0"/>
          </a:p>
        </p:txBody>
      </p:sp>
      <p:sp>
        <p:nvSpPr>
          <p:cNvPr id="4" name="عنصر نائب للتاريخ 3"/>
          <p:cNvSpPr>
            <a:spLocks noGrp="1"/>
          </p:cNvSpPr>
          <p:nvPr>
            <p:ph type="dt" sz="half" idx="10"/>
          </p:nvPr>
        </p:nvSpPr>
        <p:spPr/>
        <p:txBody>
          <a:bodyPr/>
          <a:lstStyle/>
          <a:p>
            <a:fld id="{B71A8B1F-8D29-4CE5-8155-9731D5BD8C3F}" type="datetimeFigureOut">
              <a:rPr lang="ar-SA" smtClean="0"/>
              <a:t>12/03/46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1459F4-4DB3-48C4-9E52-3CDA9A62102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25351" y="274641"/>
            <a:ext cx="2369960" cy="5592761"/>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1"/>
            <a:ext cx="8432800" cy="559276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71A8B1F-8D29-4CE5-8155-9731D5BD8C3F}" type="datetimeFigureOut">
              <a:rPr lang="ar-SA" smtClean="0"/>
              <a:t>12/03/46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1459F4-4DB3-48C4-9E52-3CDA9A621020}"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71A8B1F-8D29-4CE5-8155-9731D5BD8C3F}" type="datetimeFigureOut">
              <a:rPr lang="ar-SA" smtClean="0"/>
              <a:t>12/03/46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1459F4-4DB3-48C4-9E52-3CDA9A621020}" type="slidenum">
              <a:rPr lang="ar-SA" smtClean="0"/>
              <a:t>‹#›</a:t>
            </a:fld>
            <a:endParaRPr lang="ar-SA"/>
          </a:p>
        </p:txBody>
      </p:sp>
      <p:sp>
        <p:nvSpPr>
          <p:cNvPr id="7" name="عنوان 6"/>
          <p:cNvSpPr>
            <a:spLocks noGrp="1"/>
          </p:cNvSpPr>
          <p:nvPr>
            <p:ph type="title"/>
          </p:nvPr>
        </p:nvSpPr>
        <p:spPr/>
        <p:txBody>
          <a:bodyPr rtlCol="0"/>
          <a:lstStyle/>
          <a:p>
            <a:r>
              <a:rPr kumimoji="0" lang="ar-SA"/>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B71A8B1F-8D29-4CE5-8155-9731D5BD8C3F}" type="datetimeFigureOut">
              <a:rPr lang="ar-SA" smtClean="0"/>
              <a:t>12/03/46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1459F4-4DB3-48C4-9E52-3CDA9A621020}" type="slidenum">
              <a:rPr lang="ar-SA" smtClean="0"/>
              <a:t>‹#›</a:t>
            </a:fld>
            <a:endParaRPr lang="ar-SA"/>
          </a:p>
        </p:txBody>
      </p:sp>
      <p:sp>
        <p:nvSpPr>
          <p:cNvPr id="7" name="شارة رتبة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شارة رتبة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B71A8B1F-8D29-4CE5-8155-9731D5BD8C3F}" type="datetimeFigureOut">
              <a:rPr lang="ar-SA" smtClean="0"/>
              <a:t>12/03/46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C1459F4-4DB3-48C4-9E52-3CDA9A621020}" type="slidenum">
              <a:rPr lang="ar-SA" smtClean="0"/>
              <a:t>‹#›</a:t>
            </a:fld>
            <a:endParaRPr lang="ar-SA"/>
          </a:p>
        </p:txBody>
      </p:sp>
      <p:sp>
        <p:nvSpPr>
          <p:cNvPr id="8" name="عنوان 7"/>
          <p:cNvSpPr>
            <a:spLocks noGrp="1"/>
          </p:cNvSpPr>
          <p:nvPr>
            <p:ph type="title"/>
          </p:nvPr>
        </p:nvSpPr>
        <p:spPr/>
        <p:txBody>
          <a:bodyPr rtlCol="0"/>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10972800" cy="1143000"/>
          </a:xfrm>
        </p:spPr>
        <p:txBody>
          <a:bodyPr anchor="ctr"/>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B71A8B1F-8D29-4CE5-8155-9731D5BD8C3F}" type="datetimeFigureOut">
              <a:rPr lang="ar-SA" smtClean="0"/>
              <a:t>12/03/46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C1459F4-4DB3-48C4-9E52-3CDA9A621020}"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B71A8B1F-8D29-4CE5-8155-9731D5BD8C3F}" type="datetimeFigureOut">
              <a:rPr lang="ar-SA" smtClean="0"/>
              <a:t>12/03/46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C1459F4-4DB3-48C4-9E52-3CDA9A621020}" type="slidenum">
              <a:rPr lang="ar-SA" smtClean="0"/>
              <a:t>‹#›</a:t>
            </a:fld>
            <a:endParaRPr lang="ar-SA"/>
          </a:p>
        </p:txBody>
      </p:sp>
      <p:sp>
        <p:nvSpPr>
          <p:cNvPr id="6" name="عنوان 5"/>
          <p:cNvSpPr>
            <a:spLocks noGrp="1"/>
          </p:cNvSpPr>
          <p:nvPr>
            <p:ph type="title"/>
          </p:nvPr>
        </p:nvSpPr>
        <p:spPr/>
        <p:txBody>
          <a:bodyPr rtlCol="0"/>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71A8B1F-8D29-4CE5-8155-9731D5BD8C3F}" type="datetimeFigureOut">
              <a:rPr lang="ar-SA" smtClean="0"/>
              <a:t>12/03/46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C1459F4-4DB3-48C4-9E52-3CDA9A62102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8969376" y="6407944"/>
            <a:ext cx="2560320" cy="365760"/>
          </a:xfrm>
        </p:spPr>
        <p:txBody>
          <a:bodyPr/>
          <a:lstStyle/>
          <a:p>
            <a:fld id="{B71A8B1F-8D29-4CE5-8155-9731D5BD8C3F}" type="datetimeFigureOut">
              <a:rPr lang="ar-SA" smtClean="0"/>
              <a:t>12/03/46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C1459F4-4DB3-48C4-9E52-3CDA9A621020}"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
        <p:nvSpPr>
          <p:cNvPr id="3" name="عنصر نائب للصورة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71A8B1F-8D29-4CE5-8155-9731D5BD8C3F}" type="datetimeFigureOut">
              <a:rPr lang="ar-SA" smtClean="0"/>
              <a:t>12/03/46</a:t>
            </a:fld>
            <a:endParaRPr lang="ar-SA"/>
          </a:p>
        </p:txBody>
      </p:sp>
      <p:sp>
        <p:nvSpPr>
          <p:cNvPr id="6" name="عنصر نائب للتذييل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EC1459F4-4DB3-48C4-9E52-3CDA9A621020}" type="slidenum">
              <a:rPr lang="ar-SA" smtClean="0"/>
              <a:t>‹#›</a:t>
            </a:fld>
            <a:endParaRPr lang="ar-SA"/>
          </a:p>
        </p:txBody>
      </p:sp>
      <p:sp>
        <p:nvSpPr>
          <p:cNvPr id="2" name="عنوان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a:t>انقر لتحرير نمط العنوان الرئيسي</a:t>
            </a:r>
            <a:endParaRPr kumimoji="0" lang="en-US"/>
          </a:p>
        </p:txBody>
      </p:sp>
      <p:sp>
        <p:nvSpPr>
          <p:cNvPr id="8" name="شكل حر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قائم الزاوية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رابط مستقيم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شارة رتبة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حر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مثلث قائم الزاوية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رابط مستقيم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ar-SA" dirty="0"/>
              <a:t>انقر لتحرير نمط العنوان الرئيسي</a:t>
            </a:r>
            <a:endParaRPr kumimoji="0" lang="en-US" dirty="0"/>
          </a:p>
        </p:txBody>
      </p:sp>
      <p:sp>
        <p:nvSpPr>
          <p:cNvPr id="30" name="عنصر نائب للنص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ar-SA" dirty="0"/>
              <a:t>انقر لتحرير أنماط النص الرئيسي</a:t>
            </a:r>
          </a:p>
          <a:p>
            <a:pPr lvl="1" eaLnBrk="1" latinLnBrk="0" hangingPunct="1"/>
            <a:r>
              <a:rPr kumimoji="0" lang="ar-SA" dirty="0"/>
              <a:t>المستوى الثاني</a:t>
            </a:r>
          </a:p>
          <a:p>
            <a:pPr lvl="2" eaLnBrk="1" latinLnBrk="0" hangingPunct="1"/>
            <a:r>
              <a:rPr kumimoji="0" lang="ar-SA" dirty="0"/>
              <a:t>المستوى الثالث</a:t>
            </a:r>
          </a:p>
          <a:p>
            <a:pPr lvl="3" eaLnBrk="1" latinLnBrk="0" hangingPunct="1"/>
            <a:r>
              <a:rPr kumimoji="0" lang="ar-SA" dirty="0"/>
              <a:t>المستوى الرابع</a:t>
            </a:r>
          </a:p>
          <a:p>
            <a:pPr lvl="4" eaLnBrk="1" latinLnBrk="0" hangingPunct="1"/>
            <a:r>
              <a:rPr kumimoji="0" lang="ar-SA" dirty="0"/>
              <a:t>المستوى الخامس</a:t>
            </a:r>
            <a:endParaRPr kumimoji="0" lang="en-US" dirty="0"/>
          </a:p>
        </p:txBody>
      </p:sp>
      <p:sp>
        <p:nvSpPr>
          <p:cNvPr id="10" name="عنصر نائب للتاريخ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71A8B1F-8D29-4CE5-8155-9731D5BD8C3F}" type="datetimeFigureOut">
              <a:rPr lang="ar-SA" smtClean="0"/>
              <a:t>12/03/46</a:t>
            </a:fld>
            <a:endParaRPr lang="ar-SA"/>
          </a:p>
        </p:txBody>
      </p:sp>
      <p:sp>
        <p:nvSpPr>
          <p:cNvPr id="22" name="عنصر نائب للتذييل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C1459F4-4DB3-48C4-9E52-3CDA9A62102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noChangeArrowheads="1"/>
          </p:cNvPicPr>
          <p:nvPr/>
        </p:nvPicPr>
        <p:blipFill>
          <a:blip r:embed="rId3">
            <a:extLst>
              <a:ext uri="{28A0092B-C50C-407E-A947-70E740481C1C}">
                <a14:useLocalDpi xmlns:a14="http://schemas.microsoft.com/office/drawing/2010/main" val="0"/>
              </a:ext>
            </a:extLst>
          </a:blip>
          <a:srcRect l="-668" b="-758"/>
          <a:stretch>
            <a:fillRect/>
          </a:stretch>
        </p:blipFill>
        <p:spPr bwMode="auto">
          <a:xfrm>
            <a:off x="-115888" y="1738313"/>
            <a:ext cx="12307888"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782763"/>
            <a:ext cx="8737600" cy="13049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8" name="Title 1"/>
          <p:cNvSpPr>
            <a:spLocks noGrp="1" noChangeArrowheads="1"/>
          </p:cNvSpPr>
          <p:nvPr>
            <p:ph type="ctrTitle"/>
          </p:nvPr>
        </p:nvSpPr>
        <p:spPr>
          <a:xfrm>
            <a:off x="-84138" y="1998663"/>
            <a:ext cx="7092951" cy="874712"/>
          </a:xfrm>
        </p:spPr>
        <p:txBody>
          <a:bodyPr/>
          <a:lstStyle/>
          <a:p>
            <a:pPr eaLnBrk="1" hangingPunct="1">
              <a:defRPr/>
            </a:pPr>
            <a:r>
              <a:rPr lang="ar-SA" altLang="ar-SA" b="1" dirty="0">
                <a:solidFill>
                  <a:schemeClr val="bg1"/>
                </a:solidFill>
                <a:latin typeface="JF Flat"/>
                <a:ea typeface="JF Flat"/>
                <a:cs typeface="+mn-cs"/>
              </a:rPr>
              <a:t>المحاسبة الحكومية </a:t>
            </a:r>
            <a:endParaRPr lang="en-US" altLang="ar-SA" sz="4900" b="1" dirty="0">
              <a:solidFill>
                <a:schemeClr val="bg1"/>
              </a:solidFill>
              <a:latin typeface="JF Flat"/>
              <a:ea typeface="JF Flat"/>
              <a:cs typeface="+mn-cs"/>
            </a:endParaRPr>
          </a:p>
        </p:txBody>
      </p:sp>
      <p:sp>
        <p:nvSpPr>
          <p:cNvPr id="3077" name="AutoShape 2" descr="blob:https://web.whatsapp.com/8d965bf0-0657-4b8d-9699-435fdf49eac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en-US" altLang="ar-SA" sz="1800">
              <a:solidFill>
                <a:srgbClr val="000000"/>
              </a:solidFill>
            </a:endParaRPr>
          </a:p>
        </p:txBody>
      </p:sp>
      <p:pic>
        <p:nvPicPr>
          <p:cNvPr id="30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513" y="131763"/>
            <a:ext cx="24749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9" name="Object 6"/>
          <p:cNvGraphicFramePr>
            <a:graphicFrameLocks noChangeAspect="1"/>
          </p:cNvGraphicFramePr>
          <p:nvPr/>
        </p:nvGraphicFramePr>
        <p:xfrm>
          <a:off x="460375" y="392113"/>
          <a:ext cx="3001963" cy="976312"/>
        </p:xfrm>
        <a:graphic>
          <a:graphicData uri="http://schemas.openxmlformats.org/presentationml/2006/ole">
            <mc:AlternateContent xmlns:mc="http://schemas.openxmlformats.org/markup-compatibility/2006">
              <mc:Choice xmlns:v="urn:schemas-microsoft-com:vml" Requires="v">
                <p:oleObj spid="_x0000_s1027" name="Image" r:id="rId5" imgW="4913386" imgH="1597155" progId="Photoshop.Image.18">
                  <p:embed/>
                </p:oleObj>
              </mc:Choice>
              <mc:Fallback>
                <p:oleObj name="Image" r:id="rId5" imgW="4913386" imgH="1597155" progId="Photoshop.Image.18">
                  <p:embed/>
                  <p:pic>
                    <p:nvPicPr>
                      <p:cNvPr id="307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92113"/>
                        <a:ext cx="30019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0" y="3267075"/>
            <a:ext cx="3803650" cy="666750"/>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3000" b="1" dirty="0">
                <a:solidFill>
                  <a:prstClr val="white"/>
                </a:solidFill>
              </a:rPr>
              <a:t>تقديم: د. </a:t>
            </a:r>
            <a:r>
              <a:rPr lang="ar-SA" sz="3000" b="1" dirty="0" smtClean="0">
                <a:solidFill>
                  <a:prstClr val="white"/>
                </a:solidFill>
              </a:rPr>
              <a:t>عقله  </a:t>
            </a:r>
            <a:r>
              <a:rPr lang="ar-SA" sz="3000" b="1" dirty="0" err="1" smtClean="0">
                <a:solidFill>
                  <a:prstClr val="white"/>
                </a:solidFill>
              </a:rPr>
              <a:t>ارشيد</a:t>
            </a:r>
            <a:endParaRPr lang="en-US" sz="3000" b="1" dirty="0">
              <a:solidFill>
                <a:prstClr val="white"/>
              </a:solidFill>
            </a:endParaRPr>
          </a:p>
        </p:txBody>
      </p:sp>
      <p:pic>
        <p:nvPicPr>
          <p:cNvPr id="9" name="Picture 3"/>
          <p:cNvPicPr>
            <a:picLocks noChangeAspect="1"/>
          </p:cNvPicPr>
          <p:nvPr/>
        </p:nvPicPr>
        <p:blipFill>
          <a:blip r:embed="rId7"/>
          <a:srcRect l="13705" r="13705"/>
          <a:stretch>
            <a:fillRect/>
          </a:stretch>
        </p:blipFill>
        <p:spPr>
          <a:xfrm>
            <a:off x="7366001" y="3084513"/>
            <a:ext cx="3983643" cy="3663172"/>
          </a:xfrm>
          <a:prstGeom prst="rect">
            <a:avLst/>
          </a:prstGeom>
        </p:spPr>
      </p:pic>
    </p:spTree>
    <p:extLst>
      <p:ext uri="{BB962C8B-B14F-4D97-AF65-F5344CB8AC3E}">
        <p14:creationId xmlns:p14="http://schemas.microsoft.com/office/powerpoint/2010/main" val="217764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5138" y="2524125"/>
            <a:ext cx="10107612"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ar-SA" sz="4400" b="1" dirty="0">
                <a:solidFill>
                  <a:schemeClr val="bg1"/>
                </a:solidFill>
              </a:rPr>
              <a:t>المحاسبة الحكومية والمحاسبة المالية</a:t>
            </a:r>
          </a:p>
          <a:p>
            <a:pPr algn="ctr">
              <a:defRPr/>
            </a:pPr>
            <a:r>
              <a:rPr lang="ar-SA" sz="3200" b="1" dirty="0">
                <a:solidFill>
                  <a:srgbClr val="C00000"/>
                </a:solidFill>
                <a:latin typeface="Calibri" panose="020F0502020204030204"/>
              </a:rPr>
              <a:t>أوجه الشبه والاختلاف</a:t>
            </a:r>
            <a:endParaRPr lang="en-US" altLang="en-US" sz="3200" b="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750550" y="2524125"/>
            <a:ext cx="1441450"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2</a:t>
            </a:r>
            <a:endParaRPr lang="en-US" sz="6000" b="1" dirty="0">
              <a:solidFill>
                <a:prstClr val="white"/>
              </a:solidFill>
            </a:endParaRPr>
          </a:p>
        </p:txBody>
      </p:sp>
      <p:grpSp>
        <p:nvGrpSpPr>
          <p:cNvPr id="12292"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2297" name="Title 1"/>
            <p:cNvSpPr txBox="1">
              <a:spLocks noChangeArrowheads="1"/>
            </p:cNvSpPr>
            <p:nvPr/>
          </p:nvSpPr>
          <p:spPr bwMode="auto">
            <a:xfrm>
              <a:off x="642939" y="6069368"/>
              <a:ext cx="750322"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10</a:t>
              </a:r>
              <a:endParaRPr lang="en-US" altLang="ar-SA" sz="24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293"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F28D4721-198C-4368-8175-4DB97E3454E6}" type="slidenum">
              <a:rPr lang="en-US" altLang="ar-SA" sz="1200">
                <a:solidFill>
                  <a:srgbClr val="898989"/>
                </a:solidFill>
              </a:rPr>
              <a:pPr>
                <a:lnSpc>
                  <a:spcPct val="100000"/>
                </a:lnSpc>
                <a:spcBef>
                  <a:spcPct val="0"/>
                </a:spcBef>
                <a:buFontTx/>
                <a:buNone/>
              </a:pPr>
              <a:t>10</a:t>
            </a:fld>
            <a:endParaRPr lang="en-US" altLang="ar-SA" sz="1200">
              <a:solidFill>
                <a:srgbClr val="898989"/>
              </a:solidFill>
            </a:endParaRPr>
          </a:p>
        </p:txBody>
      </p:sp>
      <p:sp>
        <p:nvSpPr>
          <p:cNvPr id="12294"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33560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86" y="136524"/>
            <a:ext cx="11936627" cy="1305823"/>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3200" b="1" kern="0" dirty="0">
                <a:solidFill>
                  <a:prstClr val="white"/>
                </a:solidFill>
                <a:latin typeface="Calibri Light" panose="020F0302020204030204" pitchFamily="34" charset="0"/>
                <a:cs typeface="Times New Roman" panose="02020603050405020304" pitchFamily="18" charset="0"/>
              </a:rPr>
              <a:t>المحاسبة الحكومية والمحاسبة المالية </a:t>
            </a:r>
          </a:p>
          <a:p>
            <a:pPr algn="ctr" eaLnBrk="1" fontAlgn="auto" hangingPunct="1">
              <a:spcBef>
                <a:spcPts val="0"/>
              </a:spcBef>
              <a:spcAft>
                <a:spcPts val="0"/>
              </a:spcAft>
              <a:defRPr/>
            </a:pPr>
            <a:r>
              <a:rPr lang="ar-SA" sz="4000" b="1" kern="0" dirty="0">
                <a:solidFill>
                  <a:srgbClr val="C00000"/>
                </a:solidFill>
                <a:latin typeface="Calibri Light" panose="020F0302020204030204" pitchFamily="34" charset="0"/>
                <a:cs typeface="Times New Roman" panose="02020603050405020304" pitchFamily="18" charset="0"/>
              </a:rPr>
              <a:t>أوجه الشبه</a:t>
            </a:r>
          </a:p>
        </p:txBody>
      </p:sp>
      <p:sp>
        <p:nvSpPr>
          <p:cNvPr id="5" name="Rectangle 4"/>
          <p:cNvSpPr/>
          <p:nvPr/>
        </p:nvSpPr>
        <p:spPr>
          <a:xfrm>
            <a:off x="-63500" y="608171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Rectangle 6"/>
          <p:cNvSpPr>
            <a:spLocks noChangeArrowheads="1"/>
          </p:cNvSpPr>
          <p:nvPr/>
        </p:nvSpPr>
        <p:spPr bwMode="auto">
          <a:xfrm>
            <a:off x="127000" y="2092325"/>
            <a:ext cx="11936413" cy="37639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342900" indent="-342900" algn="r" rtl="1">
              <a:lnSpc>
                <a:spcPct val="200000"/>
              </a:lnSpc>
              <a:defRPr/>
            </a:pPr>
            <a:r>
              <a:rPr lang="ar-SA" sz="3200" b="1" dirty="0">
                <a:solidFill>
                  <a:srgbClr val="1F1F1F"/>
                </a:solidFill>
                <a:latin typeface="Google Sans"/>
              </a:rPr>
              <a:t>الفترة المحاسبية ( السنة المالية).                     </a:t>
            </a:r>
            <a:r>
              <a:rPr lang="ar-SA" sz="2000" b="1" dirty="0">
                <a:solidFill>
                  <a:srgbClr val="1F1F1F"/>
                </a:solidFill>
              </a:rPr>
              <a:t>•</a:t>
            </a:r>
            <a:r>
              <a:rPr lang="ar-SA" sz="3200" b="1" dirty="0">
                <a:solidFill>
                  <a:srgbClr val="1F1F1F"/>
                </a:solidFill>
              </a:rPr>
              <a:t> </a:t>
            </a:r>
            <a:r>
              <a:rPr lang="ar-SA" sz="3200" b="1" dirty="0">
                <a:solidFill>
                  <a:srgbClr val="1F1F1F"/>
                </a:solidFill>
                <a:latin typeface="Google Sans"/>
              </a:rPr>
              <a:t>وحدة القياس النقدي وثباتها</a:t>
            </a:r>
          </a:p>
          <a:p>
            <a:pPr algn="r" rtl="1">
              <a:lnSpc>
                <a:spcPct val="200000"/>
              </a:lnSpc>
              <a:buFont typeface="Arial" panose="020B0604020202020204" pitchFamily="34" charset="0"/>
              <a:buNone/>
              <a:defRPr/>
            </a:pPr>
            <a:r>
              <a:rPr lang="ar-SA" sz="2000" b="1" dirty="0">
                <a:solidFill>
                  <a:srgbClr val="1F1F1F"/>
                </a:solidFill>
              </a:rPr>
              <a:t>•</a:t>
            </a:r>
            <a:r>
              <a:rPr lang="ar-SA" sz="3200" b="1" dirty="0">
                <a:solidFill>
                  <a:srgbClr val="1F1F1F"/>
                </a:solidFill>
              </a:rPr>
              <a:t> </a:t>
            </a:r>
            <a:r>
              <a:rPr lang="ar-SA" sz="3200" b="1" dirty="0">
                <a:solidFill>
                  <a:srgbClr val="1F1F1F"/>
                </a:solidFill>
                <a:latin typeface="Google Sans"/>
              </a:rPr>
              <a:t>مبدأ التكلفة التاريخية والاستمرارية                     </a:t>
            </a:r>
            <a:r>
              <a:rPr lang="ar-SA" sz="2000" b="1" dirty="0">
                <a:solidFill>
                  <a:srgbClr val="1F1F1F"/>
                </a:solidFill>
              </a:rPr>
              <a:t>•</a:t>
            </a:r>
            <a:r>
              <a:rPr lang="ar-SA" sz="3200" b="1" dirty="0">
                <a:solidFill>
                  <a:srgbClr val="1F1F1F"/>
                </a:solidFill>
              </a:rPr>
              <a:t> </a:t>
            </a:r>
            <a:r>
              <a:rPr lang="ar-SA" sz="3200" b="1" dirty="0">
                <a:solidFill>
                  <a:srgbClr val="1F1F1F"/>
                </a:solidFill>
                <a:latin typeface="Google Sans"/>
              </a:rPr>
              <a:t>المصطلحات المحاسبية                                    </a:t>
            </a:r>
          </a:p>
          <a:p>
            <a:pPr marL="342900" indent="-342900" algn="r" rtl="1">
              <a:lnSpc>
                <a:spcPct val="200000"/>
              </a:lnSpc>
              <a:defRPr/>
            </a:pPr>
            <a:r>
              <a:rPr lang="ar-SA" sz="3200" b="1" dirty="0">
                <a:solidFill>
                  <a:srgbClr val="1F1F1F"/>
                </a:solidFill>
                <a:latin typeface="Google Sans"/>
              </a:rPr>
              <a:t>استخدام نظام القيد المزدوج لاثبات العمليات المالية  </a:t>
            </a:r>
            <a:r>
              <a:rPr lang="ar-SA" sz="2000" b="1" dirty="0">
                <a:solidFill>
                  <a:srgbClr val="1F1F1F"/>
                </a:solidFill>
              </a:rPr>
              <a:t>• </a:t>
            </a:r>
            <a:r>
              <a:rPr lang="ar-SA" sz="3200" b="1" dirty="0">
                <a:solidFill>
                  <a:srgbClr val="1F1F1F"/>
                </a:solidFill>
                <a:latin typeface="Google Sans"/>
              </a:rPr>
              <a:t>تبويب الحسابات </a:t>
            </a:r>
          </a:p>
          <a:p>
            <a:pPr algn="r">
              <a:buFont typeface="Arial" panose="020B0604020202020204" pitchFamily="34" charset="0"/>
              <a:buNone/>
              <a:defRPr/>
            </a:pPr>
            <a:endParaRPr lang="en-US" sz="2400" dirty="0">
              <a:solidFill>
                <a:prstClr val="black"/>
              </a:solidFill>
            </a:endParaRPr>
          </a:p>
        </p:txBody>
      </p:sp>
      <p:sp>
        <p:nvSpPr>
          <p:cNvPr id="1332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2A96929D-D0B2-4B20-AB43-F98B64E12DB0}" type="slidenum">
              <a:rPr lang="en-US" altLang="ar-SA" sz="1200">
                <a:solidFill>
                  <a:srgbClr val="898989"/>
                </a:solidFill>
              </a:rPr>
              <a:pPr>
                <a:lnSpc>
                  <a:spcPct val="100000"/>
                </a:lnSpc>
                <a:spcBef>
                  <a:spcPct val="0"/>
                </a:spcBef>
                <a:buFontTx/>
                <a:buNone/>
              </a:pPr>
              <a:t>11</a:t>
            </a:fld>
            <a:endParaRPr lang="en-US" altLang="ar-SA" sz="1200">
              <a:solidFill>
                <a:srgbClr val="898989"/>
              </a:solidFill>
            </a:endParaRPr>
          </a:p>
        </p:txBody>
      </p:sp>
      <p:sp>
        <p:nvSpPr>
          <p:cNvPr id="13321" name="Title 1"/>
          <p:cNvSpPr txBox="1">
            <a:spLocks noChangeArrowheads="1"/>
          </p:cNvSpPr>
          <p:nvPr/>
        </p:nvSpPr>
        <p:spPr bwMode="auto">
          <a:xfrm>
            <a:off x="476250" y="608171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11</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44636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86" y="136524"/>
            <a:ext cx="11936627" cy="1305823"/>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3200" b="1" kern="0" dirty="0">
                <a:solidFill>
                  <a:prstClr val="white"/>
                </a:solidFill>
                <a:latin typeface="Calibri Light" panose="020F0302020204030204" pitchFamily="34" charset="0"/>
                <a:cs typeface="Times New Roman" panose="02020603050405020304" pitchFamily="18" charset="0"/>
              </a:rPr>
              <a:t>المحاسبة الحكومية والمحاسبة المالية </a:t>
            </a:r>
          </a:p>
          <a:p>
            <a:pPr algn="ctr" eaLnBrk="1" fontAlgn="auto" hangingPunct="1">
              <a:spcBef>
                <a:spcPts val="0"/>
              </a:spcBef>
              <a:spcAft>
                <a:spcPts val="0"/>
              </a:spcAft>
              <a:defRPr/>
            </a:pPr>
            <a:r>
              <a:rPr lang="ar-SA" sz="4000" b="1" kern="0" dirty="0">
                <a:solidFill>
                  <a:srgbClr val="C00000"/>
                </a:solidFill>
                <a:latin typeface="Calibri Light" panose="020F0302020204030204" pitchFamily="34" charset="0"/>
                <a:cs typeface="Times New Roman" panose="02020603050405020304" pitchFamily="18" charset="0"/>
              </a:rPr>
              <a:t>أوجه الاختلاف</a:t>
            </a:r>
          </a:p>
        </p:txBody>
      </p:sp>
      <p:sp>
        <p:nvSpPr>
          <p:cNvPr id="5" name="Rectangle 4"/>
          <p:cNvSpPr/>
          <p:nvPr/>
        </p:nvSpPr>
        <p:spPr>
          <a:xfrm>
            <a:off x="-63500" y="608171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Rectangle 6"/>
          <p:cNvSpPr>
            <a:spLocks noChangeArrowheads="1"/>
          </p:cNvSpPr>
          <p:nvPr/>
        </p:nvSpPr>
        <p:spPr bwMode="auto">
          <a:xfrm>
            <a:off x="222250" y="1692275"/>
            <a:ext cx="11747500" cy="49228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342900" indent="-342900" algn="r" rtl="1">
              <a:lnSpc>
                <a:spcPct val="150000"/>
              </a:lnSpc>
              <a:defRPr/>
            </a:pPr>
            <a:r>
              <a:rPr lang="ar-SA" sz="3200" b="1" dirty="0"/>
              <a:t>الشخصية المعنوية المستقلة        </a:t>
            </a:r>
          </a:p>
          <a:p>
            <a:pPr marL="342900" indent="-342900" algn="r" rtl="1">
              <a:lnSpc>
                <a:spcPct val="150000"/>
              </a:lnSpc>
              <a:defRPr/>
            </a:pPr>
            <a:r>
              <a:rPr lang="ar-SA" sz="3200" b="1" dirty="0"/>
              <a:t>التمييز بين المصروفات الإيرادية والرأسمالية</a:t>
            </a:r>
          </a:p>
          <a:p>
            <a:pPr marL="342900" indent="-342900" algn="r" rtl="1">
              <a:lnSpc>
                <a:spcPct val="150000"/>
              </a:lnSpc>
              <a:defRPr/>
            </a:pPr>
            <a:r>
              <a:rPr lang="ar-SA" sz="3200" b="1" dirty="0"/>
              <a:t>الاستهلاك</a:t>
            </a:r>
          </a:p>
          <a:p>
            <a:pPr marL="342900" indent="-342900" algn="r" rtl="1">
              <a:lnSpc>
                <a:spcPct val="150000"/>
              </a:lnSpc>
              <a:defRPr/>
            </a:pPr>
            <a:r>
              <a:rPr lang="ar-SA" sz="3200" b="1" dirty="0"/>
              <a:t>المخصصات والاحتياطات </a:t>
            </a:r>
          </a:p>
          <a:p>
            <a:pPr marL="342900" indent="-342900" algn="r" rtl="1">
              <a:lnSpc>
                <a:spcPct val="150000"/>
              </a:lnSpc>
              <a:defRPr/>
            </a:pPr>
            <a:r>
              <a:rPr lang="ar-SA" sz="3200" b="1" dirty="0"/>
              <a:t>التسويات الجردية </a:t>
            </a:r>
          </a:p>
          <a:p>
            <a:pPr algn="r" rtl="1">
              <a:lnSpc>
                <a:spcPct val="150000"/>
              </a:lnSpc>
              <a:buFont typeface="Arial" panose="020B0604020202020204" pitchFamily="34" charset="0"/>
              <a:buNone/>
              <a:defRPr/>
            </a:pPr>
            <a:endParaRPr lang="en-US" sz="2400" dirty="0">
              <a:solidFill>
                <a:prstClr val="black"/>
              </a:solidFill>
            </a:endParaRPr>
          </a:p>
        </p:txBody>
      </p:sp>
      <p:sp>
        <p:nvSpPr>
          <p:cNvPr id="1434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BB407F5-991C-4449-818C-FCBE3D951E1A}" type="slidenum">
              <a:rPr lang="en-US" altLang="ar-SA" sz="1200">
                <a:solidFill>
                  <a:srgbClr val="898989"/>
                </a:solidFill>
              </a:rPr>
              <a:pPr>
                <a:lnSpc>
                  <a:spcPct val="100000"/>
                </a:lnSpc>
                <a:spcBef>
                  <a:spcPct val="0"/>
                </a:spcBef>
                <a:buFontTx/>
                <a:buNone/>
              </a:pPr>
              <a:t>12</a:t>
            </a:fld>
            <a:endParaRPr lang="en-US" altLang="ar-SA" sz="1200">
              <a:solidFill>
                <a:srgbClr val="898989"/>
              </a:solidFill>
            </a:endParaRPr>
          </a:p>
        </p:txBody>
      </p:sp>
      <p:sp>
        <p:nvSpPr>
          <p:cNvPr id="14345" name="Title 1"/>
          <p:cNvSpPr txBox="1">
            <a:spLocks noChangeArrowheads="1"/>
          </p:cNvSpPr>
          <p:nvPr/>
        </p:nvSpPr>
        <p:spPr bwMode="auto">
          <a:xfrm>
            <a:off x="476250" y="608171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12</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32947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2524125"/>
            <a:ext cx="10107612"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defRPr/>
            </a:pPr>
            <a:r>
              <a:rPr lang="ar-SA" sz="4400" b="1" dirty="0">
                <a:solidFill>
                  <a:schemeClr val="bg1"/>
                </a:solidFill>
              </a:rPr>
              <a:t>مقومات النظام المحاسبي الحكومي</a:t>
            </a:r>
            <a:endParaRPr lang="ar-SA" sz="4400" b="1" kern="0" dirty="0">
              <a:solidFill>
                <a:schemeClr val="bg1"/>
              </a:solidFill>
              <a:latin typeface="Calibri Light" panose="020F0302020204030204" pitchFamily="34" charset="0"/>
              <a:cs typeface="Times New Roman" panose="02020603050405020304" pitchFamily="18" charset="0"/>
            </a:endParaRPr>
          </a:p>
        </p:txBody>
      </p:sp>
      <p:sp>
        <p:nvSpPr>
          <p:cNvPr id="7" name="Rectangle 6"/>
          <p:cNvSpPr/>
          <p:nvPr/>
        </p:nvSpPr>
        <p:spPr>
          <a:xfrm>
            <a:off x="10750550" y="2524125"/>
            <a:ext cx="1441450"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3</a:t>
            </a:r>
            <a:endParaRPr lang="en-US" sz="6000" b="1" dirty="0">
              <a:solidFill>
                <a:prstClr val="white"/>
              </a:solidFill>
            </a:endParaRPr>
          </a:p>
        </p:txBody>
      </p:sp>
      <p:grpSp>
        <p:nvGrpSpPr>
          <p:cNvPr id="15364"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5369" name="Title 1"/>
            <p:cNvSpPr txBox="1">
              <a:spLocks noChangeArrowheads="1"/>
            </p:cNvSpPr>
            <p:nvPr/>
          </p:nvSpPr>
          <p:spPr bwMode="auto">
            <a:xfrm>
              <a:off x="642939" y="6069368"/>
              <a:ext cx="750322"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13</a:t>
              </a:r>
              <a:endParaRPr lang="en-US" altLang="ar-SA" sz="24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5365"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A8B58D6-1BEA-459B-BAA2-B6AFC8114B54}" type="slidenum">
              <a:rPr lang="en-US" altLang="ar-SA" sz="1200">
                <a:solidFill>
                  <a:srgbClr val="898989"/>
                </a:solidFill>
              </a:rPr>
              <a:pPr>
                <a:lnSpc>
                  <a:spcPct val="100000"/>
                </a:lnSpc>
                <a:spcBef>
                  <a:spcPct val="0"/>
                </a:spcBef>
                <a:buFontTx/>
                <a:buNone/>
              </a:pPr>
              <a:t>13</a:t>
            </a:fld>
            <a:endParaRPr lang="en-US" altLang="ar-SA" sz="1200">
              <a:solidFill>
                <a:srgbClr val="898989"/>
              </a:solidFill>
            </a:endParaRPr>
          </a:p>
        </p:txBody>
      </p:sp>
      <p:sp>
        <p:nvSpPr>
          <p:cNvPr id="15366"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72781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86" y="136524"/>
            <a:ext cx="11936627" cy="1305823"/>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t>مقومات النظام المحاسبي الحكومي</a:t>
            </a:r>
            <a:endParaRPr lang="ar-SA" sz="4000" b="1" kern="0" dirty="0">
              <a:solidFill>
                <a:prstClr val="white"/>
              </a:solidFill>
              <a:latin typeface="Calibri Light" panose="020F0302020204030204" pitchFamily="34" charset="0"/>
              <a:cs typeface="Times New Roman" panose="02020603050405020304" pitchFamily="18" charset="0"/>
            </a:endParaRPr>
          </a:p>
        </p:txBody>
      </p:sp>
      <p:sp>
        <p:nvSpPr>
          <p:cNvPr id="5" name="Rectangle 4"/>
          <p:cNvSpPr/>
          <p:nvPr/>
        </p:nvSpPr>
        <p:spPr>
          <a:xfrm>
            <a:off x="-63500" y="608171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Rectangle 6"/>
          <p:cNvSpPr>
            <a:spLocks noChangeArrowheads="1"/>
          </p:cNvSpPr>
          <p:nvPr/>
        </p:nvSpPr>
        <p:spPr bwMode="auto">
          <a:xfrm>
            <a:off x="222250" y="1692275"/>
            <a:ext cx="11747500" cy="43132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342900" indent="-342900" algn="r" rtl="1">
              <a:lnSpc>
                <a:spcPct val="100000"/>
              </a:lnSpc>
              <a:defRPr/>
            </a:pPr>
            <a:r>
              <a:rPr lang="ar-SA" sz="3200" b="1" dirty="0"/>
              <a:t>مجموعة المبادئ المحاسبية والتعليمات المالية        </a:t>
            </a:r>
          </a:p>
          <a:p>
            <a:pPr marL="342900" indent="-342900" algn="r" rtl="1">
              <a:lnSpc>
                <a:spcPct val="100000"/>
              </a:lnSpc>
              <a:defRPr/>
            </a:pPr>
            <a:r>
              <a:rPr lang="ar-SA" sz="3200" b="1" dirty="0"/>
              <a:t>المجموعة المستندية </a:t>
            </a:r>
            <a:r>
              <a:rPr lang="ar-SA" b="1" dirty="0"/>
              <a:t>(</a:t>
            </a:r>
            <a:r>
              <a:rPr lang="ar-SA" sz="2400" b="1" dirty="0"/>
              <a:t>مستندات صرف، مستندات تحصيل، مستندات قيد</a:t>
            </a:r>
            <a:r>
              <a:rPr lang="ar-SA" dirty="0"/>
              <a:t>).</a:t>
            </a:r>
            <a:endParaRPr lang="ar-SA" b="1" dirty="0"/>
          </a:p>
          <a:p>
            <a:pPr marL="342900" indent="-342900" algn="r" rtl="1">
              <a:lnSpc>
                <a:spcPct val="100000"/>
              </a:lnSpc>
              <a:defRPr/>
            </a:pPr>
            <a:r>
              <a:rPr lang="ar-SA" sz="3200" b="1" dirty="0"/>
              <a:t>المجموعة الدفترية</a:t>
            </a:r>
          </a:p>
          <a:p>
            <a:pPr algn="r" rtl="1">
              <a:lnSpc>
                <a:spcPct val="100000"/>
              </a:lnSpc>
              <a:defRPr/>
            </a:pPr>
            <a:r>
              <a:rPr lang="ar-SA" b="1" dirty="0"/>
              <a:t> </a:t>
            </a:r>
            <a:r>
              <a:rPr lang="ar-SA" sz="3200" b="1" dirty="0"/>
              <a:t>مجموعة التقارير المالية </a:t>
            </a:r>
            <a:r>
              <a:rPr lang="ar-SA" b="1" dirty="0"/>
              <a:t>( </a:t>
            </a:r>
            <a:r>
              <a:rPr lang="ar-SA" sz="2400" b="1" dirty="0"/>
              <a:t>الجدول الشهري، كشف التوازن، والحساب الختامي).</a:t>
            </a:r>
          </a:p>
          <a:p>
            <a:pPr algn="r" rtl="1">
              <a:lnSpc>
                <a:spcPct val="100000"/>
              </a:lnSpc>
              <a:defRPr/>
            </a:pPr>
            <a:r>
              <a:rPr lang="ar-SA" b="1" dirty="0"/>
              <a:t> </a:t>
            </a:r>
            <a:r>
              <a:rPr lang="ar-SA" sz="3200" b="1" dirty="0"/>
              <a:t>نظام الضبط الداخلي والفصل بين الوظائف  (</a:t>
            </a:r>
            <a:r>
              <a:rPr lang="ar-SA" sz="2400" b="1" dirty="0"/>
              <a:t>تحديد المسئوليات والاختصاصات والواجبات)</a:t>
            </a:r>
          </a:p>
          <a:p>
            <a:pPr algn="r" rtl="1">
              <a:lnSpc>
                <a:spcPct val="100000"/>
              </a:lnSpc>
              <a:defRPr/>
            </a:pPr>
            <a:r>
              <a:rPr lang="ar-SA" sz="2400" b="1" dirty="0"/>
              <a:t> </a:t>
            </a:r>
            <a:r>
              <a:rPr lang="ar-SA" sz="3200" b="1" dirty="0">
                <a:latin typeface="Arial-BoldMT"/>
              </a:rPr>
              <a:t>الكوادر المحاسبية المؤهلة والتدريب المستمر </a:t>
            </a:r>
            <a:endParaRPr lang="ar-SA" sz="3200" b="1" dirty="0"/>
          </a:p>
          <a:p>
            <a:pPr algn="r" rtl="1">
              <a:lnSpc>
                <a:spcPct val="150000"/>
              </a:lnSpc>
              <a:buFont typeface="Arial" panose="020B0604020202020204" pitchFamily="34" charset="0"/>
              <a:buNone/>
              <a:defRPr/>
            </a:pPr>
            <a:endParaRPr lang="en-US" sz="2400" dirty="0">
              <a:solidFill>
                <a:prstClr val="black"/>
              </a:solidFill>
            </a:endParaRPr>
          </a:p>
        </p:txBody>
      </p:sp>
      <p:sp>
        <p:nvSpPr>
          <p:cNvPr id="1639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0CE0880-B32C-4726-908F-CB81411B3FDA}" type="slidenum">
              <a:rPr lang="en-US" altLang="ar-SA" sz="1200">
                <a:solidFill>
                  <a:srgbClr val="898989"/>
                </a:solidFill>
              </a:rPr>
              <a:pPr>
                <a:lnSpc>
                  <a:spcPct val="100000"/>
                </a:lnSpc>
                <a:spcBef>
                  <a:spcPct val="0"/>
                </a:spcBef>
                <a:buFontTx/>
                <a:buNone/>
              </a:pPr>
              <a:t>14</a:t>
            </a:fld>
            <a:endParaRPr lang="en-US" altLang="ar-SA" sz="1200">
              <a:solidFill>
                <a:srgbClr val="898989"/>
              </a:solidFill>
            </a:endParaRPr>
          </a:p>
        </p:txBody>
      </p:sp>
      <p:sp>
        <p:nvSpPr>
          <p:cNvPr id="16393" name="Title 1"/>
          <p:cNvSpPr txBox="1">
            <a:spLocks noChangeArrowheads="1"/>
          </p:cNvSpPr>
          <p:nvPr/>
        </p:nvSpPr>
        <p:spPr bwMode="auto">
          <a:xfrm>
            <a:off x="476250" y="608171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14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527247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425" y="2524125"/>
            <a:ext cx="10296525"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defRPr/>
            </a:pPr>
            <a:r>
              <a:rPr lang="ar-SA" sz="4400" b="1" dirty="0">
                <a:solidFill>
                  <a:prstClr val="white"/>
                </a:solidFill>
              </a:rPr>
              <a:t>الاطار الفكري للمحاسبة الحكومية</a:t>
            </a:r>
            <a:endParaRPr lang="ar-SA" sz="4400" b="1" kern="0" dirty="0">
              <a:solidFill>
                <a:prstClr val="white"/>
              </a:solidFill>
              <a:latin typeface="Calibri Light" panose="020F0302020204030204" pitchFamily="34" charset="0"/>
              <a:cs typeface="Times New Roman" panose="02020603050405020304" pitchFamily="18" charset="0"/>
            </a:endParaRPr>
          </a:p>
        </p:txBody>
      </p:sp>
      <p:sp>
        <p:nvSpPr>
          <p:cNvPr id="7" name="Rectangle 6"/>
          <p:cNvSpPr/>
          <p:nvPr/>
        </p:nvSpPr>
        <p:spPr>
          <a:xfrm>
            <a:off x="10750550" y="2524125"/>
            <a:ext cx="1441450"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4</a:t>
            </a:r>
            <a:endParaRPr lang="en-US" sz="6000" b="1" dirty="0">
              <a:solidFill>
                <a:prstClr val="white"/>
              </a:solidFill>
            </a:endParaRPr>
          </a:p>
        </p:txBody>
      </p:sp>
      <p:grpSp>
        <p:nvGrpSpPr>
          <p:cNvPr id="17412"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7417" name="Title 1"/>
            <p:cNvSpPr txBox="1">
              <a:spLocks noChangeArrowheads="1"/>
            </p:cNvSpPr>
            <p:nvPr/>
          </p:nvSpPr>
          <p:spPr bwMode="auto">
            <a:xfrm>
              <a:off x="642939" y="6069368"/>
              <a:ext cx="750322"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15</a:t>
              </a:r>
              <a:endParaRPr lang="en-US" altLang="ar-SA" sz="24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7413"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DD00E15-2841-43B5-B65C-B21C24599688}" type="slidenum">
              <a:rPr lang="en-US" altLang="ar-SA" sz="1200">
                <a:solidFill>
                  <a:srgbClr val="898989"/>
                </a:solidFill>
              </a:rPr>
              <a:pPr>
                <a:lnSpc>
                  <a:spcPct val="100000"/>
                </a:lnSpc>
                <a:spcBef>
                  <a:spcPct val="0"/>
                </a:spcBef>
                <a:buFontTx/>
                <a:buNone/>
              </a:pPr>
              <a:t>15</a:t>
            </a:fld>
            <a:endParaRPr lang="en-US" altLang="ar-SA" sz="1200">
              <a:solidFill>
                <a:srgbClr val="898989"/>
              </a:solidFill>
            </a:endParaRPr>
          </a:p>
        </p:txBody>
      </p:sp>
      <p:sp>
        <p:nvSpPr>
          <p:cNvPr id="17414"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420792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9" y="821180"/>
            <a:ext cx="11961341"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800" b="1" dirty="0">
                <a:solidFill>
                  <a:schemeClr val="bg1"/>
                </a:solidFill>
                <a:latin typeface="Google Sans"/>
              </a:rPr>
              <a:t>الإطار الفكري</a:t>
            </a:r>
            <a:endParaRPr lang="ar-SA" sz="4800" b="1" dirty="0">
              <a:solidFill>
                <a:schemeClr val="bg1"/>
              </a:solidFill>
            </a:endParaRPr>
          </a:p>
        </p:txBody>
      </p:sp>
      <p:sp>
        <p:nvSpPr>
          <p:cNvPr id="5" name="Rectangle 4"/>
          <p:cNvSpPr/>
          <p:nvPr/>
        </p:nvSpPr>
        <p:spPr>
          <a:xfrm>
            <a:off x="0" y="61722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391" name="Rectangle 6"/>
          <p:cNvSpPr>
            <a:spLocks noChangeArrowheads="1"/>
          </p:cNvSpPr>
          <p:nvPr/>
        </p:nvSpPr>
        <p:spPr bwMode="auto">
          <a:xfrm>
            <a:off x="0" y="2047875"/>
            <a:ext cx="11636375" cy="24368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lvl="1" algn="r" rtl="1">
              <a:lnSpc>
                <a:spcPct val="150000"/>
              </a:lnSpc>
              <a:defRPr/>
            </a:pPr>
            <a:r>
              <a:rPr lang="ar-SA" altLang="en-US" sz="3600" b="1" dirty="0">
                <a:solidFill>
                  <a:srgbClr val="1F1F1F"/>
                </a:solidFill>
                <a:latin typeface="Google Sans"/>
              </a:rPr>
              <a:t>مبادئ (معايير) المحاسبة الحكومية</a:t>
            </a:r>
          </a:p>
          <a:p>
            <a:pPr lvl="1" algn="r" rtl="1">
              <a:lnSpc>
                <a:spcPct val="150000"/>
              </a:lnSpc>
              <a:defRPr/>
            </a:pPr>
            <a:r>
              <a:rPr lang="ar-SA" altLang="en-US" sz="3600" b="1" dirty="0">
                <a:solidFill>
                  <a:srgbClr val="1F1F1F"/>
                </a:solidFill>
                <a:latin typeface="Google Sans"/>
              </a:rPr>
              <a:t>المنهج المحاسبي الحكومي</a:t>
            </a:r>
          </a:p>
          <a:p>
            <a:pPr marL="457200" lvl="1" indent="0" algn="r" rtl="1">
              <a:lnSpc>
                <a:spcPct val="100000"/>
              </a:lnSpc>
              <a:buFont typeface="Arial" panose="020B0604020202020204" pitchFamily="34" charset="0"/>
              <a:buNone/>
              <a:defRPr/>
            </a:pPr>
            <a:endParaRPr lang="ar-SA" altLang="en-US" sz="3600" b="1" dirty="0">
              <a:solidFill>
                <a:srgbClr val="1F1F1F"/>
              </a:solidFill>
              <a:latin typeface="Google Sans"/>
            </a:endParaRPr>
          </a:p>
        </p:txBody>
      </p:sp>
      <p:sp>
        <p:nvSpPr>
          <p:cNvPr id="1844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C73F91E-2321-429B-9E9F-D36412FDFDD2}" type="slidenum">
              <a:rPr lang="en-US" altLang="ar-SA" sz="1200">
                <a:solidFill>
                  <a:srgbClr val="898989"/>
                </a:solidFill>
              </a:rPr>
              <a:pPr>
                <a:lnSpc>
                  <a:spcPct val="100000"/>
                </a:lnSpc>
                <a:spcBef>
                  <a:spcPct val="0"/>
                </a:spcBef>
                <a:buFontTx/>
                <a:buNone/>
              </a:pPr>
              <a:t>16</a:t>
            </a:fld>
            <a:endParaRPr lang="en-US" altLang="ar-SA" sz="1200">
              <a:solidFill>
                <a:srgbClr val="898989"/>
              </a:solidFill>
            </a:endParaRPr>
          </a:p>
        </p:txBody>
      </p:sp>
      <p:sp>
        <p:nvSpPr>
          <p:cNvPr id="18441" name="Title 1"/>
          <p:cNvSpPr txBox="1">
            <a:spLocks noChangeArrowheads="1"/>
          </p:cNvSpPr>
          <p:nvPr/>
        </p:nvSpPr>
        <p:spPr bwMode="auto">
          <a:xfrm>
            <a:off x="447675" y="6151563"/>
            <a:ext cx="5254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16</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84771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577"/>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مبادئ (معايير) المحاسبة الحكومية</a:t>
            </a:r>
            <a:endParaRPr lang="ar-SA" sz="4000" b="1" dirty="0">
              <a:solidFill>
                <a:schemeClr val="bg1"/>
              </a:solidFill>
            </a:endParaRP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415" name="Rectangle 6"/>
          <p:cNvSpPr>
            <a:spLocks noChangeArrowheads="1"/>
          </p:cNvSpPr>
          <p:nvPr/>
        </p:nvSpPr>
        <p:spPr bwMode="auto">
          <a:xfrm>
            <a:off x="571500" y="1198563"/>
            <a:ext cx="11172825" cy="4684712"/>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defRPr/>
            </a:pPr>
            <a:r>
              <a:rPr lang="ar-SA" altLang="en-US" sz="3200" b="1" dirty="0">
                <a:solidFill>
                  <a:srgbClr val="C00000"/>
                </a:solidFill>
                <a:latin typeface="Google Sans"/>
              </a:rPr>
              <a:t>مبدأ الالتزام بالأنظمة والقوانين: </a:t>
            </a:r>
          </a:p>
          <a:p>
            <a:pPr marL="0" indent="0" algn="r" rtl="1">
              <a:lnSpc>
                <a:spcPct val="100000"/>
              </a:lnSpc>
              <a:buFont typeface="Arial" panose="020B0604020202020204" pitchFamily="34" charset="0"/>
              <a:buNone/>
              <a:defRPr/>
            </a:pPr>
            <a:r>
              <a:rPr lang="ar-SA" sz="2400" b="1" dirty="0"/>
              <a:t>عند تحصيل الإيرادات وصرف النفقات وفق المراسيم الملكية. </a:t>
            </a:r>
            <a:endParaRPr lang="ar-SA" altLang="en-US" sz="2400" b="1" dirty="0">
              <a:solidFill>
                <a:srgbClr val="1F1F1F"/>
              </a:solidFill>
              <a:latin typeface="Google Sans"/>
            </a:endParaRPr>
          </a:p>
          <a:p>
            <a:pPr algn="r" rtl="1">
              <a:lnSpc>
                <a:spcPct val="150000"/>
              </a:lnSpc>
              <a:defRPr/>
            </a:pPr>
            <a:r>
              <a:rPr lang="ar-SA" altLang="en-US" sz="3200" b="1" dirty="0">
                <a:solidFill>
                  <a:srgbClr val="C00000"/>
                </a:solidFill>
                <a:latin typeface="Google Sans"/>
              </a:rPr>
              <a:t>مبدأ التوافق مع المبادئ المحاسبية:</a:t>
            </a:r>
          </a:p>
          <a:p>
            <a:pPr marL="0" indent="0" algn="r" rtl="1">
              <a:buFont typeface="Arial" panose="020B0604020202020204" pitchFamily="34" charset="0"/>
              <a:buNone/>
              <a:defRPr/>
            </a:pPr>
            <a:r>
              <a:rPr lang="ar-SA" altLang="en-US" sz="3200" b="1" dirty="0">
                <a:solidFill>
                  <a:srgbClr val="1F1F1F"/>
                </a:solidFill>
                <a:latin typeface="Google Sans"/>
              </a:rPr>
              <a:t> </a:t>
            </a:r>
            <a:r>
              <a:rPr lang="ar-SA" altLang="en-US" sz="2400" b="1" dirty="0"/>
              <a:t> خاصة تلك </a:t>
            </a:r>
            <a:r>
              <a:rPr lang="ar-SA" sz="2400" b="1" dirty="0"/>
              <a:t>الصادرة من وزارة المالية بخصوص المبادئ المحاسبية المتبعة في تسجيل النفقات والإيرادات .</a:t>
            </a:r>
            <a:endParaRPr lang="ar-SA" altLang="en-US" sz="2400" b="1" dirty="0"/>
          </a:p>
          <a:p>
            <a:pPr algn="r" rtl="1">
              <a:lnSpc>
                <a:spcPct val="150000"/>
              </a:lnSpc>
              <a:defRPr/>
            </a:pPr>
            <a:r>
              <a:rPr lang="ar-SA" altLang="en-US" sz="3200" b="1" dirty="0">
                <a:solidFill>
                  <a:srgbClr val="C00000"/>
                </a:solidFill>
                <a:latin typeface="Google Sans"/>
              </a:rPr>
              <a:t>مبدأ اتباع نظرية القيد المزدوج</a:t>
            </a:r>
          </a:p>
          <a:p>
            <a:pPr marL="0" indent="0" algn="r" rtl="1">
              <a:buFont typeface="Arial" panose="020B0604020202020204" pitchFamily="34" charset="0"/>
              <a:buNone/>
              <a:defRPr/>
            </a:pPr>
            <a:r>
              <a:rPr lang="ar-SA" sz="2400" b="1" dirty="0"/>
              <a:t>  واستخدام مجموعة دفترية متكاملة لتحقيق رقابة مالية فاعلة على نفقات وإيرادات الدولة </a:t>
            </a:r>
            <a:r>
              <a:rPr lang="ar-SA" sz="3200" dirty="0">
                <a:latin typeface="ArialMT"/>
              </a:rPr>
              <a:t>.</a:t>
            </a:r>
            <a:endParaRPr lang="ar-SA" altLang="en-US" sz="3200" b="1" dirty="0">
              <a:solidFill>
                <a:srgbClr val="C00000"/>
              </a:solidFill>
              <a:latin typeface="Google Sans"/>
            </a:endParaRPr>
          </a:p>
          <a:p>
            <a:pPr algn="r" rtl="1">
              <a:lnSpc>
                <a:spcPct val="150000"/>
              </a:lnSpc>
              <a:defRPr/>
            </a:pPr>
            <a:r>
              <a:rPr lang="ar-SA" altLang="en-US" sz="3200" b="1" dirty="0">
                <a:solidFill>
                  <a:srgbClr val="C00000"/>
                </a:solidFill>
                <a:latin typeface="Google Sans"/>
              </a:rPr>
              <a:t>مبدأ المحاسبة على الاعتمادات المالية</a:t>
            </a:r>
            <a:endParaRPr lang="ar-SA" altLang="en-US" b="1" dirty="0">
              <a:solidFill>
                <a:srgbClr val="1F1F1F"/>
              </a:solidFill>
              <a:latin typeface="Google Sans"/>
            </a:endParaRPr>
          </a:p>
        </p:txBody>
      </p:sp>
      <p:sp>
        <p:nvSpPr>
          <p:cNvPr id="1946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AFCC85DB-C64E-4994-8D0E-0CA31E544AB4}" type="slidenum">
              <a:rPr lang="en-US" altLang="ar-SA" sz="1200">
                <a:solidFill>
                  <a:srgbClr val="898989"/>
                </a:solidFill>
              </a:rPr>
              <a:pPr>
                <a:lnSpc>
                  <a:spcPct val="100000"/>
                </a:lnSpc>
                <a:spcBef>
                  <a:spcPct val="0"/>
                </a:spcBef>
                <a:buFontTx/>
                <a:buNone/>
              </a:pPr>
              <a:t>17</a:t>
            </a:fld>
            <a:endParaRPr lang="en-US" altLang="ar-SA" sz="1200">
              <a:solidFill>
                <a:srgbClr val="898989"/>
              </a:solidFill>
            </a:endParaRPr>
          </a:p>
        </p:txBody>
      </p:sp>
      <p:sp>
        <p:nvSpPr>
          <p:cNvPr id="19465"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17</a:t>
            </a:r>
            <a:endParaRPr lang="en-US" altLang="ar-SA" sz="2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2944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577"/>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مبادئ (معايير) المحاسبة الحكومية</a:t>
            </a:r>
            <a:endParaRPr lang="ar-SA" sz="4000" b="1" dirty="0">
              <a:solidFill>
                <a:schemeClr val="bg1"/>
              </a:solidFill>
            </a:endParaRPr>
          </a:p>
        </p:txBody>
      </p:sp>
      <p:sp>
        <p:nvSpPr>
          <p:cNvPr id="5" name="Rectangle 4"/>
          <p:cNvSpPr/>
          <p:nvPr/>
        </p:nvSpPr>
        <p:spPr>
          <a:xfrm>
            <a:off x="0" y="668496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415" name="Rectangle 6"/>
          <p:cNvSpPr>
            <a:spLocks noChangeArrowheads="1"/>
          </p:cNvSpPr>
          <p:nvPr/>
        </p:nvSpPr>
        <p:spPr bwMode="auto">
          <a:xfrm>
            <a:off x="611188" y="1073150"/>
            <a:ext cx="11172825" cy="6692900"/>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defRPr/>
            </a:pPr>
            <a:r>
              <a:rPr lang="ar-SA" altLang="en-US" sz="3200" b="1" dirty="0">
                <a:solidFill>
                  <a:srgbClr val="C00000"/>
                </a:solidFill>
                <a:latin typeface="Google Sans"/>
              </a:rPr>
              <a:t>مبدأ التوافق مع تبويب الميزانية واستخدام مجموعة متجانسة من الحسابات</a:t>
            </a:r>
          </a:p>
          <a:p>
            <a:pPr marL="0" indent="0" algn="r" rtl="1">
              <a:buFont typeface="Arial" panose="020B0604020202020204" pitchFamily="34" charset="0"/>
              <a:buNone/>
              <a:defRPr/>
            </a:pPr>
            <a:r>
              <a:rPr lang="ar-SA" sz="2400" b="1" dirty="0"/>
              <a:t>   يجب تقسيم الاعتمادات طبقاً لاحتياجات الوحدة الإدارية الحكومية وبما يتوافق مع التبويب والتصنيف المتبع  </a:t>
            </a:r>
          </a:p>
          <a:p>
            <a:pPr marL="0" indent="0" algn="r" rtl="1">
              <a:buFont typeface="Arial" panose="020B0604020202020204" pitchFamily="34" charset="0"/>
              <a:buNone/>
              <a:defRPr/>
            </a:pPr>
            <a:r>
              <a:rPr lang="ar-SA" sz="2400" b="1" dirty="0"/>
              <a:t>    في الميزانية العامة للدولة</a:t>
            </a:r>
            <a:r>
              <a:rPr lang="ar-SA" sz="1800" b="1" dirty="0">
                <a:latin typeface="ArialMT"/>
              </a:rPr>
              <a:t>.</a:t>
            </a:r>
            <a:endParaRPr lang="ar-SA" altLang="en-US" sz="1800" b="1" dirty="0">
              <a:solidFill>
                <a:srgbClr val="1F1F1F"/>
              </a:solidFill>
              <a:latin typeface="Google Sans"/>
            </a:endParaRPr>
          </a:p>
          <a:p>
            <a:pPr algn="r" rtl="1">
              <a:lnSpc>
                <a:spcPct val="150000"/>
              </a:lnSpc>
              <a:defRPr/>
            </a:pPr>
            <a:r>
              <a:rPr lang="ar-SA" sz="3200" b="1" dirty="0">
                <a:solidFill>
                  <a:srgbClr val="C00000"/>
                </a:solidFill>
                <a:latin typeface="Google Sans"/>
              </a:rPr>
              <a:t>مبدأ التفرقة بين الأصول الثابتة والمتداولة:</a:t>
            </a:r>
            <a:endParaRPr lang="ar-SA" altLang="en-US" sz="3200" b="1" dirty="0">
              <a:solidFill>
                <a:srgbClr val="C00000"/>
              </a:solidFill>
              <a:latin typeface="Google Sans"/>
            </a:endParaRPr>
          </a:p>
          <a:p>
            <a:pPr marL="0" indent="0" algn="r" rtl="1">
              <a:buFont typeface="Arial" panose="020B0604020202020204" pitchFamily="34" charset="0"/>
              <a:buNone/>
              <a:defRPr/>
            </a:pPr>
            <a:r>
              <a:rPr lang="ar-SA" sz="2400" b="1" dirty="0"/>
              <a:t>   ضرورة التفرقة بين الحسابات الخاصة بالأصول المتداولة والحسابات الخاصة بالأصول الثابتة، كما التفرقة بين </a:t>
            </a:r>
          </a:p>
          <a:p>
            <a:pPr marL="0" indent="0" algn="r" rtl="1">
              <a:buFont typeface="Arial" panose="020B0604020202020204" pitchFamily="34" charset="0"/>
              <a:buNone/>
              <a:defRPr/>
            </a:pPr>
            <a:r>
              <a:rPr lang="ar-SA" sz="2400" b="1" dirty="0"/>
              <a:t>  الخصوم المتداولة والخصوم طويلة الأجل</a:t>
            </a:r>
            <a:endParaRPr lang="ar-SA" altLang="en-US" sz="2400" b="1" dirty="0"/>
          </a:p>
          <a:p>
            <a:pPr algn="r" rtl="1">
              <a:defRPr/>
            </a:pPr>
            <a:endParaRPr lang="ar-SA" altLang="en-US" b="1" dirty="0">
              <a:solidFill>
                <a:srgbClr val="1F1F1F"/>
              </a:solidFill>
              <a:latin typeface="Google Sans"/>
            </a:endParaRPr>
          </a:p>
          <a:p>
            <a:pPr algn="r" rtl="1">
              <a:defRPr/>
            </a:pPr>
            <a:r>
              <a:rPr lang="ar-SA" sz="3200" b="1" dirty="0">
                <a:solidFill>
                  <a:srgbClr val="C00000"/>
                </a:solidFill>
                <a:latin typeface="Google Sans"/>
              </a:rPr>
              <a:t>مبدأ التقييم بالتكلفة :</a:t>
            </a:r>
          </a:p>
          <a:p>
            <a:pPr algn="r" rtl="1">
              <a:defRPr/>
            </a:pPr>
            <a:r>
              <a:rPr lang="ar-SA" sz="2400" b="1" dirty="0"/>
              <a:t>يتم تقويم الأصول الثابتة على أساس التكلفة الفعلية عند شراء الأصل أو على أساس التكاليف التقديرية في حالة عدم توافر البيانات </a:t>
            </a:r>
            <a:r>
              <a:rPr lang="ar-SA" dirty="0">
                <a:latin typeface="ArialMT"/>
              </a:rPr>
              <a:t>.</a:t>
            </a:r>
            <a:endParaRPr lang="ar-SA" altLang="en-US" b="1" dirty="0">
              <a:solidFill>
                <a:srgbClr val="1F1F1F"/>
              </a:solidFill>
              <a:latin typeface="Google Sans"/>
            </a:endParaRPr>
          </a:p>
          <a:p>
            <a:pPr algn="r" rtl="1">
              <a:defRPr/>
            </a:pPr>
            <a:endParaRPr lang="ar-SA" altLang="en-US" b="1" dirty="0">
              <a:solidFill>
                <a:srgbClr val="1F1F1F"/>
              </a:solidFill>
              <a:latin typeface="Google Sans"/>
            </a:endParaRPr>
          </a:p>
          <a:p>
            <a:pPr algn="r" rtl="1">
              <a:defRPr/>
            </a:pPr>
            <a:endParaRPr lang="ar-SA" altLang="en-US" b="1" dirty="0">
              <a:solidFill>
                <a:srgbClr val="1F1F1F"/>
              </a:solidFill>
              <a:latin typeface="Google Sans"/>
            </a:endParaRPr>
          </a:p>
        </p:txBody>
      </p:sp>
      <p:sp>
        <p:nvSpPr>
          <p:cNvPr id="2048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AE5C605-FC98-41E9-B1C4-9BAF0FC7934C}" type="slidenum">
              <a:rPr lang="en-US" altLang="ar-SA" sz="1200">
                <a:solidFill>
                  <a:srgbClr val="898989"/>
                </a:solidFill>
              </a:rPr>
              <a:pPr>
                <a:lnSpc>
                  <a:spcPct val="100000"/>
                </a:lnSpc>
                <a:spcBef>
                  <a:spcPct val="0"/>
                </a:spcBef>
                <a:buFontTx/>
                <a:buNone/>
              </a:pPr>
              <a:t>18</a:t>
            </a:fld>
            <a:endParaRPr lang="en-US" altLang="ar-SA" sz="1200">
              <a:solidFill>
                <a:srgbClr val="898989"/>
              </a:solidFill>
            </a:endParaRPr>
          </a:p>
        </p:txBody>
      </p:sp>
      <p:sp>
        <p:nvSpPr>
          <p:cNvPr id="20489" name="Title 1"/>
          <p:cNvSpPr txBox="1">
            <a:spLocks noChangeArrowheads="1"/>
          </p:cNvSpPr>
          <p:nvPr/>
        </p:nvSpPr>
        <p:spPr bwMode="auto">
          <a:xfrm>
            <a:off x="349250" y="6577013"/>
            <a:ext cx="5254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18</a:t>
            </a:r>
            <a:endParaRPr lang="en-US" altLang="ar-SA" sz="2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99835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577"/>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مبادئ (معايير) المحاسبة الحكومية</a:t>
            </a:r>
            <a:endParaRPr lang="ar-SA" sz="4000" b="1" dirty="0">
              <a:solidFill>
                <a:schemeClr val="bg1"/>
              </a:solidFill>
            </a:endParaRPr>
          </a:p>
        </p:txBody>
      </p:sp>
      <p:sp>
        <p:nvSpPr>
          <p:cNvPr id="5" name="Rectangle 4"/>
          <p:cNvSpPr/>
          <p:nvPr/>
        </p:nvSpPr>
        <p:spPr>
          <a:xfrm>
            <a:off x="0" y="668496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415" name="Rectangle 6"/>
          <p:cNvSpPr>
            <a:spLocks noChangeArrowheads="1"/>
          </p:cNvSpPr>
          <p:nvPr/>
        </p:nvSpPr>
        <p:spPr bwMode="auto">
          <a:xfrm>
            <a:off x="141288" y="1073150"/>
            <a:ext cx="11899900" cy="5857875"/>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defRPr/>
            </a:pPr>
            <a:r>
              <a:rPr lang="ar-SA" altLang="en-US" sz="3200" b="1" dirty="0">
                <a:solidFill>
                  <a:srgbClr val="C00000"/>
                </a:solidFill>
                <a:latin typeface="Google Sans"/>
              </a:rPr>
              <a:t>مبدأ الإهلاك:</a:t>
            </a:r>
          </a:p>
          <a:p>
            <a:pPr marL="0" indent="0" algn="r" rtl="1">
              <a:buFont typeface="Arial" panose="020B0604020202020204" pitchFamily="34" charset="0"/>
              <a:buNone/>
              <a:defRPr/>
            </a:pPr>
            <a:r>
              <a:rPr lang="ar-SA" sz="2400" b="1" dirty="0"/>
              <a:t>لايحتسب اهلاك الأصول الثابتة العامة مالم يكن قانون حجز المبالغ النقدية اللازمة لاستبدالها منصوص عليه في النظام المالي</a:t>
            </a:r>
            <a:r>
              <a:rPr lang="ar-SA" sz="1800" b="1" dirty="0">
                <a:latin typeface="ArialMT"/>
              </a:rPr>
              <a:t>.</a:t>
            </a:r>
            <a:endParaRPr lang="ar-SA" altLang="en-US" sz="1800" b="1" dirty="0">
              <a:solidFill>
                <a:srgbClr val="1F1F1F"/>
              </a:solidFill>
              <a:latin typeface="Google Sans"/>
            </a:endParaRPr>
          </a:p>
          <a:p>
            <a:pPr algn="r" rtl="1">
              <a:lnSpc>
                <a:spcPct val="150000"/>
              </a:lnSpc>
              <a:defRPr/>
            </a:pPr>
            <a:r>
              <a:rPr lang="ar-SA" sz="3200" b="1" dirty="0">
                <a:solidFill>
                  <a:srgbClr val="C00000"/>
                </a:solidFill>
                <a:latin typeface="Google Sans"/>
              </a:rPr>
              <a:t>مبدأ توفير الرقابة المالية:</a:t>
            </a:r>
            <a:endParaRPr lang="ar-SA" altLang="en-US" sz="3200" b="1" dirty="0">
              <a:solidFill>
                <a:srgbClr val="C00000"/>
              </a:solidFill>
              <a:latin typeface="Google Sans"/>
            </a:endParaRPr>
          </a:p>
          <a:p>
            <a:pPr marL="0" indent="0" algn="r" rtl="1">
              <a:buFont typeface="Arial" panose="020B0604020202020204" pitchFamily="34" charset="0"/>
              <a:buNone/>
              <a:defRPr/>
            </a:pPr>
            <a:r>
              <a:rPr lang="ar-SA" sz="2400" b="1" dirty="0"/>
              <a:t>  يجب أن تتوفر رقابة مالية وإدارية على عناصر الإيرادات والنفقات</a:t>
            </a:r>
            <a:r>
              <a:rPr lang="ar-SA" dirty="0"/>
              <a:t>.</a:t>
            </a:r>
            <a:endParaRPr lang="ar-SA" altLang="en-US" sz="2400" b="1" dirty="0"/>
          </a:p>
          <a:p>
            <a:pPr algn="r" rtl="1">
              <a:defRPr/>
            </a:pPr>
            <a:endParaRPr lang="ar-SA" altLang="en-US" b="1" dirty="0">
              <a:solidFill>
                <a:srgbClr val="1F1F1F"/>
              </a:solidFill>
              <a:latin typeface="Google Sans"/>
            </a:endParaRPr>
          </a:p>
          <a:p>
            <a:pPr algn="r" rtl="1">
              <a:defRPr/>
            </a:pPr>
            <a:r>
              <a:rPr lang="ar-SA" sz="3200" b="1" dirty="0">
                <a:solidFill>
                  <a:srgbClr val="C00000"/>
                </a:solidFill>
                <a:latin typeface="Google Sans"/>
              </a:rPr>
              <a:t>مبدأ الأساس النقدي:</a:t>
            </a:r>
          </a:p>
          <a:p>
            <a:pPr marL="0" indent="0" algn="r" rtl="1">
              <a:buFont typeface="Arial" panose="020B0604020202020204" pitchFamily="34" charset="0"/>
              <a:buNone/>
              <a:defRPr/>
            </a:pPr>
            <a:r>
              <a:rPr lang="ar-SA" sz="2400" b="1" dirty="0"/>
              <a:t> اتباع</a:t>
            </a:r>
            <a:r>
              <a:rPr lang="ar-SA" dirty="0"/>
              <a:t> </a:t>
            </a:r>
            <a:r>
              <a:rPr lang="ar-SA" sz="2400" b="1" dirty="0"/>
              <a:t>الأساس النقدي في إثبات الإيرادات والنفقات مع استخدام أساس الاستحقاق في تحميل الحساب الختامي بما يخص  </a:t>
            </a:r>
          </a:p>
          <a:p>
            <a:pPr marL="0" indent="0" algn="r" rtl="1">
              <a:buFont typeface="Arial" panose="020B0604020202020204" pitchFamily="34" charset="0"/>
              <a:buNone/>
              <a:defRPr/>
            </a:pPr>
            <a:r>
              <a:rPr lang="ar-SA" sz="2400" b="1" dirty="0"/>
              <a:t> الفترة المحاسبية من إيرادات ونفقات الحكومية بصرف النظر عن كيفية  دفع النفقات أو تحصيل الإيرادات.</a:t>
            </a:r>
            <a:endParaRPr lang="ar-SA" altLang="en-US" sz="2400" b="1" dirty="0"/>
          </a:p>
          <a:p>
            <a:pPr algn="r" rtl="1">
              <a:defRPr/>
            </a:pPr>
            <a:endParaRPr lang="ar-SA" altLang="en-US" b="1" dirty="0">
              <a:solidFill>
                <a:srgbClr val="1F1F1F"/>
              </a:solidFill>
              <a:latin typeface="Google Sans"/>
            </a:endParaRPr>
          </a:p>
          <a:p>
            <a:pPr algn="r" rtl="1">
              <a:defRPr/>
            </a:pPr>
            <a:endParaRPr lang="ar-SA" altLang="en-US" b="1" dirty="0">
              <a:solidFill>
                <a:srgbClr val="1F1F1F"/>
              </a:solidFill>
              <a:latin typeface="Google Sans"/>
            </a:endParaRPr>
          </a:p>
        </p:txBody>
      </p:sp>
      <p:sp>
        <p:nvSpPr>
          <p:cNvPr id="2151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3D22D3EE-D269-4D7E-8595-15982C43F40D}" type="slidenum">
              <a:rPr lang="en-US" altLang="ar-SA" sz="1200">
                <a:solidFill>
                  <a:srgbClr val="898989"/>
                </a:solidFill>
              </a:rPr>
              <a:pPr>
                <a:lnSpc>
                  <a:spcPct val="100000"/>
                </a:lnSpc>
                <a:spcBef>
                  <a:spcPct val="0"/>
                </a:spcBef>
                <a:buFontTx/>
                <a:buNone/>
              </a:pPr>
              <a:t>19</a:t>
            </a:fld>
            <a:endParaRPr lang="en-US" altLang="ar-SA" sz="1200">
              <a:solidFill>
                <a:srgbClr val="898989"/>
              </a:solidFill>
            </a:endParaRPr>
          </a:p>
        </p:txBody>
      </p:sp>
      <p:sp>
        <p:nvSpPr>
          <p:cNvPr id="21513" name="Title 1"/>
          <p:cNvSpPr txBox="1">
            <a:spLocks noChangeArrowheads="1"/>
          </p:cNvSpPr>
          <p:nvPr/>
        </p:nvSpPr>
        <p:spPr bwMode="auto">
          <a:xfrm>
            <a:off x="349250" y="6577013"/>
            <a:ext cx="5254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19</a:t>
            </a:r>
            <a:endParaRPr lang="en-US" altLang="ar-SA" sz="2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21076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464;p33"/>
          <p:cNvSpPr>
            <a:spLocks noChangeArrowheads="1"/>
          </p:cNvSpPr>
          <p:nvPr/>
        </p:nvSpPr>
        <p:spPr bwMode="auto">
          <a:xfrm>
            <a:off x="2079625" y="890588"/>
            <a:ext cx="1147763" cy="1044575"/>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4099" name="Google Shape;465;p33"/>
          <p:cNvSpPr>
            <a:spLocks noChangeArrowheads="1"/>
          </p:cNvSpPr>
          <p:nvPr/>
        </p:nvSpPr>
        <p:spPr bwMode="auto">
          <a:xfrm>
            <a:off x="8809038" y="898525"/>
            <a:ext cx="1303337" cy="1082675"/>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grpSp>
        <p:nvGrpSpPr>
          <p:cNvPr id="4100" name="Google Shape;468;p33"/>
          <p:cNvGrpSpPr>
            <a:grpSpLocks/>
          </p:cNvGrpSpPr>
          <p:nvPr/>
        </p:nvGrpSpPr>
        <p:grpSpPr bwMode="auto">
          <a:xfrm>
            <a:off x="2200275" y="1011238"/>
            <a:ext cx="839788" cy="841375"/>
            <a:chOff x="2516325" y="2103313"/>
            <a:chExt cx="388825" cy="389175"/>
          </a:xfrm>
        </p:grpSpPr>
        <p:sp>
          <p:nvSpPr>
            <p:cNvPr id="4120" name="Google Shape;469;p33"/>
            <p:cNvSpPr>
              <a:spLocks/>
            </p:cNvSpPr>
            <p:nvPr/>
          </p:nvSpPr>
          <p:spPr bwMode="auto">
            <a:xfrm>
              <a:off x="2571575" y="2458163"/>
              <a:ext cx="11350" cy="11325"/>
            </a:xfrm>
            <a:custGeom>
              <a:avLst/>
              <a:gdLst>
                <a:gd name="T0" fmla="*/ 2147483646 w 454"/>
                <a:gd name="T1" fmla="*/ 0 h 453"/>
                <a:gd name="T2" fmla="*/ 0 w 454"/>
                <a:gd name="T3" fmla="*/ 2147483646 h 453"/>
                <a:gd name="T4" fmla="*/ 2147483646 w 454"/>
                <a:gd name="T5" fmla="*/ 2147483646 h 453"/>
                <a:gd name="T6" fmla="*/ 2147483646 w 454"/>
                <a:gd name="T7" fmla="*/ 2147483646 h 453"/>
                <a:gd name="T8" fmla="*/ 2147483646 w 454"/>
                <a:gd name="T9" fmla="*/ 0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453" extrusionOk="0">
                  <a:moveTo>
                    <a:pt x="227" y="0"/>
                  </a:moveTo>
                  <a:cubicBezTo>
                    <a:pt x="107" y="0"/>
                    <a:pt x="0" y="107"/>
                    <a:pt x="0" y="227"/>
                  </a:cubicBezTo>
                  <a:cubicBezTo>
                    <a:pt x="0" y="346"/>
                    <a:pt x="107" y="453"/>
                    <a:pt x="227" y="453"/>
                  </a:cubicBezTo>
                  <a:cubicBezTo>
                    <a:pt x="360" y="453"/>
                    <a:pt x="453" y="346"/>
                    <a:pt x="453" y="227"/>
                  </a:cubicBezTo>
                  <a:cubicBezTo>
                    <a:pt x="453" y="107"/>
                    <a:pt x="360" y="0"/>
                    <a:pt x="227"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1" name="Google Shape;470;p33"/>
            <p:cNvSpPr>
              <a:spLocks/>
            </p:cNvSpPr>
            <p:nvPr/>
          </p:nvSpPr>
          <p:spPr bwMode="auto">
            <a:xfrm>
              <a:off x="2571575" y="2126288"/>
              <a:ext cx="11350" cy="11350"/>
            </a:xfrm>
            <a:custGeom>
              <a:avLst/>
              <a:gdLst>
                <a:gd name="T0" fmla="*/ 2147483646 w 454"/>
                <a:gd name="T1" fmla="*/ 2147483646 h 454"/>
                <a:gd name="T2" fmla="*/ 0 w 454"/>
                <a:gd name="T3" fmla="*/ 2147483646 h 454"/>
                <a:gd name="T4" fmla="*/ 2147483646 w 454"/>
                <a:gd name="T5" fmla="*/ 2147483646 h 454"/>
                <a:gd name="T6" fmla="*/ 2147483646 w 454"/>
                <a:gd name="T7" fmla="*/ 2147483646 h 454"/>
                <a:gd name="T8" fmla="*/ 2147483646 w 454"/>
                <a:gd name="T9" fmla="*/ 2147483646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454" extrusionOk="0">
                  <a:moveTo>
                    <a:pt x="227" y="1"/>
                  </a:moveTo>
                  <a:cubicBezTo>
                    <a:pt x="107" y="1"/>
                    <a:pt x="0" y="93"/>
                    <a:pt x="0" y="226"/>
                  </a:cubicBezTo>
                  <a:cubicBezTo>
                    <a:pt x="0" y="347"/>
                    <a:pt x="107" y="453"/>
                    <a:pt x="227" y="453"/>
                  </a:cubicBezTo>
                  <a:cubicBezTo>
                    <a:pt x="360" y="453"/>
                    <a:pt x="453" y="347"/>
                    <a:pt x="453" y="226"/>
                  </a:cubicBezTo>
                  <a:cubicBezTo>
                    <a:pt x="453" y="93"/>
                    <a:pt x="360" y="1"/>
                    <a:pt x="227" y="1"/>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2" name="Google Shape;471;p33"/>
            <p:cNvSpPr>
              <a:spLocks/>
            </p:cNvSpPr>
            <p:nvPr/>
          </p:nvSpPr>
          <p:spPr bwMode="auto">
            <a:xfrm>
              <a:off x="2838525" y="2458163"/>
              <a:ext cx="11350" cy="11325"/>
            </a:xfrm>
            <a:custGeom>
              <a:avLst/>
              <a:gdLst>
                <a:gd name="T0" fmla="*/ 2147483646 w 454"/>
                <a:gd name="T1" fmla="*/ 0 h 453"/>
                <a:gd name="T2" fmla="*/ 2147483646 w 454"/>
                <a:gd name="T3" fmla="*/ 2147483646 h 453"/>
                <a:gd name="T4" fmla="*/ 2147483646 w 454"/>
                <a:gd name="T5" fmla="*/ 2147483646 h 453"/>
                <a:gd name="T6" fmla="*/ 2147483646 w 454"/>
                <a:gd name="T7" fmla="*/ 2147483646 h 453"/>
                <a:gd name="T8" fmla="*/ 2147483646 w 454"/>
                <a:gd name="T9" fmla="*/ 0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453" extrusionOk="0">
                  <a:moveTo>
                    <a:pt x="228" y="0"/>
                  </a:moveTo>
                  <a:cubicBezTo>
                    <a:pt x="95" y="0"/>
                    <a:pt x="1" y="107"/>
                    <a:pt x="1" y="227"/>
                  </a:cubicBezTo>
                  <a:cubicBezTo>
                    <a:pt x="1" y="346"/>
                    <a:pt x="95" y="453"/>
                    <a:pt x="228" y="453"/>
                  </a:cubicBezTo>
                  <a:cubicBezTo>
                    <a:pt x="347" y="453"/>
                    <a:pt x="454" y="346"/>
                    <a:pt x="454" y="227"/>
                  </a:cubicBezTo>
                  <a:cubicBezTo>
                    <a:pt x="454" y="107"/>
                    <a:pt x="347" y="0"/>
                    <a:pt x="228"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3" name="Google Shape;472;p33"/>
            <p:cNvSpPr>
              <a:spLocks/>
            </p:cNvSpPr>
            <p:nvPr/>
          </p:nvSpPr>
          <p:spPr bwMode="auto">
            <a:xfrm>
              <a:off x="2838525" y="2126288"/>
              <a:ext cx="11350" cy="11350"/>
            </a:xfrm>
            <a:custGeom>
              <a:avLst/>
              <a:gdLst>
                <a:gd name="T0" fmla="*/ 2147483646 w 454"/>
                <a:gd name="T1" fmla="*/ 2147483646 h 454"/>
                <a:gd name="T2" fmla="*/ 2147483646 w 454"/>
                <a:gd name="T3" fmla="*/ 2147483646 h 454"/>
                <a:gd name="T4" fmla="*/ 2147483646 w 454"/>
                <a:gd name="T5" fmla="*/ 2147483646 h 454"/>
                <a:gd name="T6" fmla="*/ 2147483646 w 454"/>
                <a:gd name="T7" fmla="*/ 2147483646 h 454"/>
                <a:gd name="T8" fmla="*/ 2147483646 w 454"/>
                <a:gd name="T9" fmla="*/ 2147483646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454" extrusionOk="0">
                  <a:moveTo>
                    <a:pt x="228" y="1"/>
                  </a:moveTo>
                  <a:cubicBezTo>
                    <a:pt x="95" y="1"/>
                    <a:pt x="1" y="93"/>
                    <a:pt x="1" y="226"/>
                  </a:cubicBezTo>
                  <a:cubicBezTo>
                    <a:pt x="1" y="347"/>
                    <a:pt x="95" y="453"/>
                    <a:pt x="228" y="453"/>
                  </a:cubicBezTo>
                  <a:cubicBezTo>
                    <a:pt x="347" y="453"/>
                    <a:pt x="454" y="347"/>
                    <a:pt x="454" y="226"/>
                  </a:cubicBezTo>
                  <a:cubicBezTo>
                    <a:pt x="454" y="93"/>
                    <a:pt x="347" y="1"/>
                    <a:pt x="228" y="1"/>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4" name="Google Shape;473;p33"/>
            <p:cNvSpPr>
              <a:spLocks/>
            </p:cNvSpPr>
            <p:nvPr/>
          </p:nvSpPr>
          <p:spPr bwMode="auto">
            <a:xfrm>
              <a:off x="2705075" y="2458163"/>
              <a:ext cx="11325" cy="11325"/>
            </a:xfrm>
            <a:custGeom>
              <a:avLst/>
              <a:gdLst>
                <a:gd name="T0" fmla="*/ 2147483646 w 453"/>
                <a:gd name="T1" fmla="*/ 0 h 453"/>
                <a:gd name="T2" fmla="*/ 0 w 453"/>
                <a:gd name="T3" fmla="*/ 2147483646 h 453"/>
                <a:gd name="T4" fmla="*/ 2147483646 w 453"/>
                <a:gd name="T5" fmla="*/ 2147483646 h 453"/>
                <a:gd name="T6" fmla="*/ 2147483646 w 453"/>
                <a:gd name="T7" fmla="*/ 2147483646 h 453"/>
                <a:gd name="T8" fmla="*/ 2147483646 w 453"/>
                <a:gd name="T9" fmla="*/ 0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53" extrusionOk="0">
                  <a:moveTo>
                    <a:pt x="226" y="0"/>
                  </a:moveTo>
                  <a:cubicBezTo>
                    <a:pt x="107" y="0"/>
                    <a:pt x="0" y="107"/>
                    <a:pt x="0" y="227"/>
                  </a:cubicBezTo>
                  <a:cubicBezTo>
                    <a:pt x="0" y="346"/>
                    <a:pt x="107" y="453"/>
                    <a:pt x="226" y="453"/>
                  </a:cubicBezTo>
                  <a:cubicBezTo>
                    <a:pt x="346" y="453"/>
                    <a:pt x="453" y="346"/>
                    <a:pt x="453" y="227"/>
                  </a:cubicBezTo>
                  <a:cubicBezTo>
                    <a:pt x="453" y="107"/>
                    <a:pt x="346" y="0"/>
                    <a:pt x="226"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5" name="Google Shape;474;p33"/>
            <p:cNvSpPr>
              <a:spLocks/>
            </p:cNvSpPr>
            <p:nvPr/>
          </p:nvSpPr>
          <p:spPr bwMode="auto">
            <a:xfrm>
              <a:off x="2705075" y="2126288"/>
              <a:ext cx="11325" cy="11350"/>
            </a:xfrm>
            <a:custGeom>
              <a:avLst/>
              <a:gdLst>
                <a:gd name="T0" fmla="*/ 2147483646 w 453"/>
                <a:gd name="T1" fmla="*/ 2147483646 h 454"/>
                <a:gd name="T2" fmla="*/ 0 w 453"/>
                <a:gd name="T3" fmla="*/ 2147483646 h 454"/>
                <a:gd name="T4" fmla="*/ 2147483646 w 453"/>
                <a:gd name="T5" fmla="*/ 2147483646 h 454"/>
                <a:gd name="T6" fmla="*/ 2147483646 w 453"/>
                <a:gd name="T7" fmla="*/ 2147483646 h 454"/>
                <a:gd name="T8" fmla="*/ 2147483646 w 453"/>
                <a:gd name="T9" fmla="*/ 2147483646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54" extrusionOk="0">
                  <a:moveTo>
                    <a:pt x="226" y="1"/>
                  </a:moveTo>
                  <a:cubicBezTo>
                    <a:pt x="107" y="1"/>
                    <a:pt x="0" y="93"/>
                    <a:pt x="0" y="226"/>
                  </a:cubicBezTo>
                  <a:cubicBezTo>
                    <a:pt x="0" y="347"/>
                    <a:pt x="107" y="453"/>
                    <a:pt x="226" y="453"/>
                  </a:cubicBezTo>
                  <a:cubicBezTo>
                    <a:pt x="346" y="453"/>
                    <a:pt x="453" y="347"/>
                    <a:pt x="453" y="226"/>
                  </a:cubicBezTo>
                  <a:cubicBezTo>
                    <a:pt x="453" y="93"/>
                    <a:pt x="346" y="1"/>
                    <a:pt x="226" y="1"/>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6" name="Google Shape;475;p33"/>
            <p:cNvSpPr>
              <a:spLocks/>
            </p:cNvSpPr>
            <p:nvPr/>
          </p:nvSpPr>
          <p:spPr bwMode="auto">
            <a:xfrm>
              <a:off x="2548925" y="2389938"/>
              <a:ext cx="56975" cy="56925"/>
            </a:xfrm>
            <a:custGeom>
              <a:avLst/>
              <a:gdLst>
                <a:gd name="T0" fmla="*/ 2147483646 w 2279"/>
                <a:gd name="T1" fmla="*/ 2147483646 h 2277"/>
                <a:gd name="T2" fmla="*/ 2147483646 w 2279"/>
                <a:gd name="T3" fmla="*/ 2147483646 h 2277"/>
                <a:gd name="T4" fmla="*/ 2147483646 w 2279"/>
                <a:gd name="T5" fmla="*/ 2147483646 h 2277"/>
                <a:gd name="T6" fmla="*/ 2147483646 w 2279"/>
                <a:gd name="T7" fmla="*/ 2147483646 h 2277"/>
                <a:gd name="T8" fmla="*/ 2147483646 w 2279"/>
                <a:gd name="T9" fmla="*/ 2147483646 h 2277"/>
                <a:gd name="T10" fmla="*/ 2147483646 w 2279"/>
                <a:gd name="T11" fmla="*/ 0 h 2277"/>
                <a:gd name="T12" fmla="*/ 2147483646 w 2279"/>
                <a:gd name="T13" fmla="*/ 2147483646 h 2277"/>
                <a:gd name="T14" fmla="*/ 2147483646 w 2279"/>
                <a:gd name="T15" fmla="*/ 2147483646 h 2277"/>
                <a:gd name="T16" fmla="*/ 2147483646 w 2279"/>
                <a:gd name="T17" fmla="*/ 2147483646 h 2277"/>
                <a:gd name="T18" fmla="*/ 2147483646 w 2279"/>
                <a:gd name="T19" fmla="*/ 0 h 2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9" h="2277" extrusionOk="0">
                  <a:moveTo>
                    <a:pt x="1133" y="453"/>
                  </a:moveTo>
                  <a:cubicBezTo>
                    <a:pt x="1506" y="453"/>
                    <a:pt x="1826" y="758"/>
                    <a:pt x="1826" y="1131"/>
                  </a:cubicBezTo>
                  <a:cubicBezTo>
                    <a:pt x="1826" y="1504"/>
                    <a:pt x="1506" y="1811"/>
                    <a:pt x="1133" y="1811"/>
                  </a:cubicBezTo>
                  <a:cubicBezTo>
                    <a:pt x="760" y="1811"/>
                    <a:pt x="454" y="1504"/>
                    <a:pt x="454" y="1131"/>
                  </a:cubicBezTo>
                  <a:cubicBezTo>
                    <a:pt x="454" y="758"/>
                    <a:pt x="760" y="453"/>
                    <a:pt x="1133" y="453"/>
                  </a:cubicBezTo>
                  <a:close/>
                  <a:moveTo>
                    <a:pt x="1133" y="0"/>
                  </a:moveTo>
                  <a:cubicBezTo>
                    <a:pt x="507" y="0"/>
                    <a:pt x="1" y="506"/>
                    <a:pt x="1" y="1131"/>
                  </a:cubicBezTo>
                  <a:cubicBezTo>
                    <a:pt x="1" y="1758"/>
                    <a:pt x="507" y="2276"/>
                    <a:pt x="1133" y="2276"/>
                  </a:cubicBezTo>
                  <a:cubicBezTo>
                    <a:pt x="1758" y="2276"/>
                    <a:pt x="2278" y="1758"/>
                    <a:pt x="2278" y="1131"/>
                  </a:cubicBezTo>
                  <a:cubicBezTo>
                    <a:pt x="2278" y="506"/>
                    <a:pt x="1758" y="0"/>
                    <a:pt x="1133"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7" name="Google Shape;476;p33"/>
            <p:cNvSpPr>
              <a:spLocks/>
            </p:cNvSpPr>
            <p:nvPr/>
          </p:nvSpPr>
          <p:spPr bwMode="auto">
            <a:xfrm>
              <a:off x="2516325" y="2103313"/>
              <a:ext cx="121850" cy="389175"/>
            </a:xfrm>
            <a:custGeom>
              <a:avLst/>
              <a:gdLst>
                <a:gd name="T0" fmla="*/ 2147483646 w 4874"/>
                <a:gd name="T1" fmla="*/ 2147483646 h 15567"/>
                <a:gd name="T2" fmla="*/ 2147483646 w 4874"/>
                <a:gd name="T3" fmla="*/ 2147483646 h 15567"/>
                <a:gd name="T4" fmla="*/ 2147483646 w 4874"/>
                <a:gd name="T5" fmla="*/ 2147483646 h 15567"/>
                <a:gd name="T6" fmla="*/ 2147483646 w 4874"/>
                <a:gd name="T7" fmla="*/ 2147483646 h 15567"/>
                <a:gd name="T8" fmla="*/ 2147483646 w 4874"/>
                <a:gd name="T9" fmla="*/ 2147483646 h 15567"/>
                <a:gd name="T10" fmla="*/ 2147483646 w 4874"/>
                <a:gd name="T11" fmla="*/ 2147483646 h 15567"/>
                <a:gd name="T12" fmla="*/ 2147483646 w 4874"/>
                <a:gd name="T13" fmla="*/ 2147483646 h 15567"/>
                <a:gd name="T14" fmla="*/ 2147483646 w 4874"/>
                <a:gd name="T15" fmla="*/ 2147483646 h 15567"/>
                <a:gd name="T16" fmla="*/ 2147483646 w 4874"/>
                <a:gd name="T17" fmla="*/ 2147483646 h 15567"/>
                <a:gd name="T18" fmla="*/ 2147483646 w 4874"/>
                <a:gd name="T19" fmla="*/ 0 h 15567"/>
                <a:gd name="T20" fmla="*/ 0 w 4874"/>
                <a:gd name="T21" fmla="*/ 2147483646 h 15567"/>
                <a:gd name="T22" fmla="*/ 0 w 4874"/>
                <a:gd name="T23" fmla="*/ 2147483646 h 15567"/>
                <a:gd name="T24" fmla="*/ 2147483646 w 4874"/>
                <a:gd name="T25" fmla="*/ 2147483646 h 15567"/>
                <a:gd name="T26" fmla="*/ 2147483646 w 4874"/>
                <a:gd name="T27" fmla="*/ 2147483646 h 15567"/>
                <a:gd name="T28" fmla="*/ 2147483646 w 4874"/>
                <a:gd name="T29" fmla="*/ 2147483646 h 15567"/>
                <a:gd name="T30" fmla="*/ 2147483646 w 4874"/>
                <a:gd name="T31" fmla="*/ 2147483646 h 15567"/>
                <a:gd name="T32" fmla="*/ 2147483646 w 4874"/>
                <a:gd name="T33" fmla="*/ 0 h 15567"/>
                <a:gd name="T34" fmla="*/ 2147483646 w 4874"/>
                <a:gd name="T35" fmla="*/ 0 h 155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74" h="15567" extrusionOk="0">
                  <a:moveTo>
                    <a:pt x="4195" y="453"/>
                  </a:moveTo>
                  <a:cubicBezTo>
                    <a:pt x="4328" y="453"/>
                    <a:pt x="4421" y="559"/>
                    <a:pt x="4421" y="693"/>
                  </a:cubicBezTo>
                  <a:lnTo>
                    <a:pt x="4421" y="14874"/>
                  </a:lnTo>
                  <a:cubicBezTo>
                    <a:pt x="4421" y="15007"/>
                    <a:pt x="4328" y="15100"/>
                    <a:pt x="4195" y="15100"/>
                  </a:cubicBezTo>
                  <a:lnTo>
                    <a:pt x="680" y="15100"/>
                  </a:lnTo>
                  <a:cubicBezTo>
                    <a:pt x="559" y="15100"/>
                    <a:pt x="453" y="15007"/>
                    <a:pt x="453" y="14874"/>
                  </a:cubicBezTo>
                  <a:lnTo>
                    <a:pt x="453" y="693"/>
                  </a:lnTo>
                  <a:cubicBezTo>
                    <a:pt x="453" y="559"/>
                    <a:pt x="559" y="453"/>
                    <a:pt x="680" y="453"/>
                  </a:cubicBezTo>
                  <a:lnTo>
                    <a:pt x="4195" y="453"/>
                  </a:lnTo>
                  <a:close/>
                  <a:moveTo>
                    <a:pt x="680" y="0"/>
                  </a:moveTo>
                  <a:cubicBezTo>
                    <a:pt x="307" y="0"/>
                    <a:pt x="0" y="307"/>
                    <a:pt x="0" y="693"/>
                  </a:cubicBezTo>
                  <a:lnTo>
                    <a:pt x="0" y="14874"/>
                  </a:lnTo>
                  <a:cubicBezTo>
                    <a:pt x="0" y="15259"/>
                    <a:pt x="307" y="15566"/>
                    <a:pt x="680" y="15566"/>
                  </a:cubicBezTo>
                  <a:lnTo>
                    <a:pt x="4195" y="15566"/>
                  </a:lnTo>
                  <a:cubicBezTo>
                    <a:pt x="4568" y="15566"/>
                    <a:pt x="4873" y="15259"/>
                    <a:pt x="4873" y="14874"/>
                  </a:cubicBezTo>
                  <a:lnTo>
                    <a:pt x="4873" y="693"/>
                  </a:lnTo>
                  <a:cubicBezTo>
                    <a:pt x="4873" y="307"/>
                    <a:pt x="4568" y="0"/>
                    <a:pt x="4195" y="0"/>
                  </a:cubicBezTo>
                  <a:lnTo>
                    <a:pt x="68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8" name="Google Shape;477;p33"/>
            <p:cNvSpPr>
              <a:spLocks/>
            </p:cNvSpPr>
            <p:nvPr/>
          </p:nvSpPr>
          <p:spPr bwMode="auto">
            <a:xfrm>
              <a:off x="2538950" y="2148913"/>
              <a:ext cx="76575" cy="218050"/>
            </a:xfrm>
            <a:custGeom>
              <a:avLst/>
              <a:gdLst>
                <a:gd name="T0" fmla="*/ 2147483646 w 3063"/>
                <a:gd name="T1" fmla="*/ 2147483646 h 8722"/>
                <a:gd name="T2" fmla="*/ 2147483646 w 3063"/>
                <a:gd name="T3" fmla="*/ 2147483646 h 8722"/>
                <a:gd name="T4" fmla="*/ 2147483646 w 3063"/>
                <a:gd name="T5" fmla="*/ 2147483646 h 8722"/>
                <a:gd name="T6" fmla="*/ 2147483646 w 3063"/>
                <a:gd name="T7" fmla="*/ 2147483646 h 8722"/>
                <a:gd name="T8" fmla="*/ 2147483646 w 3063"/>
                <a:gd name="T9" fmla="*/ 2147483646 h 8722"/>
                <a:gd name="T10" fmla="*/ 2147483646 w 3063"/>
                <a:gd name="T11" fmla="*/ 2147483646 h 8722"/>
                <a:gd name="T12" fmla="*/ 2147483646 w 3063"/>
                <a:gd name="T13" fmla="*/ 2147483646 h 8722"/>
                <a:gd name="T14" fmla="*/ 2147483646 w 3063"/>
                <a:gd name="T15" fmla="*/ 2147483646 h 8722"/>
                <a:gd name="T16" fmla="*/ 2147483646 w 3063"/>
                <a:gd name="T17" fmla="*/ 2147483646 h 8722"/>
                <a:gd name="T18" fmla="*/ 2147483646 w 3063"/>
                <a:gd name="T19" fmla="*/ 2147483646 h 8722"/>
                <a:gd name="T20" fmla="*/ 2147483646 w 3063"/>
                <a:gd name="T21" fmla="*/ 2147483646 h 8722"/>
                <a:gd name="T22" fmla="*/ 0 w 3063"/>
                <a:gd name="T23" fmla="*/ 2147483646 h 8722"/>
                <a:gd name="T24" fmla="*/ 0 w 3063"/>
                <a:gd name="T25" fmla="*/ 2147483646 h 8722"/>
                <a:gd name="T26" fmla="*/ 2147483646 w 3063"/>
                <a:gd name="T27" fmla="*/ 2147483646 h 8722"/>
                <a:gd name="T28" fmla="*/ 2147483646 w 3063"/>
                <a:gd name="T29" fmla="*/ 2147483646 h 8722"/>
                <a:gd name="T30" fmla="*/ 2147483646 w 3063"/>
                <a:gd name="T31" fmla="*/ 2147483646 h 8722"/>
                <a:gd name="T32" fmla="*/ 2147483646 w 3063"/>
                <a:gd name="T33" fmla="*/ 2147483646 h 8722"/>
                <a:gd name="T34" fmla="*/ 2147483646 w 3063"/>
                <a:gd name="T35" fmla="*/ 2147483646 h 8722"/>
                <a:gd name="T36" fmla="*/ 2147483646 w 3063"/>
                <a:gd name="T37" fmla="*/ 2147483646 h 87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63" h="8722" extrusionOk="0">
                  <a:moveTo>
                    <a:pt x="2610" y="454"/>
                  </a:moveTo>
                  <a:lnTo>
                    <a:pt x="2610" y="1825"/>
                  </a:lnTo>
                  <a:lnTo>
                    <a:pt x="467" y="1825"/>
                  </a:lnTo>
                  <a:lnTo>
                    <a:pt x="467" y="454"/>
                  </a:lnTo>
                  <a:lnTo>
                    <a:pt x="2610" y="454"/>
                  </a:lnTo>
                  <a:close/>
                  <a:moveTo>
                    <a:pt x="2610" y="2277"/>
                  </a:moveTo>
                  <a:lnTo>
                    <a:pt x="2610" y="8269"/>
                  </a:lnTo>
                  <a:lnTo>
                    <a:pt x="467" y="8269"/>
                  </a:lnTo>
                  <a:lnTo>
                    <a:pt x="467" y="2277"/>
                  </a:lnTo>
                  <a:lnTo>
                    <a:pt x="2610" y="2277"/>
                  </a:lnTo>
                  <a:close/>
                  <a:moveTo>
                    <a:pt x="227" y="1"/>
                  </a:moveTo>
                  <a:cubicBezTo>
                    <a:pt x="107" y="1"/>
                    <a:pt x="0" y="107"/>
                    <a:pt x="0" y="227"/>
                  </a:cubicBezTo>
                  <a:lnTo>
                    <a:pt x="0" y="8496"/>
                  </a:lnTo>
                  <a:cubicBezTo>
                    <a:pt x="0" y="8615"/>
                    <a:pt x="107" y="8722"/>
                    <a:pt x="227" y="8722"/>
                  </a:cubicBezTo>
                  <a:lnTo>
                    <a:pt x="2837" y="8722"/>
                  </a:lnTo>
                  <a:cubicBezTo>
                    <a:pt x="2956" y="8722"/>
                    <a:pt x="3063" y="8615"/>
                    <a:pt x="3063" y="8496"/>
                  </a:cubicBezTo>
                  <a:lnTo>
                    <a:pt x="3063" y="227"/>
                  </a:lnTo>
                  <a:cubicBezTo>
                    <a:pt x="3063" y="107"/>
                    <a:pt x="2956" y="1"/>
                    <a:pt x="2837" y="1"/>
                  </a:cubicBezTo>
                  <a:lnTo>
                    <a:pt x="227"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29" name="Google Shape;478;p33"/>
            <p:cNvSpPr>
              <a:spLocks/>
            </p:cNvSpPr>
            <p:nvPr/>
          </p:nvSpPr>
          <p:spPr bwMode="auto">
            <a:xfrm>
              <a:off x="2815575" y="2389938"/>
              <a:ext cx="56950" cy="56925"/>
            </a:xfrm>
            <a:custGeom>
              <a:avLst/>
              <a:gdLst>
                <a:gd name="T0" fmla="*/ 2147483646 w 2278"/>
                <a:gd name="T1" fmla="*/ 2147483646 h 2277"/>
                <a:gd name="T2" fmla="*/ 2147483646 w 2278"/>
                <a:gd name="T3" fmla="*/ 2147483646 h 2277"/>
                <a:gd name="T4" fmla="*/ 2147483646 w 2278"/>
                <a:gd name="T5" fmla="*/ 2147483646 h 2277"/>
                <a:gd name="T6" fmla="*/ 2147483646 w 2278"/>
                <a:gd name="T7" fmla="*/ 2147483646 h 2277"/>
                <a:gd name="T8" fmla="*/ 2147483646 w 2278"/>
                <a:gd name="T9" fmla="*/ 2147483646 h 2277"/>
                <a:gd name="T10" fmla="*/ 2147483646 w 2278"/>
                <a:gd name="T11" fmla="*/ 0 h 2277"/>
                <a:gd name="T12" fmla="*/ 2147483646 w 2278"/>
                <a:gd name="T13" fmla="*/ 2147483646 h 2277"/>
                <a:gd name="T14" fmla="*/ 2147483646 w 2278"/>
                <a:gd name="T15" fmla="*/ 2147483646 h 2277"/>
                <a:gd name="T16" fmla="*/ 2147483646 w 2278"/>
                <a:gd name="T17" fmla="*/ 2147483646 h 2277"/>
                <a:gd name="T18" fmla="*/ 2147483646 w 2278"/>
                <a:gd name="T19" fmla="*/ 0 h 2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78" h="2277" extrusionOk="0">
                  <a:moveTo>
                    <a:pt x="1146" y="453"/>
                  </a:moveTo>
                  <a:cubicBezTo>
                    <a:pt x="1519" y="453"/>
                    <a:pt x="1824" y="758"/>
                    <a:pt x="1824" y="1131"/>
                  </a:cubicBezTo>
                  <a:cubicBezTo>
                    <a:pt x="1824" y="1504"/>
                    <a:pt x="1519" y="1811"/>
                    <a:pt x="1146" y="1811"/>
                  </a:cubicBezTo>
                  <a:cubicBezTo>
                    <a:pt x="773" y="1811"/>
                    <a:pt x="466" y="1504"/>
                    <a:pt x="466" y="1131"/>
                  </a:cubicBezTo>
                  <a:cubicBezTo>
                    <a:pt x="466" y="758"/>
                    <a:pt x="773" y="453"/>
                    <a:pt x="1146" y="453"/>
                  </a:cubicBezTo>
                  <a:close/>
                  <a:moveTo>
                    <a:pt x="1146" y="0"/>
                  </a:moveTo>
                  <a:cubicBezTo>
                    <a:pt x="520" y="0"/>
                    <a:pt x="1" y="506"/>
                    <a:pt x="1" y="1131"/>
                  </a:cubicBezTo>
                  <a:cubicBezTo>
                    <a:pt x="1" y="1758"/>
                    <a:pt x="520" y="2276"/>
                    <a:pt x="1146" y="2276"/>
                  </a:cubicBezTo>
                  <a:cubicBezTo>
                    <a:pt x="1771" y="2276"/>
                    <a:pt x="2277" y="1758"/>
                    <a:pt x="2277" y="1131"/>
                  </a:cubicBezTo>
                  <a:cubicBezTo>
                    <a:pt x="2277" y="506"/>
                    <a:pt x="1771" y="0"/>
                    <a:pt x="1146"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30" name="Google Shape;479;p33"/>
            <p:cNvSpPr>
              <a:spLocks/>
            </p:cNvSpPr>
            <p:nvPr/>
          </p:nvSpPr>
          <p:spPr bwMode="auto">
            <a:xfrm>
              <a:off x="2783275" y="2103313"/>
              <a:ext cx="121875" cy="389175"/>
            </a:xfrm>
            <a:custGeom>
              <a:avLst/>
              <a:gdLst>
                <a:gd name="T0" fmla="*/ 2147483646 w 4875"/>
                <a:gd name="T1" fmla="*/ 2147483646 h 15567"/>
                <a:gd name="T2" fmla="*/ 2147483646 w 4875"/>
                <a:gd name="T3" fmla="*/ 2147483646 h 15567"/>
                <a:gd name="T4" fmla="*/ 2147483646 w 4875"/>
                <a:gd name="T5" fmla="*/ 2147483646 h 15567"/>
                <a:gd name="T6" fmla="*/ 2147483646 w 4875"/>
                <a:gd name="T7" fmla="*/ 2147483646 h 15567"/>
                <a:gd name="T8" fmla="*/ 2147483646 w 4875"/>
                <a:gd name="T9" fmla="*/ 2147483646 h 15567"/>
                <a:gd name="T10" fmla="*/ 2147483646 w 4875"/>
                <a:gd name="T11" fmla="*/ 2147483646 h 15567"/>
                <a:gd name="T12" fmla="*/ 2147483646 w 4875"/>
                <a:gd name="T13" fmla="*/ 2147483646 h 15567"/>
                <a:gd name="T14" fmla="*/ 2147483646 w 4875"/>
                <a:gd name="T15" fmla="*/ 2147483646 h 15567"/>
                <a:gd name="T16" fmla="*/ 2147483646 w 4875"/>
                <a:gd name="T17" fmla="*/ 2147483646 h 15567"/>
                <a:gd name="T18" fmla="*/ 2147483646 w 4875"/>
                <a:gd name="T19" fmla="*/ 0 h 15567"/>
                <a:gd name="T20" fmla="*/ 2147483646 w 4875"/>
                <a:gd name="T21" fmla="*/ 2147483646 h 15567"/>
                <a:gd name="T22" fmla="*/ 2147483646 w 4875"/>
                <a:gd name="T23" fmla="*/ 2147483646 h 15567"/>
                <a:gd name="T24" fmla="*/ 2147483646 w 4875"/>
                <a:gd name="T25" fmla="*/ 2147483646 h 15567"/>
                <a:gd name="T26" fmla="*/ 2147483646 w 4875"/>
                <a:gd name="T27" fmla="*/ 2147483646 h 15567"/>
                <a:gd name="T28" fmla="*/ 2147483646 w 4875"/>
                <a:gd name="T29" fmla="*/ 2147483646 h 15567"/>
                <a:gd name="T30" fmla="*/ 2147483646 w 4875"/>
                <a:gd name="T31" fmla="*/ 2147483646 h 15567"/>
                <a:gd name="T32" fmla="*/ 2147483646 w 4875"/>
                <a:gd name="T33" fmla="*/ 0 h 15567"/>
                <a:gd name="T34" fmla="*/ 2147483646 w 4875"/>
                <a:gd name="T35" fmla="*/ 0 h 155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75" h="15567" extrusionOk="0">
                  <a:moveTo>
                    <a:pt x="4195" y="453"/>
                  </a:moveTo>
                  <a:cubicBezTo>
                    <a:pt x="4315" y="453"/>
                    <a:pt x="4421" y="559"/>
                    <a:pt x="4421" y="693"/>
                  </a:cubicBezTo>
                  <a:lnTo>
                    <a:pt x="4421" y="14874"/>
                  </a:lnTo>
                  <a:cubicBezTo>
                    <a:pt x="4421" y="15007"/>
                    <a:pt x="4315" y="15100"/>
                    <a:pt x="4195" y="15100"/>
                  </a:cubicBezTo>
                  <a:lnTo>
                    <a:pt x="680" y="15100"/>
                  </a:lnTo>
                  <a:cubicBezTo>
                    <a:pt x="547" y="15100"/>
                    <a:pt x="453" y="15007"/>
                    <a:pt x="453" y="14874"/>
                  </a:cubicBezTo>
                  <a:lnTo>
                    <a:pt x="453" y="693"/>
                  </a:lnTo>
                  <a:cubicBezTo>
                    <a:pt x="453" y="559"/>
                    <a:pt x="547" y="453"/>
                    <a:pt x="680" y="453"/>
                  </a:cubicBezTo>
                  <a:lnTo>
                    <a:pt x="4195" y="453"/>
                  </a:lnTo>
                  <a:close/>
                  <a:moveTo>
                    <a:pt x="680" y="0"/>
                  </a:moveTo>
                  <a:cubicBezTo>
                    <a:pt x="307" y="0"/>
                    <a:pt x="1" y="307"/>
                    <a:pt x="1" y="693"/>
                  </a:cubicBezTo>
                  <a:lnTo>
                    <a:pt x="1" y="14874"/>
                  </a:lnTo>
                  <a:cubicBezTo>
                    <a:pt x="1" y="15259"/>
                    <a:pt x="307" y="15566"/>
                    <a:pt x="680" y="15566"/>
                  </a:cubicBezTo>
                  <a:lnTo>
                    <a:pt x="4195" y="15566"/>
                  </a:lnTo>
                  <a:cubicBezTo>
                    <a:pt x="4568" y="15566"/>
                    <a:pt x="4874" y="15259"/>
                    <a:pt x="4874" y="14874"/>
                  </a:cubicBezTo>
                  <a:lnTo>
                    <a:pt x="4874" y="693"/>
                  </a:lnTo>
                  <a:cubicBezTo>
                    <a:pt x="4874" y="307"/>
                    <a:pt x="4568" y="0"/>
                    <a:pt x="4195" y="0"/>
                  </a:cubicBezTo>
                  <a:lnTo>
                    <a:pt x="68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31" name="Google Shape;480;p33"/>
            <p:cNvSpPr>
              <a:spLocks/>
            </p:cNvSpPr>
            <p:nvPr/>
          </p:nvSpPr>
          <p:spPr bwMode="auto">
            <a:xfrm>
              <a:off x="2805925" y="2148913"/>
              <a:ext cx="76575" cy="218050"/>
            </a:xfrm>
            <a:custGeom>
              <a:avLst/>
              <a:gdLst>
                <a:gd name="T0" fmla="*/ 2147483646 w 3063"/>
                <a:gd name="T1" fmla="*/ 2147483646 h 8722"/>
                <a:gd name="T2" fmla="*/ 2147483646 w 3063"/>
                <a:gd name="T3" fmla="*/ 2147483646 h 8722"/>
                <a:gd name="T4" fmla="*/ 2147483646 w 3063"/>
                <a:gd name="T5" fmla="*/ 2147483646 h 8722"/>
                <a:gd name="T6" fmla="*/ 2147483646 w 3063"/>
                <a:gd name="T7" fmla="*/ 2147483646 h 8722"/>
                <a:gd name="T8" fmla="*/ 2147483646 w 3063"/>
                <a:gd name="T9" fmla="*/ 2147483646 h 8722"/>
                <a:gd name="T10" fmla="*/ 2147483646 w 3063"/>
                <a:gd name="T11" fmla="*/ 2147483646 h 8722"/>
                <a:gd name="T12" fmla="*/ 2147483646 w 3063"/>
                <a:gd name="T13" fmla="*/ 2147483646 h 8722"/>
                <a:gd name="T14" fmla="*/ 2147483646 w 3063"/>
                <a:gd name="T15" fmla="*/ 2147483646 h 8722"/>
                <a:gd name="T16" fmla="*/ 2147483646 w 3063"/>
                <a:gd name="T17" fmla="*/ 2147483646 h 8722"/>
                <a:gd name="T18" fmla="*/ 2147483646 w 3063"/>
                <a:gd name="T19" fmla="*/ 2147483646 h 8722"/>
                <a:gd name="T20" fmla="*/ 2147483646 w 3063"/>
                <a:gd name="T21" fmla="*/ 2147483646 h 8722"/>
                <a:gd name="T22" fmla="*/ 0 w 3063"/>
                <a:gd name="T23" fmla="*/ 2147483646 h 8722"/>
                <a:gd name="T24" fmla="*/ 0 w 3063"/>
                <a:gd name="T25" fmla="*/ 2147483646 h 8722"/>
                <a:gd name="T26" fmla="*/ 2147483646 w 3063"/>
                <a:gd name="T27" fmla="*/ 2147483646 h 8722"/>
                <a:gd name="T28" fmla="*/ 2147483646 w 3063"/>
                <a:gd name="T29" fmla="*/ 2147483646 h 8722"/>
                <a:gd name="T30" fmla="*/ 2147483646 w 3063"/>
                <a:gd name="T31" fmla="*/ 2147483646 h 8722"/>
                <a:gd name="T32" fmla="*/ 2147483646 w 3063"/>
                <a:gd name="T33" fmla="*/ 2147483646 h 8722"/>
                <a:gd name="T34" fmla="*/ 2147483646 w 3063"/>
                <a:gd name="T35" fmla="*/ 2147483646 h 8722"/>
                <a:gd name="T36" fmla="*/ 2147483646 w 3063"/>
                <a:gd name="T37" fmla="*/ 2147483646 h 87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63" h="8722" extrusionOk="0">
                  <a:moveTo>
                    <a:pt x="2610" y="454"/>
                  </a:moveTo>
                  <a:lnTo>
                    <a:pt x="2610" y="1825"/>
                  </a:lnTo>
                  <a:lnTo>
                    <a:pt x="453" y="1825"/>
                  </a:lnTo>
                  <a:lnTo>
                    <a:pt x="453" y="454"/>
                  </a:lnTo>
                  <a:lnTo>
                    <a:pt x="2610" y="454"/>
                  </a:lnTo>
                  <a:close/>
                  <a:moveTo>
                    <a:pt x="2610" y="2277"/>
                  </a:moveTo>
                  <a:lnTo>
                    <a:pt x="2610" y="8269"/>
                  </a:lnTo>
                  <a:lnTo>
                    <a:pt x="453" y="8269"/>
                  </a:lnTo>
                  <a:lnTo>
                    <a:pt x="453" y="2277"/>
                  </a:lnTo>
                  <a:lnTo>
                    <a:pt x="2610" y="2277"/>
                  </a:lnTo>
                  <a:close/>
                  <a:moveTo>
                    <a:pt x="227" y="1"/>
                  </a:moveTo>
                  <a:cubicBezTo>
                    <a:pt x="107" y="1"/>
                    <a:pt x="0" y="107"/>
                    <a:pt x="0" y="227"/>
                  </a:cubicBezTo>
                  <a:lnTo>
                    <a:pt x="0" y="8496"/>
                  </a:lnTo>
                  <a:cubicBezTo>
                    <a:pt x="0" y="8615"/>
                    <a:pt x="107" y="8722"/>
                    <a:pt x="227" y="8722"/>
                  </a:cubicBezTo>
                  <a:lnTo>
                    <a:pt x="2837" y="8722"/>
                  </a:lnTo>
                  <a:cubicBezTo>
                    <a:pt x="2956" y="8722"/>
                    <a:pt x="3063" y="8615"/>
                    <a:pt x="3063" y="8496"/>
                  </a:cubicBezTo>
                  <a:lnTo>
                    <a:pt x="3063" y="227"/>
                  </a:lnTo>
                  <a:cubicBezTo>
                    <a:pt x="3063" y="107"/>
                    <a:pt x="2956" y="1"/>
                    <a:pt x="2837" y="1"/>
                  </a:cubicBezTo>
                  <a:lnTo>
                    <a:pt x="227"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32" name="Google Shape;481;p33"/>
            <p:cNvSpPr>
              <a:spLocks/>
            </p:cNvSpPr>
            <p:nvPr/>
          </p:nvSpPr>
          <p:spPr bwMode="auto">
            <a:xfrm>
              <a:off x="2682075" y="2389938"/>
              <a:ext cx="57300" cy="56925"/>
            </a:xfrm>
            <a:custGeom>
              <a:avLst/>
              <a:gdLst>
                <a:gd name="T0" fmla="*/ 2147483646 w 2292"/>
                <a:gd name="T1" fmla="*/ 2147483646 h 2277"/>
                <a:gd name="T2" fmla="*/ 2147483646 w 2292"/>
                <a:gd name="T3" fmla="*/ 2147483646 h 2277"/>
                <a:gd name="T4" fmla="*/ 2147483646 w 2292"/>
                <a:gd name="T5" fmla="*/ 2147483646 h 2277"/>
                <a:gd name="T6" fmla="*/ 2147483646 w 2292"/>
                <a:gd name="T7" fmla="*/ 2147483646 h 2277"/>
                <a:gd name="T8" fmla="*/ 2147483646 w 2292"/>
                <a:gd name="T9" fmla="*/ 2147483646 h 2277"/>
                <a:gd name="T10" fmla="*/ 2147483646 w 2292"/>
                <a:gd name="T11" fmla="*/ 0 h 2277"/>
                <a:gd name="T12" fmla="*/ 2147483646 w 2292"/>
                <a:gd name="T13" fmla="*/ 2147483646 h 2277"/>
                <a:gd name="T14" fmla="*/ 2147483646 w 2292"/>
                <a:gd name="T15" fmla="*/ 2147483646 h 2277"/>
                <a:gd name="T16" fmla="*/ 2147483646 w 2292"/>
                <a:gd name="T17" fmla="*/ 2147483646 h 2277"/>
                <a:gd name="T18" fmla="*/ 2147483646 w 2292"/>
                <a:gd name="T19" fmla="*/ 0 h 2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2" h="2277" extrusionOk="0">
                  <a:moveTo>
                    <a:pt x="1146" y="453"/>
                  </a:moveTo>
                  <a:cubicBezTo>
                    <a:pt x="1519" y="453"/>
                    <a:pt x="1826" y="758"/>
                    <a:pt x="1826" y="1131"/>
                  </a:cubicBezTo>
                  <a:cubicBezTo>
                    <a:pt x="1826" y="1504"/>
                    <a:pt x="1519" y="1811"/>
                    <a:pt x="1146" y="1811"/>
                  </a:cubicBezTo>
                  <a:cubicBezTo>
                    <a:pt x="773" y="1811"/>
                    <a:pt x="467" y="1504"/>
                    <a:pt x="467" y="1131"/>
                  </a:cubicBezTo>
                  <a:cubicBezTo>
                    <a:pt x="467" y="758"/>
                    <a:pt x="773" y="453"/>
                    <a:pt x="1146" y="453"/>
                  </a:cubicBezTo>
                  <a:close/>
                  <a:moveTo>
                    <a:pt x="1146" y="0"/>
                  </a:moveTo>
                  <a:cubicBezTo>
                    <a:pt x="521" y="0"/>
                    <a:pt x="1" y="506"/>
                    <a:pt x="1" y="1131"/>
                  </a:cubicBezTo>
                  <a:cubicBezTo>
                    <a:pt x="1" y="1758"/>
                    <a:pt x="521" y="2276"/>
                    <a:pt x="1146" y="2276"/>
                  </a:cubicBezTo>
                  <a:cubicBezTo>
                    <a:pt x="1772" y="2276"/>
                    <a:pt x="2291" y="1758"/>
                    <a:pt x="2291" y="1131"/>
                  </a:cubicBezTo>
                  <a:cubicBezTo>
                    <a:pt x="2291" y="506"/>
                    <a:pt x="1772" y="0"/>
                    <a:pt x="1146"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33" name="Google Shape;482;p33"/>
            <p:cNvSpPr>
              <a:spLocks/>
            </p:cNvSpPr>
            <p:nvPr/>
          </p:nvSpPr>
          <p:spPr bwMode="auto">
            <a:xfrm>
              <a:off x="2649800" y="2103313"/>
              <a:ext cx="121875" cy="389175"/>
            </a:xfrm>
            <a:custGeom>
              <a:avLst/>
              <a:gdLst>
                <a:gd name="T0" fmla="*/ 2147483646 w 4875"/>
                <a:gd name="T1" fmla="*/ 2147483646 h 15567"/>
                <a:gd name="T2" fmla="*/ 2147483646 w 4875"/>
                <a:gd name="T3" fmla="*/ 2147483646 h 15567"/>
                <a:gd name="T4" fmla="*/ 2147483646 w 4875"/>
                <a:gd name="T5" fmla="*/ 2147483646 h 15567"/>
                <a:gd name="T6" fmla="*/ 2147483646 w 4875"/>
                <a:gd name="T7" fmla="*/ 2147483646 h 15567"/>
                <a:gd name="T8" fmla="*/ 2147483646 w 4875"/>
                <a:gd name="T9" fmla="*/ 2147483646 h 15567"/>
                <a:gd name="T10" fmla="*/ 2147483646 w 4875"/>
                <a:gd name="T11" fmla="*/ 2147483646 h 15567"/>
                <a:gd name="T12" fmla="*/ 2147483646 w 4875"/>
                <a:gd name="T13" fmla="*/ 2147483646 h 15567"/>
                <a:gd name="T14" fmla="*/ 2147483646 w 4875"/>
                <a:gd name="T15" fmla="*/ 2147483646 h 15567"/>
                <a:gd name="T16" fmla="*/ 2147483646 w 4875"/>
                <a:gd name="T17" fmla="*/ 2147483646 h 15567"/>
                <a:gd name="T18" fmla="*/ 2147483646 w 4875"/>
                <a:gd name="T19" fmla="*/ 0 h 15567"/>
                <a:gd name="T20" fmla="*/ 2147483646 w 4875"/>
                <a:gd name="T21" fmla="*/ 2147483646 h 15567"/>
                <a:gd name="T22" fmla="*/ 2147483646 w 4875"/>
                <a:gd name="T23" fmla="*/ 2147483646 h 15567"/>
                <a:gd name="T24" fmla="*/ 2147483646 w 4875"/>
                <a:gd name="T25" fmla="*/ 2147483646 h 15567"/>
                <a:gd name="T26" fmla="*/ 2147483646 w 4875"/>
                <a:gd name="T27" fmla="*/ 2147483646 h 15567"/>
                <a:gd name="T28" fmla="*/ 2147483646 w 4875"/>
                <a:gd name="T29" fmla="*/ 2147483646 h 15567"/>
                <a:gd name="T30" fmla="*/ 2147483646 w 4875"/>
                <a:gd name="T31" fmla="*/ 2147483646 h 15567"/>
                <a:gd name="T32" fmla="*/ 2147483646 w 4875"/>
                <a:gd name="T33" fmla="*/ 0 h 15567"/>
                <a:gd name="T34" fmla="*/ 2147483646 w 4875"/>
                <a:gd name="T35" fmla="*/ 0 h 155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75" h="15567" extrusionOk="0">
                  <a:moveTo>
                    <a:pt x="4195" y="453"/>
                  </a:moveTo>
                  <a:cubicBezTo>
                    <a:pt x="4315" y="453"/>
                    <a:pt x="4421" y="559"/>
                    <a:pt x="4421" y="693"/>
                  </a:cubicBezTo>
                  <a:lnTo>
                    <a:pt x="4421" y="14874"/>
                  </a:lnTo>
                  <a:cubicBezTo>
                    <a:pt x="4421" y="15007"/>
                    <a:pt x="4315" y="15100"/>
                    <a:pt x="4195" y="15100"/>
                  </a:cubicBezTo>
                  <a:lnTo>
                    <a:pt x="679" y="15100"/>
                  </a:lnTo>
                  <a:cubicBezTo>
                    <a:pt x="560" y="15100"/>
                    <a:pt x="454" y="15007"/>
                    <a:pt x="454" y="14874"/>
                  </a:cubicBezTo>
                  <a:lnTo>
                    <a:pt x="454" y="693"/>
                  </a:lnTo>
                  <a:cubicBezTo>
                    <a:pt x="454" y="559"/>
                    <a:pt x="560" y="453"/>
                    <a:pt x="679" y="453"/>
                  </a:cubicBezTo>
                  <a:lnTo>
                    <a:pt x="4195" y="453"/>
                  </a:lnTo>
                  <a:close/>
                  <a:moveTo>
                    <a:pt x="679" y="0"/>
                  </a:moveTo>
                  <a:cubicBezTo>
                    <a:pt x="307" y="0"/>
                    <a:pt x="1" y="307"/>
                    <a:pt x="1" y="693"/>
                  </a:cubicBezTo>
                  <a:lnTo>
                    <a:pt x="1" y="14874"/>
                  </a:lnTo>
                  <a:cubicBezTo>
                    <a:pt x="1" y="15259"/>
                    <a:pt x="307" y="15566"/>
                    <a:pt x="679" y="15566"/>
                  </a:cubicBezTo>
                  <a:lnTo>
                    <a:pt x="4195" y="15566"/>
                  </a:lnTo>
                  <a:cubicBezTo>
                    <a:pt x="4567" y="15566"/>
                    <a:pt x="4874" y="15259"/>
                    <a:pt x="4874" y="14874"/>
                  </a:cubicBezTo>
                  <a:lnTo>
                    <a:pt x="4874" y="693"/>
                  </a:lnTo>
                  <a:cubicBezTo>
                    <a:pt x="4874" y="307"/>
                    <a:pt x="4567" y="0"/>
                    <a:pt x="4195" y="0"/>
                  </a:cubicBezTo>
                  <a:lnTo>
                    <a:pt x="679"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34" name="Google Shape;483;p33"/>
            <p:cNvSpPr>
              <a:spLocks/>
            </p:cNvSpPr>
            <p:nvPr/>
          </p:nvSpPr>
          <p:spPr bwMode="auto">
            <a:xfrm>
              <a:off x="2672450" y="2148913"/>
              <a:ext cx="76575" cy="218050"/>
            </a:xfrm>
            <a:custGeom>
              <a:avLst/>
              <a:gdLst>
                <a:gd name="T0" fmla="*/ 2147483646 w 3063"/>
                <a:gd name="T1" fmla="*/ 2147483646 h 8722"/>
                <a:gd name="T2" fmla="*/ 2147483646 w 3063"/>
                <a:gd name="T3" fmla="*/ 2147483646 h 8722"/>
                <a:gd name="T4" fmla="*/ 2147483646 w 3063"/>
                <a:gd name="T5" fmla="*/ 2147483646 h 8722"/>
                <a:gd name="T6" fmla="*/ 2147483646 w 3063"/>
                <a:gd name="T7" fmla="*/ 2147483646 h 8722"/>
                <a:gd name="T8" fmla="*/ 2147483646 w 3063"/>
                <a:gd name="T9" fmla="*/ 2147483646 h 8722"/>
                <a:gd name="T10" fmla="*/ 2147483646 w 3063"/>
                <a:gd name="T11" fmla="*/ 2147483646 h 8722"/>
                <a:gd name="T12" fmla="*/ 0 w 3063"/>
                <a:gd name="T13" fmla="*/ 2147483646 h 8722"/>
                <a:gd name="T14" fmla="*/ 0 w 3063"/>
                <a:gd name="T15" fmla="*/ 2147483646 h 8722"/>
                <a:gd name="T16" fmla="*/ 2147483646 w 3063"/>
                <a:gd name="T17" fmla="*/ 2147483646 h 8722"/>
                <a:gd name="T18" fmla="*/ 2147483646 w 3063"/>
                <a:gd name="T19" fmla="*/ 2147483646 h 8722"/>
                <a:gd name="T20" fmla="*/ 2147483646 w 3063"/>
                <a:gd name="T21" fmla="*/ 2147483646 h 8722"/>
                <a:gd name="T22" fmla="*/ 2147483646 w 3063"/>
                <a:gd name="T23" fmla="*/ 2147483646 h 8722"/>
                <a:gd name="T24" fmla="*/ 2147483646 w 3063"/>
                <a:gd name="T25" fmla="*/ 2147483646 h 8722"/>
                <a:gd name="T26" fmla="*/ 2147483646 w 3063"/>
                <a:gd name="T27" fmla="*/ 2147483646 h 8722"/>
                <a:gd name="T28" fmla="*/ 0 w 3063"/>
                <a:gd name="T29" fmla="*/ 2147483646 h 8722"/>
                <a:gd name="T30" fmla="*/ 0 w 3063"/>
                <a:gd name="T31" fmla="*/ 2147483646 h 8722"/>
                <a:gd name="T32" fmla="*/ 2147483646 w 3063"/>
                <a:gd name="T33" fmla="*/ 2147483646 h 8722"/>
                <a:gd name="T34" fmla="*/ 2147483646 w 3063"/>
                <a:gd name="T35" fmla="*/ 2147483646 h 8722"/>
                <a:gd name="T36" fmla="*/ 2147483646 w 3063"/>
                <a:gd name="T37" fmla="*/ 2147483646 h 8722"/>
                <a:gd name="T38" fmla="*/ 2147483646 w 3063"/>
                <a:gd name="T39" fmla="*/ 2147483646 h 8722"/>
                <a:gd name="T40" fmla="*/ 2147483646 w 3063"/>
                <a:gd name="T41" fmla="*/ 2147483646 h 8722"/>
                <a:gd name="T42" fmla="*/ 2147483646 w 3063"/>
                <a:gd name="T43" fmla="*/ 2147483646 h 87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3" h="8722" extrusionOk="0">
                  <a:moveTo>
                    <a:pt x="2610" y="454"/>
                  </a:moveTo>
                  <a:lnTo>
                    <a:pt x="2610" y="1825"/>
                  </a:lnTo>
                  <a:lnTo>
                    <a:pt x="453" y="1825"/>
                  </a:lnTo>
                  <a:lnTo>
                    <a:pt x="453" y="454"/>
                  </a:lnTo>
                  <a:lnTo>
                    <a:pt x="2610" y="454"/>
                  </a:lnTo>
                  <a:close/>
                  <a:moveTo>
                    <a:pt x="226" y="1"/>
                  </a:moveTo>
                  <a:cubicBezTo>
                    <a:pt x="107" y="1"/>
                    <a:pt x="0" y="107"/>
                    <a:pt x="0" y="227"/>
                  </a:cubicBezTo>
                  <a:lnTo>
                    <a:pt x="0" y="2051"/>
                  </a:lnTo>
                  <a:cubicBezTo>
                    <a:pt x="0" y="2185"/>
                    <a:pt x="107" y="2277"/>
                    <a:pt x="226" y="2277"/>
                  </a:cubicBezTo>
                  <a:lnTo>
                    <a:pt x="2610" y="2277"/>
                  </a:lnTo>
                  <a:lnTo>
                    <a:pt x="2610" y="8269"/>
                  </a:lnTo>
                  <a:lnTo>
                    <a:pt x="453" y="8269"/>
                  </a:lnTo>
                  <a:lnTo>
                    <a:pt x="453" y="2970"/>
                  </a:lnTo>
                  <a:cubicBezTo>
                    <a:pt x="453" y="2837"/>
                    <a:pt x="359" y="2744"/>
                    <a:pt x="226" y="2744"/>
                  </a:cubicBezTo>
                  <a:cubicBezTo>
                    <a:pt x="107" y="2744"/>
                    <a:pt x="0" y="2837"/>
                    <a:pt x="0" y="2970"/>
                  </a:cubicBezTo>
                  <a:lnTo>
                    <a:pt x="0" y="8496"/>
                  </a:lnTo>
                  <a:cubicBezTo>
                    <a:pt x="0" y="8615"/>
                    <a:pt x="107" y="8722"/>
                    <a:pt x="226" y="8722"/>
                  </a:cubicBezTo>
                  <a:lnTo>
                    <a:pt x="2836" y="8722"/>
                  </a:lnTo>
                  <a:cubicBezTo>
                    <a:pt x="2956" y="8722"/>
                    <a:pt x="3063" y="8615"/>
                    <a:pt x="3063" y="8496"/>
                  </a:cubicBezTo>
                  <a:lnTo>
                    <a:pt x="3063" y="227"/>
                  </a:lnTo>
                  <a:cubicBezTo>
                    <a:pt x="3063" y="107"/>
                    <a:pt x="2956" y="1"/>
                    <a:pt x="2836" y="1"/>
                  </a:cubicBezTo>
                  <a:lnTo>
                    <a:pt x="226"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grpSp>
      <p:grpSp>
        <p:nvGrpSpPr>
          <p:cNvPr id="4101" name="Google Shape;484;p33"/>
          <p:cNvGrpSpPr>
            <a:grpSpLocks/>
          </p:cNvGrpSpPr>
          <p:nvPr/>
        </p:nvGrpSpPr>
        <p:grpSpPr bwMode="auto">
          <a:xfrm>
            <a:off x="9009063" y="998538"/>
            <a:ext cx="839787" cy="841375"/>
            <a:chOff x="6238850" y="2080650"/>
            <a:chExt cx="388825" cy="389175"/>
          </a:xfrm>
        </p:grpSpPr>
        <p:sp>
          <p:nvSpPr>
            <p:cNvPr id="4111" name="Google Shape;485;p33"/>
            <p:cNvSpPr>
              <a:spLocks/>
            </p:cNvSpPr>
            <p:nvPr/>
          </p:nvSpPr>
          <p:spPr bwMode="auto">
            <a:xfrm>
              <a:off x="6479175" y="2184100"/>
              <a:ext cx="46625" cy="34075"/>
            </a:xfrm>
            <a:custGeom>
              <a:avLst/>
              <a:gdLst>
                <a:gd name="T0" fmla="*/ 2147483646 w 1865"/>
                <a:gd name="T1" fmla="*/ 2147483646 h 1363"/>
                <a:gd name="T2" fmla="*/ 2147483646 w 1865"/>
                <a:gd name="T3" fmla="*/ 2147483646 h 1363"/>
                <a:gd name="T4" fmla="*/ 2147483646 w 1865"/>
                <a:gd name="T5" fmla="*/ 2147483646 h 1363"/>
                <a:gd name="T6" fmla="*/ 2147483646 w 1865"/>
                <a:gd name="T7" fmla="*/ 2147483646 h 1363"/>
                <a:gd name="T8" fmla="*/ 2147483646 w 1865"/>
                <a:gd name="T9" fmla="*/ 2147483646 h 1363"/>
                <a:gd name="T10" fmla="*/ 2147483646 w 1865"/>
                <a:gd name="T11" fmla="*/ 2147483646 h 1363"/>
                <a:gd name="T12" fmla="*/ 2147483646 w 1865"/>
                <a:gd name="T13" fmla="*/ 2147483646 h 1363"/>
                <a:gd name="T14" fmla="*/ 2147483646 w 1865"/>
                <a:gd name="T15" fmla="*/ 2147483646 h 1363"/>
                <a:gd name="T16" fmla="*/ 2147483646 w 1865"/>
                <a:gd name="T17" fmla="*/ 2147483646 h 1363"/>
                <a:gd name="T18" fmla="*/ 2147483646 w 1865"/>
                <a:gd name="T19" fmla="*/ 2147483646 h 1363"/>
                <a:gd name="T20" fmla="*/ 2147483646 w 1865"/>
                <a:gd name="T21" fmla="*/ 2147483646 h 1363"/>
                <a:gd name="T22" fmla="*/ 2147483646 w 1865"/>
                <a:gd name="T23" fmla="*/ 2147483646 h 1363"/>
                <a:gd name="T24" fmla="*/ 2147483646 w 1865"/>
                <a:gd name="T25" fmla="*/ 2147483646 h 1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5" h="1363" extrusionOk="0">
                  <a:moveTo>
                    <a:pt x="1612" y="1"/>
                  </a:moveTo>
                  <a:cubicBezTo>
                    <a:pt x="1555" y="1"/>
                    <a:pt x="1499" y="24"/>
                    <a:pt x="1452" y="70"/>
                  </a:cubicBezTo>
                  <a:lnTo>
                    <a:pt x="707" y="816"/>
                  </a:lnTo>
                  <a:lnTo>
                    <a:pt x="400" y="523"/>
                  </a:lnTo>
                  <a:cubicBezTo>
                    <a:pt x="360" y="476"/>
                    <a:pt x="304" y="453"/>
                    <a:pt x="245" y="453"/>
                  </a:cubicBezTo>
                  <a:cubicBezTo>
                    <a:pt x="187" y="453"/>
                    <a:pt x="127" y="476"/>
                    <a:pt x="80" y="523"/>
                  </a:cubicBezTo>
                  <a:cubicBezTo>
                    <a:pt x="0" y="617"/>
                    <a:pt x="0" y="750"/>
                    <a:pt x="80" y="842"/>
                  </a:cubicBezTo>
                  <a:lnTo>
                    <a:pt x="533" y="1295"/>
                  </a:lnTo>
                  <a:cubicBezTo>
                    <a:pt x="586" y="1348"/>
                    <a:pt x="640" y="1362"/>
                    <a:pt x="707" y="1362"/>
                  </a:cubicBezTo>
                  <a:cubicBezTo>
                    <a:pt x="760" y="1362"/>
                    <a:pt x="813" y="1348"/>
                    <a:pt x="866" y="1295"/>
                  </a:cubicBezTo>
                  <a:lnTo>
                    <a:pt x="1772" y="390"/>
                  </a:lnTo>
                  <a:cubicBezTo>
                    <a:pt x="1865" y="297"/>
                    <a:pt x="1865" y="150"/>
                    <a:pt x="1772" y="70"/>
                  </a:cubicBezTo>
                  <a:cubicBezTo>
                    <a:pt x="1725" y="24"/>
                    <a:pt x="1668" y="1"/>
                    <a:pt x="1612" y="1"/>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2" name="Google Shape;486;p33"/>
            <p:cNvSpPr>
              <a:spLocks/>
            </p:cNvSpPr>
            <p:nvPr/>
          </p:nvSpPr>
          <p:spPr bwMode="auto">
            <a:xfrm>
              <a:off x="6479175" y="2138500"/>
              <a:ext cx="46625" cy="34050"/>
            </a:xfrm>
            <a:custGeom>
              <a:avLst/>
              <a:gdLst>
                <a:gd name="T0" fmla="*/ 2147483646 w 1865"/>
                <a:gd name="T1" fmla="*/ 0 h 1362"/>
                <a:gd name="T2" fmla="*/ 2147483646 w 1865"/>
                <a:gd name="T3" fmla="*/ 2147483646 h 1362"/>
                <a:gd name="T4" fmla="*/ 2147483646 w 1865"/>
                <a:gd name="T5" fmla="*/ 2147483646 h 1362"/>
                <a:gd name="T6" fmla="*/ 2147483646 w 1865"/>
                <a:gd name="T7" fmla="*/ 2147483646 h 1362"/>
                <a:gd name="T8" fmla="*/ 2147483646 w 1865"/>
                <a:gd name="T9" fmla="*/ 2147483646 h 1362"/>
                <a:gd name="T10" fmla="*/ 2147483646 w 1865"/>
                <a:gd name="T11" fmla="*/ 2147483646 h 1362"/>
                <a:gd name="T12" fmla="*/ 2147483646 w 1865"/>
                <a:gd name="T13" fmla="*/ 2147483646 h 1362"/>
                <a:gd name="T14" fmla="*/ 2147483646 w 1865"/>
                <a:gd name="T15" fmla="*/ 2147483646 h 1362"/>
                <a:gd name="T16" fmla="*/ 2147483646 w 1865"/>
                <a:gd name="T17" fmla="*/ 2147483646 h 1362"/>
                <a:gd name="T18" fmla="*/ 2147483646 w 1865"/>
                <a:gd name="T19" fmla="*/ 2147483646 h 1362"/>
                <a:gd name="T20" fmla="*/ 2147483646 w 1865"/>
                <a:gd name="T21" fmla="*/ 2147483646 h 1362"/>
                <a:gd name="T22" fmla="*/ 2147483646 w 1865"/>
                <a:gd name="T23" fmla="*/ 2147483646 h 1362"/>
                <a:gd name="T24" fmla="*/ 2147483646 w 1865"/>
                <a:gd name="T25" fmla="*/ 0 h 1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5" h="1362" extrusionOk="0">
                  <a:moveTo>
                    <a:pt x="1612" y="0"/>
                  </a:moveTo>
                  <a:cubicBezTo>
                    <a:pt x="1555" y="0"/>
                    <a:pt x="1499" y="24"/>
                    <a:pt x="1452" y="70"/>
                  </a:cubicBezTo>
                  <a:lnTo>
                    <a:pt x="707" y="816"/>
                  </a:lnTo>
                  <a:lnTo>
                    <a:pt x="400" y="523"/>
                  </a:lnTo>
                  <a:cubicBezTo>
                    <a:pt x="360" y="476"/>
                    <a:pt x="304" y="453"/>
                    <a:pt x="245" y="453"/>
                  </a:cubicBezTo>
                  <a:cubicBezTo>
                    <a:pt x="187" y="453"/>
                    <a:pt x="127" y="476"/>
                    <a:pt x="80" y="523"/>
                  </a:cubicBezTo>
                  <a:cubicBezTo>
                    <a:pt x="0" y="616"/>
                    <a:pt x="0" y="763"/>
                    <a:pt x="80" y="843"/>
                  </a:cubicBezTo>
                  <a:lnTo>
                    <a:pt x="533" y="1295"/>
                  </a:lnTo>
                  <a:cubicBezTo>
                    <a:pt x="586" y="1349"/>
                    <a:pt x="640" y="1361"/>
                    <a:pt x="707" y="1361"/>
                  </a:cubicBezTo>
                  <a:cubicBezTo>
                    <a:pt x="760" y="1361"/>
                    <a:pt x="813" y="1349"/>
                    <a:pt x="866" y="1295"/>
                  </a:cubicBezTo>
                  <a:lnTo>
                    <a:pt x="1772" y="390"/>
                  </a:lnTo>
                  <a:cubicBezTo>
                    <a:pt x="1865" y="296"/>
                    <a:pt x="1865" y="150"/>
                    <a:pt x="1772" y="70"/>
                  </a:cubicBezTo>
                  <a:cubicBezTo>
                    <a:pt x="1725" y="24"/>
                    <a:pt x="1668" y="0"/>
                    <a:pt x="1612"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3" name="Google Shape;487;p33"/>
            <p:cNvSpPr>
              <a:spLocks/>
            </p:cNvSpPr>
            <p:nvPr/>
          </p:nvSpPr>
          <p:spPr bwMode="auto">
            <a:xfrm>
              <a:off x="6364000" y="2195500"/>
              <a:ext cx="104225" cy="11350"/>
            </a:xfrm>
            <a:custGeom>
              <a:avLst/>
              <a:gdLst>
                <a:gd name="T0" fmla="*/ 2147483646 w 4169"/>
                <a:gd name="T1" fmla="*/ 2147483646 h 454"/>
                <a:gd name="T2" fmla="*/ 0 w 4169"/>
                <a:gd name="T3" fmla="*/ 2147483646 h 454"/>
                <a:gd name="T4" fmla="*/ 2147483646 w 4169"/>
                <a:gd name="T5" fmla="*/ 2147483646 h 454"/>
                <a:gd name="T6" fmla="*/ 2147483646 w 4169"/>
                <a:gd name="T7" fmla="*/ 2147483646 h 454"/>
                <a:gd name="T8" fmla="*/ 2147483646 w 4169"/>
                <a:gd name="T9" fmla="*/ 2147483646 h 454"/>
                <a:gd name="T10" fmla="*/ 2147483646 w 4169"/>
                <a:gd name="T11" fmla="*/ 2147483646 h 454"/>
                <a:gd name="T12" fmla="*/ 2147483646 w 4169"/>
                <a:gd name="T13" fmla="*/ 2147483646 h 4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9" h="454" extrusionOk="0">
                  <a:moveTo>
                    <a:pt x="240" y="1"/>
                  </a:moveTo>
                  <a:cubicBezTo>
                    <a:pt x="107" y="1"/>
                    <a:pt x="0" y="107"/>
                    <a:pt x="0" y="227"/>
                  </a:cubicBezTo>
                  <a:cubicBezTo>
                    <a:pt x="0" y="347"/>
                    <a:pt x="107" y="453"/>
                    <a:pt x="240" y="453"/>
                  </a:cubicBezTo>
                  <a:lnTo>
                    <a:pt x="3942" y="453"/>
                  </a:lnTo>
                  <a:cubicBezTo>
                    <a:pt x="4062" y="453"/>
                    <a:pt x="4169" y="347"/>
                    <a:pt x="4169" y="227"/>
                  </a:cubicBezTo>
                  <a:cubicBezTo>
                    <a:pt x="4169" y="107"/>
                    <a:pt x="4062" y="1"/>
                    <a:pt x="3942" y="1"/>
                  </a:cubicBezTo>
                  <a:lnTo>
                    <a:pt x="24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4" name="Google Shape;488;p33"/>
            <p:cNvSpPr>
              <a:spLocks/>
            </p:cNvSpPr>
            <p:nvPr/>
          </p:nvSpPr>
          <p:spPr bwMode="auto">
            <a:xfrm>
              <a:off x="6479175" y="2229700"/>
              <a:ext cx="46625" cy="34050"/>
            </a:xfrm>
            <a:custGeom>
              <a:avLst/>
              <a:gdLst>
                <a:gd name="T0" fmla="*/ 2147483646 w 1865"/>
                <a:gd name="T1" fmla="*/ 0 h 1362"/>
                <a:gd name="T2" fmla="*/ 2147483646 w 1865"/>
                <a:gd name="T3" fmla="*/ 2147483646 h 1362"/>
                <a:gd name="T4" fmla="*/ 2147483646 w 1865"/>
                <a:gd name="T5" fmla="*/ 2147483646 h 1362"/>
                <a:gd name="T6" fmla="*/ 2147483646 w 1865"/>
                <a:gd name="T7" fmla="*/ 2147483646 h 1362"/>
                <a:gd name="T8" fmla="*/ 2147483646 w 1865"/>
                <a:gd name="T9" fmla="*/ 2147483646 h 1362"/>
                <a:gd name="T10" fmla="*/ 2147483646 w 1865"/>
                <a:gd name="T11" fmla="*/ 2147483646 h 1362"/>
                <a:gd name="T12" fmla="*/ 2147483646 w 1865"/>
                <a:gd name="T13" fmla="*/ 2147483646 h 1362"/>
                <a:gd name="T14" fmla="*/ 2147483646 w 1865"/>
                <a:gd name="T15" fmla="*/ 2147483646 h 1362"/>
                <a:gd name="T16" fmla="*/ 2147483646 w 1865"/>
                <a:gd name="T17" fmla="*/ 2147483646 h 1362"/>
                <a:gd name="T18" fmla="*/ 2147483646 w 1865"/>
                <a:gd name="T19" fmla="*/ 2147483646 h 1362"/>
                <a:gd name="T20" fmla="*/ 2147483646 w 1865"/>
                <a:gd name="T21" fmla="*/ 2147483646 h 1362"/>
                <a:gd name="T22" fmla="*/ 2147483646 w 1865"/>
                <a:gd name="T23" fmla="*/ 2147483646 h 1362"/>
                <a:gd name="T24" fmla="*/ 2147483646 w 1865"/>
                <a:gd name="T25" fmla="*/ 0 h 1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5" h="1362" extrusionOk="0">
                  <a:moveTo>
                    <a:pt x="1612" y="0"/>
                  </a:moveTo>
                  <a:cubicBezTo>
                    <a:pt x="1555" y="0"/>
                    <a:pt x="1499" y="24"/>
                    <a:pt x="1452" y="71"/>
                  </a:cubicBezTo>
                  <a:lnTo>
                    <a:pt x="707" y="816"/>
                  </a:lnTo>
                  <a:lnTo>
                    <a:pt x="400" y="523"/>
                  </a:lnTo>
                  <a:cubicBezTo>
                    <a:pt x="360" y="477"/>
                    <a:pt x="304" y="453"/>
                    <a:pt x="245" y="453"/>
                  </a:cubicBezTo>
                  <a:cubicBezTo>
                    <a:pt x="187" y="453"/>
                    <a:pt x="127" y="477"/>
                    <a:pt x="80" y="523"/>
                  </a:cubicBezTo>
                  <a:cubicBezTo>
                    <a:pt x="0" y="616"/>
                    <a:pt x="0" y="749"/>
                    <a:pt x="80" y="843"/>
                  </a:cubicBezTo>
                  <a:lnTo>
                    <a:pt x="533" y="1296"/>
                  </a:lnTo>
                  <a:cubicBezTo>
                    <a:pt x="586" y="1349"/>
                    <a:pt x="640" y="1362"/>
                    <a:pt x="707" y="1362"/>
                  </a:cubicBezTo>
                  <a:cubicBezTo>
                    <a:pt x="760" y="1362"/>
                    <a:pt x="813" y="1349"/>
                    <a:pt x="866" y="1296"/>
                  </a:cubicBezTo>
                  <a:lnTo>
                    <a:pt x="1772" y="390"/>
                  </a:lnTo>
                  <a:cubicBezTo>
                    <a:pt x="1865" y="297"/>
                    <a:pt x="1865" y="151"/>
                    <a:pt x="1772" y="71"/>
                  </a:cubicBezTo>
                  <a:cubicBezTo>
                    <a:pt x="1725" y="24"/>
                    <a:pt x="1668" y="0"/>
                    <a:pt x="1612" y="0"/>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5" name="Google Shape;489;p33"/>
            <p:cNvSpPr>
              <a:spLocks/>
            </p:cNvSpPr>
            <p:nvPr/>
          </p:nvSpPr>
          <p:spPr bwMode="auto">
            <a:xfrm>
              <a:off x="6479175" y="2275300"/>
              <a:ext cx="46625" cy="34075"/>
            </a:xfrm>
            <a:custGeom>
              <a:avLst/>
              <a:gdLst>
                <a:gd name="T0" fmla="*/ 2147483646 w 1865"/>
                <a:gd name="T1" fmla="*/ 2147483646 h 1363"/>
                <a:gd name="T2" fmla="*/ 2147483646 w 1865"/>
                <a:gd name="T3" fmla="*/ 2147483646 h 1363"/>
                <a:gd name="T4" fmla="*/ 2147483646 w 1865"/>
                <a:gd name="T5" fmla="*/ 2147483646 h 1363"/>
                <a:gd name="T6" fmla="*/ 2147483646 w 1865"/>
                <a:gd name="T7" fmla="*/ 2147483646 h 1363"/>
                <a:gd name="T8" fmla="*/ 2147483646 w 1865"/>
                <a:gd name="T9" fmla="*/ 2147483646 h 1363"/>
                <a:gd name="T10" fmla="*/ 2147483646 w 1865"/>
                <a:gd name="T11" fmla="*/ 2147483646 h 1363"/>
                <a:gd name="T12" fmla="*/ 2147483646 w 1865"/>
                <a:gd name="T13" fmla="*/ 2147483646 h 1363"/>
                <a:gd name="T14" fmla="*/ 2147483646 w 1865"/>
                <a:gd name="T15" fmla="*/ 2147483646 h 1363"/>
                <a:gd name="T16" fmla="*/ 2147483646 w 1865"/>
                <a:gd name="T17" fmla="*/ 2147483646 h 1363"/>
                <a:gd name="T18" fmla="*/ 2147483646 w 1865"/>
                <a:gd name="T19" fmla="*/ 2147483646 h 1363"/>
                <a:gd name="T20" fmla="*/ 2147483646 w 1865"/>
                <a:gd name="T21" fmla="*/ 2147483646 h 1363"/>
                <a:gd name="T22" fmla="*/ 2147483646 w 1865"/>
                <a:gd name="T23" fmla="*/ 2147483646 h 1363"/>
                <a:gd name="T24" fmla="*/ 2147483646 w 1865"/>
                <a:gd name="T25" fmla="*/ 2147483646 h 1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5" h="1363" extrusionOk="0">
                  <a:moveTo>
                    <a:pt x="1612" y="1"/>
                  </a:moveTo>
                  <a:cubicBezTo>
                    <a:pt x="1555" y="1"/>
                    <a:pt x="1499" y="24"/>
                    <a:pt x="1452" y="70"/>
                  </a:cubicBezTo>
                  <a:lnTo>
                    <a:pt x="707" y="816"/>
                  </a:lnTo>
                  <a:lnTo>
                    <a:pt x="400" y="523"/>
                  </a:lnTo>
                  <a:cubicBezTo>
                    <a:pt x="360" y="477"/>
                    <a:pt x="304" y="454"/>
                    <a:pt x="245" y="454"/>
                  </a:cubicBezTo>
                  <a:cubicBezTo>
                    <a:pt x="187" y="454"/>
                    <a:pt x="127" y="477"/>
                    <a:pt x="80" y="523"/>
                  </a:cubicBezTo>
                  <a:cubicBezTo>
                    <a:pt x="0" y="603"/>
                    <a:pt x="0" y="750"/>
                    <a:pt x="80" y="843"/>
                  </a:cubicBezTo>
                  <a:lnTo>
                    <a:pt x="533" y="1295"/>
                  </a:lnTo>
                  <a:cubicBezTo>
                    <a:pt x="586" y="1349"/>
                    <a:pt x="640" y="1362"/>
                    <a:pt x="707" y="1362"/>
                  </a:cubicBezTo>
                  <a:cubicBezTo>
                    <a:pt x="760" y="1362"/>
                    <a:pt x="813" y="1349"/>
                    <a:pt x="866" y="1295"/>
                  </a:cubicBezTo>
                  <a:lnTo>
                    <a:pt x="1772" y="390"/>
                  </a:lnTo>
                  <a:cubicBezTo>
                    <a:pt x="1865" y="297"/>
                    <a:pt x="1865" y="150"/>
                    <a:pt x="1772" y="70"/>
                  </a:cubicBezTo>
                  <a:cubicBezTo>
                    <a:pt x="1725" y="24"/>
                    <a:pt x="1668" y="1"/>
                    <a:pt x="1612" y="1"/>
                  </a:cubicBez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6" name="Google Shape;490;p33"/>
            <p:cNvSpPr>
              <a:spLocks/>
            </p:cNvSpPr>
            <p:nvPr/>
          </p:nvSpPr>
          <p:spPr bwMode="auto">
            <a:xfrm>
              <a:off x="6364000" y="2149900"/>
              <a:ext cx="104225" cy="11325"/>
            </a:xfrm>
            <a:custGeom>
              <a:avLst/>
              <a:gdLst>
                <a:gd name="T0" fmla="*/ 2147483646 w 4169"/>
                <a:gd name="T1" fmla="*/ 0 h 453"/>
                <a:gd name="T2" fmla="*/ 0 w 4169"/>
                <a:gd name="T3" fmla="*/ 2147483646 h 453"/>
                <a:gd name="T4" fmla="*/ 2147483646 w 4169"/>
                <a:gd name="T5" fmla="*/ 2147483646 h 453"/>
                <a:gd name="T6" fmla="*/ 2147483646 w 4169"/>
                <a:gd name="T7" fmla="*/ 2147483646 h 453"/>
                <a:gd name="T8" fmla="*/ 2147483646 w 4169"/>
                <a:gd name="T9" fmla="*/ 2147483646 h 453"/>
                <a:gd name="T10" fmla="*/ 2147483646 w 4169"/>
                <a:gd name="T11" fmla="*/ 0 h 453"/>
                <a:gd name="T12" fmla="*/ 2147483646 w 4169"/>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9" h="453" extrusionOk="0">
                  <a:moveTo>
                    <a:pt x="240" y="0"/>
                  </a:moveTo>
                  <a:cubicBezTo>
                    <a:pt x="107" y="0"/>
                    <a:pt x="0" y="107"/>
                    <a:pt x="0" y="227"/>
                  </a:cubicBezTo>
                  <a:cubicBezTo>
                    <a:pt x="0" y="360"/>
                    <a:pt x="107" y="453"/>
                    <a:pt x="240" y="453"/>
                  </a:cubicBezTo>
                  <a:lnTo>
                    <a:pt x="3942" y="453"/>
                  </a:lnTo>
                  <a:cubicBezTo>
                    <a:pt x="4062" y="453"/>
                    <a:pt x="4169" y="360"/>
                    <a:pt x="4169" y="227"/>
                  </a:cubicBezTo>
                  <a:cubicBezTo>
                    <a:pt x="4169" y="107"/>
                    <a:pt x="4062" y="0"/>
                    <a:pt x="3942" y="0"/>
                  </a:cubicBezTo>
                  <a:lnTo>
                    <a:pt x="24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7" name="Google Shape;491;p33"/>
            <p:cNvSpPr>
              <a:spLocks/>
            </p:cNvSpPr>
            <p:nvPr/>
          </p:nvSpPr>
          <p:spPr bwMode="auto">
            <a:xfrm>
              <a:off x="6364000" y="2241100"/>
              <a:ext cx="104225" cy="11350"/>
            </a:xfrm>
            <a:custGeom>
              <a:avLst/>
              <a:gdLst>
                <a:gd name="T0" fmla="*/ 2147483646 w 4169"/>
                <a:gd name="T1" fmla="*/ 0 h 454"/>
                <a:gd name="T2" fmla="*/ 0 w 4169"/>
                <a:gd name="T3" fmla="*/ 2147483646 h 454"/>
                <a:gd name="T4" fmla="*/ 2147483646 w 4169"/>
                <a:gd name="T5" fmla="*/ 2147483646 h 454"/>
                <a:gd name="T6" fmla="*/ 2147483646 w 4169"/>
                <a:gd name="T7" fmla="*/ 2147483646 h 454"/>
                <a:gd name="T8" fmla="*/ 2147483646 w 4169"/>
                <a:gd name="T9" fmla="*/ 2147483646 h 454"/>
                <a:gd name="T10" fmla="*/ 2147483646 w 4169"/>
                <a:gd name="T11" fmla="*/ 0 h 454"/>
                <a:gd name="T12" fmla="*/ 2147483646 w 4169"/>
                <a:gd name="T13" fmla="*/ 0 h 4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9" h="454" extrusionOk="0">
                  <a:moveTo>
                    <a:pt x="240" y="0"/>
                  </a:moveTo>
                  <a:cubicBezTo>
                    <a:pt x="107" y="0"/>
                    <a:pt x="0" y="94"/>
                    <a:pt x="0" y="227"/>
                  </a:cubicBezTo>
                  <a:cubicBezTo>
                    <a:pt x="0" y="347"/>
                    <a:pt x="107" y="453"/>
                    <a:pt x="240" y="453"/>
                  </a:cubicBezTo>
                  <a:lnTo>
                    <a:pt x="3942" y="453"/>
                  </a:lnTo>
                  <a:cubicBezTo>
                    <a:pt x="4062" y="453"/>
                    <a:pt x="4169" y="347"/>
                    <a:pt x="4169" y="227"/>
                  </a:cubicBezTo>
                  <a:cubicBezTo>
                    <a:pt x="4169" y="94"/>
                    <a:pt x="4062" y="0"/>
                    <a:pt x="3942" y="0"/>
                  </a:cubicBezTo>
                  <a:lnTo>
                    <a:pt x="24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8" name="Google Shape;492;p33"/>
            <p:cNvSpPr>
              <a:spLocks/>
            </p:cNvSpPr>
            <p:nvPr/>
          </p:nvSpPr>
          <p:spPr bwMode="auto">
            <a:xfrm>
              <a:off x="6364000" y="2286725"/>
              <a:ext cx="104225" cy="11325"/>
            </a:xfrm>
            <a:custGeom>
              <a:avLst/>
              <a:gdLst>
                <a:gd name="T0" fmla="*/ 2147483646 w 4169"/>
                <a:gd name="T1" fmla="*/ 0 h 453"/>
                <a:gd name="T2" fmla="*/ 0 w 4169"/>
                <a:gd name="T3" fmla="*/ 2147483646 h 453"/>
                <a:gd name="T4" fmla="*/ 2147483646 w 4169"/>
                <a:gd name="T5" fmla="*/ 2147483646 h 453"/>
                <a:gd name="T6" fmla="*/ 2147483646 w 4169"/>
                <a:gd name="T7" fmla="*/ 2147483646 h 453"/>
                <a:gd name="T8" fmla="*/ 2147483646 w 4169"/>
                <a:gd name="T9" fmla="*/ 2147483646 h 453"/>
                <a:gd name="T10" fmla="*/ 2147483646 w 4169"/>
                <a:gd name="T11" fmla="*/ 0 h 453"/>
                <a:gd name="T12" fmla="*/ 2147483646 w 4169"/>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9" h="453" extrusionOk="0">
                  <a:moveTo>
                    <a:pt x="240" y="0"/>
                  </a:moveTo>
                  <a:cubicBezTo>
                    <a:pt x="107" y="0"/>
                    <a:pt x="0" y="93"/>
                    <a:pt x="0" y="226"/>
                  </a:cubicBezTo>
                  <a:cubicBezTo>
                    <a:pt x="0" y="346"/>
                    <a:pt x="107" y="453"/>
                    <a:pt x="240" y="453"/>
                  </a:cubicBezTo>
                  <a:lnTo>
                    <a:pt x="3942" y="453"/>
                  </a:lnTo>
                  <a:cubicBezTo>
                    <a:pt x="4062" y="453"/>
                    <a:pt x="4169" y="346"/>
                    <a:pt x="4169" y="226"/>
                  </a:cubicBezTo>
                  <a:cubicBezTo>
                    <a:pt x="4169" y="93"/>
                    <a:pt x="4062" y="0"/>
                    <a:pt x="3942" y="0"/>
                  </a:cubicBezTo>
                  <a:lnTo>
                    <a:pt x="24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4119" name="Google Shape;493;p33"/>
            <p:cNvSpPr>
              <a:spLocks/>
            </p:cNvSpPr>
            <p:nvPr/>
          </p:nvSpPr>
          <p:spPr bwMode="auto">
            <a:xfrm>
              <a:off x="6238850" y="2080650"/>
              <a:ext cx="388825" cy="389175"/>
            </a:xfrm>
            <a:custGeom>
              <a:avLst/>
              <a:gdLst>
                <a:gd name="T0" fmla="*/ 2147483646 w 15553"/>
                <a:gd name="T1" fmla="*/ 2147483646 h 15567"/>
                <a:gd name="T2" fmla="*/ 2147483646 w 15553"/>
                <a:gd name="T3" fmla="*/ 2147483646 h 15567"/>
                <a:gd name="T4" fmla="*/ 2147483646 w 15553"/>
                <a:gd name="T5" fmla="*/ 2147483646 h 15567"/>
                <a:gd name="T6" fmla="*/ 2147483646 w 15553"/>
                <a:gd name="T7" fmla="*/ 2147483646 h 15567"/>
                <a:gd name="T8" fmla="*/ 2147483646 w 15553"/>
                <a:gd name="T9" fmla="*/ 2147483646 h 15567"/>
                <a:gd name="T10" fmla="*/ 2147483646 w 15553"/>
                <a:gd name="T11" fmla="*/ 2147483646 h 15567"/>
                <a:gd name="T12" fmla="*/ 2147483646 w 15553"/>
                <a:gd name="T13" fmla="*/ 2147483646 h 15567"/>
                <a:gd name="T14" fmla="*/ 2147483646 w 15553"/>
                <a:gd name="T15" fmla="*/ 2147483646 h 15567"/>
                <a:gd name="T16" fmla="*/ 2147483646 w 15553"/>
                <a:gd name="T17" fmla="*/ 2147483646 h 15567"/>
                <a:gd name="T18" fmla="*/ 2147483646 w 15553"/>
                <a:gd name="T19" fmla="*/ 2147483646 h 15567"/>
                <a:gd name="T20" fmla="*/ 2147483646 w 15553"/>
                <a:gd name="T21" fmla="*/ 2147483646 h 15567"/>
                <a:gd name="T22" fmla="*/ 2147483646 w 15553"/>
                <a:gd name="T23" fmla="*/ 2147483646 h 15567"/>
                <a:gd name="T24" fmla="*/ 2147483646 w 15553"/>
                <a:gd name="T25" fmla="*/ 2147483646 h 15567"/>
                <a:gd name="T26" fmla="*/ 2147483646 w 15553"/>
                <a:gd name="T27" fmla="*/ 2147483646 h 15567"/>
                <a:gd name="T28" fmla="*/ 2147483646 w 15553"/>
                <a:gd name="T29" fmla="*/ 2147483646 h 15567"/>
                <a:gd name="T30" fmla="*/ 2147483646 w 15553"/>
                <a:gd name="T31" fmla="*/ 2147483646 h 15567"/>
                <a:gd name="T32" fmla="*/ 2147483646 w 15553"/>
                <a:gd name="T33" fmla="*/ 2147483646 h 15567"/>
                <a:gd name="T34" fmla="*/ 2147483646 w 15553"/>
                <a:gd name="T35" fmla="*/ 2147483646 h 15567"/>
                <a:gd name="T36" fmla="*/ 2147483646 w 15553"/>
                <a:gd name="T37" fmla="*/ 2147483646 h 15567"/>
                <a:gd name="T38" fmla="*/ 2147483646 w 15553"/>
                <a:gd name="T39" fmla="*/ 2147483646 h 15567"/>
                <a:gd name="T40" fmla="*/ 2147483646 w 15553"/>
                <a:gd name="T41" fmla="*/ 2147483646 h 15567"/>
                <a:gd name="T42" fmla="*/ 2147483646 w 15553"/>
                <a:gd name="T43" fmla="*/ 2147483646 h 15567"/>
                <a:gd name="T44" fmla="*/ 2147483646 w 15553"/>
                <a:gd name="T45" fmla="*/ 2147483646 h 15567"/>
                <a:gd name="T46" fmla="*/ 2147483646 w 15553"/>
                <a:gd name="T47" fmla="*/ 2147483646 h 15567"/>
                <a:gd name="T48" fmla="*/ 2147483646 w 15553"/>
                <a:gd name="T49" fmla="*/ 2147483646 h 15567"/>
                <a:gd name="T50" fmla="*/ 2147483646 w 15553"/>
                <a:gd name="T51" fmla="*/ 2147483646 h 15567"/>
                <a:gd name="T52" fmla="*/ 2147483646 w 15553"/>
                <a:gd name="T53" fmla="*/ 2147483646 h 15567"/>
                <a:gd name="T54" fmla="*/ 2147483646 w 15553"/>
                <a:gd name="T55" fmla="*/ 2147483646 h 15567"/>
                <a:gd name="T56" fmla="*/ 2147483646 w 15553"/>
                <a:gd name="T57" fmla="*/ 2147483646 h 15567"/>
                <a:gd name="T58" fmla="*/ 2147483646 w 15553"/>
                <a:gd name="T59" fmla="*/ 2147483646 h 15567"/>
                <a:gd name="T60" fmla="*/ 2147483646 w 15553"/>
                <a:gd name="T61" fmla="*/ 2147483646 h 15567"/>
                <a:gd name="T62" fmla="*/ 2147483646 w 15553"/>
                <a:gd name="T63" fmla="*/ 2147483646 h 15567"/>
                <a:gd name="T64" fmla="*/ 2147483646 w 15553"/>
                <a:gd name="T65" fmla="*/ 2147483646 h 15567"/>
                <a:gd name="T66" fmla="*/ 2147483646 w 15553"/>
                <a:gd name="T67" fmla="*/ 2147483646 h 155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553" h="15567" extrusionOk="0">
                  <a:moveTo>
                    <a:pt x="13276" y="467"/>
                  </a:moveTo>
                  <a:lnTo>
                    <a:pt x="13276" y="10999"/>
                  </a:lnTo>
                  <a:lnTo>
                    <a:pt x="3183" y="10999"/>
                  </a:lnTo>
                  <a:lnTo>
                    <a:pt x="3183" y="467"/>
                  </a:lnTo>
                  <a:lnTo>
                    <a:pt x="13276" y="467"/>
                  </a:lnTo>
                  <a:close/>
                  <a:moveTo>
                    <a:pt x="12370" y="11465"/>
                  </a:moveTo>
                  <a:lnTo>
                    <a:pt x="12370" y="11918"/>
                  </a:lnTo>
                  <a:lnTo>
                    <a:pt x="3183" y="11918"/>
                  </a:lnTo>
                  <a:lnTo>
                    <a:pt x="3183" y="11465"/>
                  </a:lnTo>
                  <a:lnTo>
                    <a:pt x="12370" y="11465"/>
                  </a:lnTo>
                  <a:close/>
                  <a:moveTo>
                    <a:pt x="905" y="11865"/>
                  </a:moveTo>
                  <a:lnTo>
                    <a:pt x="905" y="12424"/>
                  </a:lnTo>
                  <a:lnTo>
                    <a:pt x="639" y="12371"/>
                  </a:lnTo>
                  <a:cubicBezTo>
                    <a:pt x="533" y="12344"/>
                    <a:pt x="453" y="12250"/>
                    <a:pt x="453" y="12144"/>
                  </a:cubicBezTo>
                  <a:cubicBezTo>
                    <a:pt x="453" y="12037"/>
                    <a:pt x="533" y="11945"/>
                    <a:pt x="639" y="11918"/>
                  </a:cubicBezTo>
                  <a:lnTo>
                    <a:pt x="905" y="11865"/>
                  </a:lnTo>
                  <a:close/>
                  <a:moveTo>
                    <a:pt x="2730" y="11505"/>
                  </a:moveTo>
                  <a:lnTo>
                    <a:pt x="2730" y="12783"/>
                  </a:lnTo>
                  <a:lnTo>
                    <a:pt x="1372" y="12504"/>
                  </a:lnTo>
                  <a:lnTo>
                    <a:pt x="1372" y="11771"/>
                  </a:lnTo>
                  <a:lnTo>
                    <a:pt x="2730" y="11505"/>
                  </a:lnTo>
                  <a:close/>
                  <a:moveTo>
                    <a:pt x="12370" y="12371"/>
                  </a:moveTo>
                  <a:lnTo>
                    <a:pt x="12370" y="12823"/>
                  </a:lnTo>
                  <a:lnTo>
                    <a:pt x="3183" y="12823"/>
                  </a:lnTo>
                  <a:lnTo>
                    <a:pt x="3183" y="12371"/>
                  </a:lnTo>
                  <a:lnTo>
                    <a:pt x="12370" y="12371"/>
                  </a:lnTo>
                  <a:close/>
                  <a:moveTo>
                    <a:pt x="13276" y="11465"/>
                  </a:moveTo>
                  <a:lnTo>
                    <a:pt x="13276" y="12823"/>
                  </a:lnTo>
                  <a:lnTo>
                    <a:pt x="12823" y="12823"/>
                  </a:lnTo>
                  <a:lnTo>
                    <a:pt x="12823" y="11465"/>
                  </a:lnTo>
                  <a:lnTo>
                    <a:pt x="13276" y="11465"/>
                  </a:lnTo>
                  <a:close/>
                  <a:moveTo>
                    <a:pt x="14421" y="11465"/>
                  </a:moveTo>
                  <a:cubicBezTo>
                    <a:pt x="14794" y="11465"/>
                    <a:pt x="15099" y="11771"/>
                    <a:pt x="15099" y="12144"/>
                  </a:cubicBezTo>
                  <a:cubicBezTo>
                    <a:pt x="15099" y="12517"/>
                    <a:pt x="14794" y="12823"/>
                    <a:pt x="14421" y="12823"/>
                  </a:cubicBezTo>
                  <a:lnTo>
                    <a:pt x="13728" y="12823"/>
                  </a:lnTo>
                  <a:lnTo>
                    <a:pt x="13728" y="11465"/>
                  </a:lnTo>
                  <a:lnTo>
                    <a:pt x="14421" y="11465"/>
                  </a:lnTo>
                  <a:close/>
                  <a:moveTo>
                    <a:pt x="10559" y="14194"/>
                  </a:moveTo>
                  <a:cubicBezTo>
                    <a:pt x="10613" y="14554"/>
                    <a:pt x="10772" y="14860"/>
                    <a:pt x="11025" y="15100"/>
                  </a:cubicBezTo>
                  <a:lnTo>
                    <a:pt x="1598" y="15100"/>
                  </a:lnTo>
                  <a:cubicBezTo>
                    <a:pt x="1039" y="15100"/>
                    <a:pt x="586" y="14714"/>
                    <a:pt x="479" y="14194"/>
                  </a:cubicBezTo>
                  <a:lnTo>
                    <a:pt x="10559" y="14194"/>
                  </a:lnTo>
                  <a:close/>
                  <a:moveTo>
                    <a:pt x="2956" y="1"/>
                  </a:moveTo>
                  <a:cubicBezTo>
                    <a:pt x="2837" y="1"/>
                    <a:pt x="2730" y="107"/>
                    <a:pt x="2730" y="227"/>
                  </a:cubicBezTo>
                  <a:lnTo>
                    <a:pt x="2730" y="11039"/>
                  </a:lnTo>
                  <a:lnTo>
                    <a:pt x="546" y="11478"/>
                  </a:lnTo>
                  <a:cubicBezTo>
                    <a:pt x="227" y="11531"/>
                    <a:pt x="0" y="11812"/>
                    <a:pt x="0" y="12144"/>
                  </a:cubicBezTo>
                  <a:cubicBezTo>
                    <a:pt x="0" y="12463"/>
                    <a:pt x="227" y="12756"/>
                    <a:pt x="546" y="12810"/>
                  </a:cubicBezTo>
                  <a:lnTo>
                    <a:pt x="2917" y="13276"/>
                  </a:lnTo>
                  <a:cubicBezTo>
                    <a:pt x="2929" y="13276"/>
                    <a:pt x="2943" y="13289"/>
                    <a:pt x="2956" y="13289"/>
                  </a:cubicBezTo>
                  <a:lnTo>
                    <a:pt x="13276" y="13289"/>
                  </a:lnTo>
                  <a:lnTo>
                    <a:pt x="13276" y="13969"/>
                  </a:lnTo>
                  <a:cubicBezTo>
                    <a:pt x="13276" y="14594"/>
                    <a:pt x="12770" y="15100"/>
                    <a:pt x="12143" y="15100"/>
                  </a:cubicBezTo>
                  <a:cubicBezTo>
                    <a:pt x="11504" y="15100"/>
                    <a:pt x="10998" y="14594"/>
                    <a:pt x="10998" y="13969"/>
                  </a:cubicBezTo>
                  <a:cubicBezTo>
                    <a:pt x="10998" y="13835"/>
                    <a:pt x="10892" y="13742"/>
                    <a:pt x="10772" y="13742"/>
                  </a:cubicBezTo>
                  <a:lnTo>
                    <a:pt x="227" y="13742"/>
                  </a:lnTo>
                  <a:cubicBezTo>
                    <a:pt x="107" y="13742"/>
                    <a:pt x="0" y="13835"/>
                    <a:pt x="0" y="13969"/>
                  </a:cubicBezTo>
                  <a:cubicBezTo>
                    <a:pt x="0" y="14847"/>
                    <a:pt x="719" y="15566"/>
                    <a:pt x="1598" y="15566"/>
                  </a:cubicBezTo>
                  <a:lnTo>
                    <a:pt x="12143" y="15566"/>
                  </a:lnTo>
                  <a:cubicBezTo>
                    <a:pt x="13022" y="15566"/>
                    <a:pt x="13728" y="14847"/>
                    <a:pt x="13728" y="13969"/>
                  </a:cubicBezTo>
                  <a:lnTo>
                    <a:pt x="13728" y="13289"/>
                  </a:lnTo>
                  <a:lnTo>
                    <a:pt x="14421" y="13289"/>
                  </a:lnTo>
                  <a:cubicBezTo>
                    <a:pt x="15046" y="13289"/>
                    <a:pt x="15552" y="12770"/>
                    <a:pt x="15552" y="12144"/>
                  </a:cubicBezTo>
                  <a:cubicBezTo>
                    <a:pt x="15552" y="11519"/>
                    <a:pt x="15046" y="10999"/>
                    <a:pt x="14421" y="10999"/>
                  </a:cubicBezTo>
                  <a:lnTo>
                    <a:pt x="13728" y="10999"/>
                  </a:lnTo>
                  <a:lnTo>
                    <a:pt x="13728" y="227"/>
                  </a:lnTo>
                  <a:cubicBezTo>
                    <a:pt x="13728" y="107"/>
                    <a:pt x="13635" y="1"/>
                    <a:pt x="13501" y="1"/>
                  </a:cubicBezTo>
                  <a:lnTo>
                    <a:pt x="2956"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grpSp>
      <p:sp>
        <p:nvSpPr>
          <p:cNvPr id="4102" name="Google Shape;450;p31"/>
          <p:cNvSpPr txBox="1">
            <a:spLocks noChangeArrowheads="1"/>
          </p:cNvSpPr>
          <p:nvPr/>
        </p:nvSpPr>
        <p:spPr bwMode="auto">
          <a:xfrm>
            <a:off x="3883025" y="1009650"/>
            <a:ext cx="4457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eaLnBrk="1" hangingPunct="1">
              <a:buFont typeface="Arial" panose="020B0604020202020204" pitchFamily="34" charset="0"/>
              <a:buNone/>
            </a:pPr>
            <a:r>
              <a:rPr lang="ar-SA" altLang="ar-SA" sz="4400" b="1">
                <a:solidFill>
                  <a:srgbClr val="C00000"/>
                </a:solidFill>
                <a:cs typeface="Times New Roman" panose="02020603050405020304" pitchFamily="18" charset="0"/>
              </a:rPr>
              <a:t>أهداف الدورة </a:t>
            </a:r>
            <a:r>
              <a:rPr lang="ar-SA" altLang="ar-SA" sz="3600" b="1">
                <a:solidFill>
                  <a:srgbClr val="C00000"/>
                </a:solidFill>
                <a:cs typeface="Times New Roman" panose="02020603050405020304" pitchFamily="18" charset="0"/>
              </a:rPr>
              <a:t> </a:t>
            </a:r>
            <a:endParaRPr lang="en-US" altLang="ar-SA" sz="3600" b="1">
              <a:solidFill>
                <a:srgbClr val="C00000"/>
              </a:solidFill>
              <a:latin typeface="Times New Roman" panose="02020603050405020304" pitchFamily="18" charset="0"/>
              <a:cs typeface="Times New Roman" panose="02020603050405020304" pitchFamily="18" charset="0"/>
            </a:endParaRPr>
          </a:p>
        </p:txBody>
      </p:sp>
      <p:sp>
        <p:nvSpPr>
          <p:cNvPr id="8199" name="Rectangle 34"/>
          <p:cNvSpPr>
            <a:spLocks noChangeArrowheads="1"/>
          </p:cNvSpPr>
          <p:nvPr/>
        </p:nvSpPr>
        <p:spPr bwMode="auto">
          <a:xfrm>
            <a:off x="331788" y="2132013"/>
            <a:ext cx="11290300" cy="3911600"/>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indent="0" algn="just" rtl="1">
              <a:buFont typeface="Arial" panose="020B0604020202020204" pitchFamily="34" charset="0"/>
              <a:buNone/>
              <a:defRPr/>
            </a:pPr>
            <a:r>
              <a:rPr lang="ar-SA" sz="3200" b="1" dirty="0">
                <a:solidFill>
                  <a:srgbClr val="C00000"/>
                </a:solidFill>
                <a:latin typeface="almarai"/>
              </a:rPr>
              <a:t>  </a:t>
            </a:r>
            <a:r>
              <a:rPr lang="ar-SA" sz="4000" b="1" dirty="0">
                <a:solidFill>
                  <a:srgbClr val="C00000"/>
                </a:solidFill>
                <a:latin typeface="almarai"/>
              </a:rPr>
              <a:t>تهدف هذه الدورة:</a:t>
            </a:r>
          </a:p>
          <a:p>
            <a:pPr algn="just" rtl="1">
              <a:defRPr/>
            </a:pPr>
            <a:r>
              <a:rPr lang="ar-SA" sz="3600" b="1" dirty="0">
                <a:solidFill>
                  <a:srgbClr val="464749"/>
                </a:solidFill>
                <a:latin typeface="almarai"/>
              </a:rPr>
              <a:t> </a:t>
            </a:r>
            <a:r>
              <a:rPr lang="ar-SA" sz="3600" b="1" dirty="0">
                <a:latin typeface="UnifontMedium,Bold"/>
              </a:rPr>
              <a:t>إلى تأهيل المتدربين في المحاسبة الحكومية وتمكينهم من الاطار النظري لأساسيات ومفاهيم المحاسبة الحكومية والنظام المحاسبي الحكومي وأهدافه وأنشطته المختلفة بشكل عام.</a:t>
            </a:r>
          </a:p>
          <a:p>
            <a:pPr algn="just" rtl="1">
              <a:defRPr/>
            </a:pPr>
            <a:r>
              <a:rPr lang="ar-SA" sz="3600" b="1" dirty="0">
                <a:solidFill>
                  <a:srgbClr val="464749"/>
                </a:solidFill>
                <a:latin typeface="almarai"/>
              </a:rPr>
              <a:t> </a:t>
            </a:r>
            <a:r>
              <a:rPr lang="ar-SA" sz="3600" b="1" dirty="0">
                <a:latin typeface="UnifontMedium,Bold"/>
              </a:rPr>
              <a:t>كما تهدف هذه الدورة للتعريف بالموازنة العامة للدولة وطرق تبويبها ودورة إعدادها بالمملكة العربية السعودية.  </a:t>
            </a:r>
          </a:p>
          <a:p>
            <a:pPr algn="r" rtl="1">
              <a:defRPr/>
            </a:pPr>
            <a:endParaRPr lang="ar-SA" altLang="ar-SA" b="1" dirty="0">
              <a:solidFill>
                <a:srgbClr val="C00000"/>
              </a:solidFill>
              <a:cs typeface="+mn-cs"/>
            </a:endParaRPr>
          </a:p>
        </p:txBody>
      </p:sp>
      <p:sp>
        <p:nvSpPr>
          <p:cNvPr id="36" name="Rectangle 35"/>
          <p:cNvSpPr/>
          <p:nvPr/>
        </p:nvSpPr>
        <p:spPr>
          <a:xfrm>
            <a:off x="277813" y="136525"/>
            <a:ext cx="11344275" cy="6477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400" b="1" dirty="0">
                <a:solidFill>
                  <a:prstClr val="white"/>
                </a:solidFill>
              </a:rPr>
              <a:t> </a:t>
            </a:r>
            <a:r>
              <a:rPr lang="ar-SA" sz="3600" b="1" dirty="0">
                <a:solidFill>
                  <a:prstClr val="white"/>
                </a:solidFill>
              </a:rPr>
              <a:t>المحاسبة </a:t>
            </a:r>
            <a:r>
              <a:rPr lang="ar-SA" altLang="ar-SA" sz="3600" b="1" dirty="0">
                <a:solidFill>
                  <a:prstClr val="white"/>
                </a:solidFill>
              </a:rPr>
              <a:t>الحكومية </a:t>
            </a:r>
            <a:endParaRPr lang="en-US" sz="3600" b="1" dirty="0">
              <a:solidFill>
                <a:prstClr val="white"/>
              </a:solidFill>
            </a:endParaRPr>
          </a:p>
        </p:txBody>
      </p:sp>
      <p:grpSp>
        <p:nvGrpSpPr>
          <p:cNvPr id="4105" name="Group 39"/>
          <p:cNvGrpSpPr>
            <a:grpSpLocks/>
          </p:cNvGrpSpPr>
          <p:nvPr/>
        </p:nvGrpSpPr>
        <p:grpSpPr bwMode="auto">
          <a:xfrm>
            <a:off x="331788" y="6059488"/>
            <a:ext cx="11528425" cy="569912"/>
            <a:chOff x="0" y="6069368"/>
            <a:chExt cx="12192000" cy="569956"/>
          </a:xfrm>
        </p:grpSpPr>
        <p:sp>
          <p:nvSpPr>
            <p:cNvPr id="41" name="Oval 40"/>
            <p:cNvSpPr/>
            <p:nvPr/>
          </p:nvSpPr>
          <p:spPr>
            <a:xfrm>
              <a:off x="864621" y="6069368"/>
              <a:ext cx="52884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42" name="Straight Connector 41"/>
            <p:cNvCxnSpPr/>
            <p:nvPr/>
          </p:nvCxnSpPr>
          <p:spPr>
            <a:xfrm>
              <a:off x="1615079" y="6369428"/>
              <a:ext cx="10576921"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4109" name="Title 1"/>
            <p:cNvSpPr txBox="1">
              <a:spLocks noChangeArrowheads="1"/>
            </p:cNvSpPr>
            <p:nvPr/>
          </p:nvSpPr>
          <p:spPr bwMode="auto">
            <a:xfrm>
              <a:off x="750321" y="6069368"/>
              <a:ext cx="642938"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a:t>
              </a:r>
              <a:endParaRPr lang="en-US" altLang="ar-SA" sz="4400">
                <a:solidFill>
                  <a:srgbClr val="FFFFFF"/>
                </a:solidFill>
                <a:latin typeface="Calibri Light" panose="020F0302020204030204" pitchFamily="34" charset="0"/>
              </a:endParaRPr>
            </a:p>
          </p:txBody>
        </p:sp>
        <p:cxnSp>
          <p:nvCxnSpPr>
            <p:cNvPr id="44" name="Straight Connector 43"/>
            <p:cNvCxnSpPr/>
            <p:nvPr/>
          </p:nvCxnSpPr>
          <p:spPr>
            <a:xfrm>
              <a:off x="0" y="6371016"/>
              <a:ext cx="643009"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410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61B64D5-7DAD-4100-8778-B99EFD4F7893}" type="slidenum">
              <a:rPr lang="en-US" altLang="ar-SA" sz="1200">
                <a:solidFill>
                  <a:srgbClr val="898989"/>
                </a:solidFill>
              </a:rPr>
              <a:pPr>
                <a:lnSpc>
                  <a:spcPct val="100000"/>
                </a:lnSpc>
                <a:spcBef>
                  <a:spcPct val="0"/>
                </a:spcBef>
                <a:buFontTx/>
                <a:buNone/>
              </a:pPr>
              <a:t>2</a:t>
            </a:fld>
            <a:endParaRPr lang="en-US" altLang="ar-SA" sz="1200">
              <a:solidFill>
                <a:srgbClr val="898989"/>
              </a:solidFill>
            </a:endParaRPr>
          </a:p>
        </p:txBody>
      </p:sp>
    </p:spTree>
    <p:extLst>
      <p:ext uri="{BB962C8B-B14F-4D97-AF65-F5344CB8AC3E}">
        <p14:creationId xmlns:p14="http://schemas.microsoft.com/office/powerpoint/2010/main" val="3867414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577"/>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مبادئ (معايير) المحاسبة الحكومية</a:t>
            </a:r>
            <a:endParaRPr lang="ar-SA" sz="4000" b="1" dirty="0">
              <a:solidFill>
                <a:schemeClr val="bg1"/>
              </a:solidFill>
            </a:endParaRPr>
          </a:p>
        </p:txBody>
      </p:sp>
      <p:sp>
        <p:nvSpPr>
          <p:cNvPr id="5" name="Rectangle 4"/>
          <p:cNvSpPr/>
          <p:nvPr/>
        </p:nvSpPr>
        <p:spPr>
          <a:xfrm>
            <a:off x="0" y="668496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415" name="Rectangle 6"/>
          <p:cNvSpPr>
            <a:spLocks noChangeArrowheads="1"/>
          </p:cNvSpPr>
          <p:nvPr/>
        </p:nvSpPr>
        <p:spPr bwMode="auto">
          <a:xfrm>
            <a:off x="141288" y="1073150"/>
            <a:ext cx="11899900" cy="5162550"/>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defRPr/>
            </a:pPr>
            <a:r>
              <a:rPr lang="ar-SA" altLang="en-US" sz="3200" b="1" dirty="0">
                <a:solidFill>
                  <a:srgbClr val="C00000"/>
                </a:solidFill>
                <a:latin typeface="Google Sans"/>
              </a:rPr>
              <a:t>مبدأ تقسيم الإيرادات</a:t>
            </a:r>
          </a:p>
          <a:p>
            <a:pPr marL="0" indent="0" algn="r" rtl="1">
              <a:buFont typeface="Arial" panose="020B0604020202020204" pitchFamily="34" charset="0"/>
              <a:buNone/>
              <a:defRPr/>
            </a:pPr>
            <a:r>
              <a:rPr lang="en-US" sz="2400" b="1" dirty="0"/>
              <a:t> </a:t>
            </a:r>
            <a:r>
              <a:rPr lang="ar-SA" sz="2400" b="1" dirty="0"/>
              <a:t>تقسم الإيرادات طبقاً لمصدرها من جهة وطبقاً للاعتمادات المخصصة لها من جهة أخرى.</a:t>
            </a:r>
            <a:endParaRPr lang="ar-SA" altLang="en-US" sz="2400" b="1" dirty="0"/>
          </a:p>
          <a:p>
            <a:pPr algn="r" rtl="1">
              <a:lnSpc>
                <a:spcPct val="200000"/>
              </a:lnSpc>
              <a:defRPr/>
            </a:pPr>
            <a:r>
              <a:rPr lang="ar-SA" altLang="en-US" sz="3200" b="1" dirty="0">
                <a:solidFill>
                  <a:srgbClr val="C00000"/>
                </a:solidFill>
                <a:latin typeface="Google Sans"/>
              </a:rPr>
              <a:t>مبدأ استخدام دليل للحسابات</a:t>
            </a:r>
            <a:endParaRPr lang="en-US" altLang="en-US" sz="3200" b="1" dirty="0">
              <a:solidFill>
                <a:srgbClr val="C00000"/>
              </a:solidFill>
              <a:latin typeface="Google Sans"/>
            </a:endParaRPr>
          </a:p>
          <a:p>
            <a:pPr marL="0" indent="0" algn="r" rtl="1">
              <a:lnSpc>
                <a:spcPct val="100000"/>
              </a:lnSpc>
              <a:buFont typeface="Arial" panose="020B0604020202020204" pitchFamily="34" charset="0"/>
              <a:buNone/>
              <a:defRPr/>
            </a:pPr>
            <a:r>
              <a:rPr lang="ar-SA" sz="2400" b="1" dirty="0"/>
              <a:t> يجب أن يقوم النظام المحاسبي الحكومي على أساس موحد من المصطلحات والحسابات والقوائم</a:t>
            </a:r>
            <a:r>
              <a:rPr lang="en-US" sz="2400" b="1" dirty="0"/>
              <a:t>   </a:t>
            </a:r>
            <a:r>
              <a:rPr lang="ar-SA" sz="2400" b="1" dirty="0"/>
              <a:t>لتقارير ، سواء كان </a:t>
            </a:r>
            <a:r>
              <a:rPr lang="en-US" sz="2400" b="1" dirty="0"/>
              <a:t>  </a:t>
            </a:r>
          </a:p>
          <a:p>
            <a:pPr marL="0" indent="0" algn="r" rtl="1">
              <a:lnSpc>
                <a:spcPct val="100000"/>
              </a:lnSpc>
              <a:buFont typeface="Arial" panose="020B0604020202020204" pitchFamily="34" charset="0"/>
              <a:buNone/>
              <a:defRPr/>
            </a:pPr>
            <a:r>
              <a:rPr lang="en-US" sz="2400" b="1" dirty="0"/>
              <a:t> </a:t>
            </a:r>
            <a:r>
              <a:rPr lang="ar-SA" sz="2400" b="1" dirty="0"/>
              <a:t>ذلك عند إعداد ميزانية الدولة ، أو عند إعداد الحسابات الختامية وإعداد التقارير</a:t>
            </a:r>
            <a:r>
              <a:rPr lang="en-US" sz="2400" b="1" dirty="0"/>
              <a:t> </a:t>
            </a:r>
            <a:r>
              <a:rPr lang="ar-SA" sz="2400" b="1" dirty="0"/>
              <a:t>المالية في نهاية السنة المالية.</a:t>
            </a:r>
            <a:endParaRPr lang="ar-SA" altLang="en-US" sz="2400" b="1" dirty="0"/>
          </a:p>
          <a:p>
            <a:pPr algn="r" rtl="1">
              <a:defRPr/>
            </a:pPr>
            <a:endParaRPr lang="ar-SA" altLang="en-US" b="1" dirty="0">
              <a:solidFill>
                <a:srgbClr val="1F1F1F"/>
              </a:solidFill>
              <a:latin typeface="Google Sans"/>
            </a:endParaRPr>
          </a:p>
          <a:p>
            <a:pPr marL="0" indent="0" algn="r" rtl="1">
              <a:buFont typeface="Arial" panose="020B0604020202020204" pitchFamily="34" charset="0"/>
              <a:buNone/>
              <a:defRPr/>
            </a:pPr>
            <a:endParaRPr lang="ar-SA" altLang="en-US" sz="2400" b="1" dirty="0"/>
          </a:p>
          <a:p>
            <a:pPr algn="r" rtl="1">
              <a:defRPr/>
            </a:pPr>
            <a:endParaRPr lang="ar-SA" altLang="en-US" b="1" dirty="0">
              <a:solidFill>
                <a:srgbClr val="1F1F1F"/>
              </a:solidFill>
              <a:latin typeface="Google Sans"/>
            </a:endParaRPr>
          </a:p>
          <a:p>
            <a:pPr algn="r" rtl="1">
              <a:defRPr/>
            </a:pPr>
            <a:endParaRPr lang="ar-SA" altLang="en-US" b="1" dirty="0">
              <a:solidFill>
                <a:srgbClr val="1F1F1F"/>
              </a:solidFill>
              <a:latin typeface="Google Sans"/>
            </a:endParaRPr>
          </a:p>
        </p:txBody>
      </p:sp>
      <p:sp>
        <p:nvSpPr>
          <p:cNvPr id="2253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208F1A95-8ADD-4955-BC06-79E66F185493}" type="slidenum">
              <a:rPr lang="en-US" altLang="ar-SA" sz="1200">
                <a:solidFill>
                  <a:srgbClr val="898989"/>
                </a:solidFill>
              </a:rPr>
              <a:pPr>
                <a:lnSpc>
                  <a:spcPct val="100000"/>
                </a:lnSpc>
                <a:spcBef>
                  <a:spcPct val="0"/>
                </a:spcBef>
                <a:buFontTx/>
                <a:buNone/>
              </a:pPr>
              <a:t>20</a:t>
            </a:fld>
            <a:endParaRPr lang="en-US" altLang="ar-SA" sz="1200">
              <a:solidFill>
                <a:srgbClr val="898989"/>
              </a:solidFill>
            </a:endParaRPr>
          </a:p>
        </p:txBody>
      </p:sp>
      <p:sp>
        <p:nvSpPr>
          <p:cNvPr id="22537" name="Title 1"/>
          <p:cNvSpPr txBox="1">
            <a:spLocks noChangeArrowheads="1"/>
          </p:cNvSpPr>
          <p:nvPr/>
        </p:nvSpPr>
        <p:spPr bwMode="auto">
          <a:xfrm>
            <a:off x="349250" y="6577013"/>
            <a:ext cx="5254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20</a:t>
            </a:r>
            <a:endParaRPr lang="en-US" altLang="ar-SA" sz="2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60624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0585"/>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المنهج المحاسبي الحكومي</a:t>
            </a: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559" name="Rectangle 6"/>
          <p:cNvSpPr>
            <a:spLocks noChangeArrowheads="1"/>
          </p:cNvSpPr>
          <p:nvPr/>
        </p:nvSpPr>
        <p:spPr bwMode="auto">
          <a:xfrm>
            <a:off x="3414713" y="2463800"/>
            <a:ext cx="60134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200000"/>
              </a:lnSpc>
            </a:pPr>
            <a:r>
              <a:rPr lang="ar-SA" altLang="en-US" sz="3600" b="1">
                <a:solidFill>
                  <a:srgbClr val="1F1F1F"/>
                </a:solidFill>
                <a:latin typeface="Google Sans"/>
              </a:rPr>
              <a:t>مرحلة التجميع</a:t>
            </a:r>
            <a:r>
              <a:rPr lang="en-US" altLang="en-US" sz="3600" b="1">
                <a:solidFill>
                  <a:srgbClr val="1F1F1F"/>
                </a:solidFill>
                <a:latin typeface="Google Sans"/>
              </a:rPr>
              <a:t>:</a:t>
            </a:r>
            <a:endParaRPr lang="ar-SA" altLang="en-US" sz="3600" b="1">
              <a:solidFill>
                <a:srgbClr val="1F1F1F"/>
              </a:solidFill>
              <a:latin typeface="Google Sans"/>
            </a:endParaRPr>
          </a:p>
          <a:p>
            <a:pPr algn="r" rtl="1">
              <a:lnSpc>
                <a:spcPct val="200000"/>
              </a:lnSpc>
            </a:pPr>
            <a:r>
              <a:rPr lang="ar-SA" altLang="en-US" sz="3600" b="1">
                <a:solidFill>
                  <a:srgbClr val="1F1F1F"/>
                </a:solidFill>
                <a:latin typeface="Google Sans"/>
              </a:rPr>
              <a:t>مرحلة التبويب</a:t>
            </a:r>
          </a:p>
          <a:p>
            <a:pPr algn="r" rtl="1">
              <a:lnSpc>
                <a:spcPct val="200000"/>
              </a:lnSpc>
            </a:pPr>
            <a:r>
              <a:rPr lang="ar-SA" altLang="en-US" sz="3600" b="1">
                <a:solidFill>
                  <a:srgbClr val="1F1F1F"/>
                </a:solidFill>
                <a:latin typeface="Google Sans"/>
              </a:rPr>
              <a:t>مرحلة التلخيص وعرض النتائج</a:t>
            </a:r>
          </a:p>
        </p:txBody>
      </p:sp>
      <p:sp>
        <p:nvSpPr>
          <p:cNvPr id="2356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86C6DE06-4A22-4489-A5D9-108D986F4FDE}" type="slidenum">
              <a:rPr lang="en-US" altLang="ar-SA" sz="1200">
                <a:solidFill>
                  <a:srgbClr val="898989"/>
                </a:solidFill>
              </a:rPr>
              <a:pPr>
                <a:lnSpc>
                  <a:spcPct val="100000"/>
                </a:lnSpc>
                <a:spcBef>
                  <a:spcPct val="0"/>
                </a:spcBef>
                <a:buFontTx/>
                <a:buNone/>
              </a:pPr>
              <a:t>21</a:t>
            </a:fld>
            <a:endParaRPr lang="en-US" altLang="ar-SA" sz="1200">
              <a:solidFill>
                <a:srgbClr val="898989"/>
              </a:solidFill>
            </a:endParaRPr>
          </a:p>
        </p:txBody>
      </p:sp>
      <p:sp>
        <p:nvSpPr>
          <p:cNvPr id="23561" name="Title 1"/>
          <p:cNvSpPr txBox="1">
            <a:spLocks noChangeArrowheads="1"/>
          </p:cNvSpPr>
          <p:nvPr/>
        </p:nvSpPr>
        <p:spPr bwMode="auto">
          <a:xfrm>
            <a:off x="447675" y="6400800"/>
            <a:ext cx="7381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21</a:t>
            </a:r>
            <a:endParaRPr lang="en-US" altLang="ar-SA" sz="2000">
              <a:solidFill>
                <a:srgbClr val="FFFFFF"/>
              </a:solidFill>
              <a:latin typeface="Calibri Light" panose="020F0302020204030204" pitchFamily="34" charset="0"/>
            </a:endParaRPr>
          </a:p>
        </p:txBody>
      </p:sp>
      <p:sp>
        <p:nvSpPr>
          <p:cNvPr id="23562" name="Rectangle 1"/>
          <p:cNvSpPr>
            <a:spLocks noChangeArrowheads="1"/>
          </p:cNvSpPr>
          <p:nvPr/>
        </p:nvSpPr>
        <p:spPr bwMode="auto">
          <a:xfrm>
            <a:off x="447675" y="1228725"/>
            <a:ext cx="11279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SA" altLang="ar-SA" b="1">
                <a:solidFill>
                  <a:srgbClr val="C00000"/>
                </a:solidFill>
                <a:latin typeface="ArialMT"/>
              </a:rPr>
              <a:t>يقصد بالمنهج المحاسبي الحكومي المراحل الرئيسية والمقومات اللازمة لمعالجتها وقياسها للعمليات المالية للتعرف على نتائجها . ويتضمن المنهج المحاسبي الحكومي ثلاث مراحل كما يلي</a:t>
            </a:r>
            <a:r>
              <a:rPr lang="ar-SA" altLang="ar-SA" sz="1300" b="1">
                <a:solidFill>
                  <a:srgbClr val="C00000"/>
                </a:solidFill>
                <a:latin typeface="ArialMT"/>
              </a:rPr>
              <a:t>:</a:t>
            </a:r>
            <a:endParaRPr lang="ar-SA" altLang="ar-SA" sz="1800" b="1">
              <a:solidFill>
                <a:srgbClr val="C00000"/>
              </a:solidFill>
            </a:endParaRPr>
          </a:p>
        </p:txBody>
      </p:sp>
    </p:spTree>
    <p:extLst>
      <p:ext uri="{BB962C8B-B14F-4D97-AF65-F5344CB8AC3E}">
        <p14:creationId xmlns:p14="http://schemas.microsoft.com/office/powerpoint/2010/main" val="390341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8713" y="2468563"/>
            <a:ext cx="9885362"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SA" sz="6000" dirty="0">
                <a:solidFill>
                  <a:prstClr val="white"/>
                </a:solidFill>
                <a:latin typeface="FreeMono"/>
              </a:rPr>
              <a:t>الميزانية العامة</a:t>
            </a:r>
            <a:endParaRPr lang="en-US" sz="6000" b="1" dirty="0">
              <a:solidFill>
                <a:prstClr val="white"/>
              </a:solidFill>
              <a:latin typeface="Times New Roman" panose="02020603050405020304" pitchFamily="18" charset="0"/>
              <a:ea typeface="Times New Roman" panose="02020603050405020304" pitchFamily="18" charset="0"/>
            </a:endParaRPr>
          </a:p>
        </p:txBody>
      </p:sp>
      <p:grpSp>
        <p:nvGrpSpPr>
          <p:cNvPr id="6147"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6151"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3200">
                  <a:solidFill>
                    <a:srgbClr val="FFFFFF"/>
                  </a:solidFill>
                  <a:latin typeface="Calibri Light" panose="020F0302020204030204" pitchFamily="34" charset="0"/>
                </a:rPr>
                <a:t>4</a:t>
              </a:r>
              <a:endParaRPr lang="en-US" altLang="ar-SA" sz="32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614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41896AD0-5FE3-42F8-BAA4-00CF2C97FE2C}" type="slidenum">
              <a:rPr lang="en-US" altLang="ar-SA" sz="1200">
                <a:solidFill>
                  <a:srgbClr val="898989"/>
                </a:solidFill>
              </a:rPr>
              <a:pPr>
                <a:lnSpc>
                  <a:spcPct val="100000"/>
                </a:lnSpc>
                <a:spcBef>
                  <a:spcPct val="0"/>
                </a:spcBef>
                <a:buFontTx/>
                <a:buNone/>
              </a:pPr>
              <a:t>22</a:t>
            </a:fld>
            <a:endParaRPr lang="en-US" altLang="ar-SA" sz="1200">
              <a:solidFill>
                <a:srgbClr val="898989"/>
              </a:solidFill>
            </a:endParaRPr>
          </a:p>
        </p:txBody>
      </p:sp>
    </p:spTree>
    <p:extLst>
      <p:ext uri="{BB962C8B-B14F-4D97-AF65-F5344CB8AC3E}">
        <p14:creationId xmlns:p14="http://schemas.microsoft.com/office/powerpoint/2010/main" val="1741209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Google Shape;743;p43"/>
          <p:cNvSpPr>
            <a:spLocks noChangeArrowheads="1"/>
          </p:cNvSpPr>
          <p:nvPr/>
        </p:nvSpPr>
        <p:spPr bwMode="auto">
          <a:xfrm>
            <a:off x="277813" y="2076450"/>
            <a:ext cx="1317625" cy="1317625"/>
          </a:xfrm>
          <a:prstGeom prst="rect">
            <a:avLst/>
          </a:prstGeom>
          <a:solidFill>
            <a:srgbClr val="018E4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7171" name="Google Shape;744;p43"/>
          <p:cNvSpPr>
            <a:spLocks noChangeArrowheads="1"/>
          </p:cNvSpPr>
          <p:nvPr/>
        </p:nvSpPr>
        <p:spPr bwMode="auto">
          <a:xfrm>
            <a:off x="292100" y="3536950"/>
            <a:ext cx="1319213" cy="1319213"/>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7172" name="Google Shape;745;p43"/>
          <p:cNvSpPr>
            <a:spLocks noChangeArrowheads="1"/>
          </p:cNvSpPr>
          <p:nvPr/>
        </p:nvSpPr>
        <p:spPr bwMode="auto">
          <a:xfrm>
            <a:off x="1744663" y="2111375"/>
            <a:ext cx="1317625" cy="1317625"/>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7173" name="Google Shape;746;p43"/>
          <p:cNvSpPr>
            <a:spLocks noChangeArrowheads="1"/>
          </p:cNvSpPr>
          <p:nvPr/>
        </p:nvSpPr>
        <p:spPr bwMode="auto">
          <a:xfrm>
            <a:off x="1770063" y="3557588"/>
            <a:ext cx="1317625" cy="1319212"/>
          </a:xfrm>
          <a:prstGeom prst="rect">
            <a:avLst/>
          </a:prstGeom>
          <a:solidFill>
            <a:srgbClr val="018E4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grpSp>
        <p:nvGrpSpPr>
          <p:cNvPr id="8" name="Google Shape;749;p43"/>
          <p:cNvGrpSpPr/>
          <p:nvPr/>
        </p:nvGrpSpPr>
        <p:grpSpPr>
          <a:xfrm>
            <a:off x="626912" y="2458284"/>
            <a:ext cx="536094" cy="536576"/>
            <a:chOff x="5503188" y="2662875"/>
            <a:chExt cx="388825" cy="38917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sp>
          <p:nvSpPr>
            <p:cNvPr id="17" name="Google Shape;758;p43"/>
            <p:cNvSpPr/>
            <p:nvPr/>
          </p:nvSpPr>
          <p:spPr>
            <a:xfrm>
              <a:off x="5503188" y="266287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endParaRPr>
            </a:p>
          </p:txBody>
        </p:sp>
      </p:grpSp>
      <p:sp>
        <p:nvSpPr>
          <p:cNvPr id="7175" name="Google Shape;759;p43"/>
          <p:cNvSpPr>
            <a:spLocks/>
          </p:cNvSpPr>
          <p:nvPr/>
        </p:nvSpPr>
        <p:spPr bwMode="auto">
          <a:xfrm>
            <a:off x="704850" y="3933825"/>
            <a:ext cx="536575" cy="536575"/>
          </a:xfrm>
          <a:custGeom>
            <a:avLst/>
            <a:gdLst>
              <a:gd name="T0" fmla="*/ 2147483646 w 15553"/>
              <a:gd name="T1" fmla="*/ 2147483646 h 15567"/>
              <a:gd name="T2" fmla="*/ 2147483646 w 15553"/>
              <a:gd name="T3" fmla="*/ 2147483646 h 15567"/>
              <a:gd name="T4" fmla="*/ 2147483646 w 15553"/>
              <a:gd name="T5" fmla="*/ 2147483646 h 15567"/>
              <a:gd name="T6" fmla="*/ 2147483646 w 15553"/>
              <a:gd name="T7" fmla="*/ 2147483646 h 15567"/>
              <a:gd name="T8" fmla="*/ 2147483646 w 15553"/>
              <a:gd name="T9" fmla="*/ 2147483646 h 15567"/>
              <a:gd name="T10" fmla="*/ 2147483646 w 15553"/>
              <a:gd name="T11" fmla="*/ 2147483646 h 15567"/>
              <a:gd name="T12" fmla="*/ 2147483646 w 15553"/>
              <a:gd name="T13" fmla="*/ 2147483646 h 15567"/>
              <a:gd name="T14" fmla="*/ 2147483646 w 15553"/>
              <a:gd name="T15" fmla="*/ 2147483646 h 15567"/>
              <a:gd name="T16" fmla="*/ 2147483646 w 15553"/>
              <a:gd name="T17" fmla="*/ 2147483646 h 15567"/>
              <a:gd name="T18" fmla="*/ 2147483646 w 15553"/>
              <a:gd name="T19" fmla="*/ 2147483646 h 15567"/>
              <a:gd name="T20" fmla="*/ 2147483646 w 15553"/>
              <a:gd name="T21" fmla="*/ 2147483646 h 15567"/>
              <a:gd name="T22" fmla="*/ 2147483646 w 15553"/>
              <a:gd name="T23" fmla="*/ 2147483646 h 15567"/>
              <a:gd name="T24" fmla="*/ 2147483646 w 15553"/>
              <a:gd name="T25" fmla="*/ 2147483646 h 15567"/>
              <a:gd name="T26" fmla="*/ 2147483646 w 15553"/>
              <a:gd name="T27" fmla="*/ 2147483646 h 15567"/>
              <a:gd name="T28" fmla="*/ 2147483646 w 15553"/>
              <a:gd name="T29" fmla="*/ 2147483646 h 15567"/>
              <a:gd name="T30" fmla="*/ 2147483646 w 15553"/>
              <a:gd name="T31" fmla="*/ 2147483646 h 15567"/>
              <a:gd name="T32" fmla="*/ 2147483646 w 15553"/>
              <a:gd name="T33" fmla="*/ 2147483646 h 15567"/>
              <a:gd name="T34" fmla="*/ 2147483646 w 15553"/>
              <a:gd name="T35" fmla="*/ 2147483646 h 15567"/>
              <a:gd name="T36" fmla="*/ 2147483646 w 15553"/>
              <a:gd name="T37" fmla="*/ 2147483646 h 15567"/>
              <a:gd name="T38" fmla="*/ 2147483646 w 15553"/>
              <a:gd name="T39" fmla="*/ 2147483646 h 15567"/>
              <a:gd name="T40" fmla="*/ 2147483646 w 15553"/>
              <a:gd name="T41" fmla="*/ 2147483646 h 15567"/>
              <a:gd name="T42" fmla="*/ 2147483646 w 15553"/>
              <a:gd name="T43" fmla="*/ 2147483646 h 15567"/>
              <a:gd name="T44" fmla="*/ 2147483646 w 15553"/>
              <a:gd name="T45" fmla="*/ 2147483646 h 15567"/>
              <a:gd name="T46" fmla="*/ 2147483646 w 15553"/>
              <a:gd name="T47" fmla="*/ 2147483646 h 15567"/>
              <a:gd name="T48" fmla="*/ 2147483646 w 15553"/>
              <a:gd name="T49" fmla="*/ 2147483646 h 15567"/>
              <a:gd name="T50" fmla="*/ 2147483646 w 15553"/>
              <a:gd name="T51" fmla="*/ 2147483646 h 15567"/>
              <a:gd name="T52" fmla="*/ 2147483646 w 15553"/>
              <a:gd name="T53" fmla="*/ 2147483646 h 15567"/>
              <a:gd name="T54" fmla="*/ 2147483646 w 15553"/>
              <a:gd name="T55" fmla="*/ 2147483646 h 15567"/>
              <a:gd name="T56" fmla="*/ 2147483646 w 15553"/>
              <a:gd name="T57" fmla="*/ 2147483646 h 15567"/>
              <a:gd name="T58" fmla="*/ 2147483646 w 15553"/>
              <a:gd name="T59" fmla="*/ 2147483646 h 15567"/>
              <a:gd name="T60" fmla="*/ 2147483646 w 15553"/>
              <a:gd name="T61" fmla="*/ 2147483646 h 15567"/>
              <a:gd name="T62" fmla="*/ 2147483646 w 15553"/>
              <a:gd name="T63" fmla="*/ 2147483646 h 15567"/>
              <a:gd name="T64" fmla="*/ 2147483646 w 15553"/>
              <a:gd name="T65" fmla="*/ 2147483646 h 15567"/>
              <a:gd name="T66" fmla="*/ 2147483646 w 15553"/>
              <a:gd name="T67" fmla="*/ 2147483646 h 15567"/>
              <a:gd name="T68" fmla="*/ 2147483646 w 15553"/>
              <a:gd name="T69" fmla="*/ 2147483646 h 15567"/>
              <a:gd name="T70" fmla="*/ 2147483646 w 15553"/>
              <a:gd name="T71" fmla="*/ 2147483646 h 15567"/>
              <a:gd name="T72" fmla="*/ 2147483646 w 15553"/>
              <a:gd name="T73" fmla="*/ 2147483646 h 15567"/>
              <a:gd name="T74" fmla="*/ 2147483646 w 15553"/>
              <a:gd name="T75" fmla="*/ 2147483646 h 15567"/>
              <a:gd name="T76" fmla="*/ 2147483646 w 15553"/>
              <a:gd name="T77" fmla="*/ 2147483646 h 15567"/>
              <a:gd name="T78" fmla="*/ 2147483646 w 15553"/>
              <a:gd name="T79" fmla="*/ 2147483646 h 15567"/>
              <a:gd name="T80" fmla="*/ 2147483646 w 15553"/>
              <a:gd name="T81" fmla="*/ 2147483646 h 15567"/>
              <a:gd name="T82" fmla="*/ 2147483646 w 15553"/>
              <a:gd name="T83" fmla="*/ 2147483646 h 15567"/>
              <a:gd name="T84" fmla="*/ 2147483646 w 15553"/>
              <a:gd name="T85" fmla="*/ 2147483646 h 15567"/>
              <a:gd name="T86" fmla="*/ 2147483646 w 15553"/>
              <a:gd name="T87" fmla="*/ 2147483646 h 15567"/>
              <a:gd name="T88" fmla="*/ 2147483646 w 15553"/>
              <a:gd name="T89" fmla="*/ 2147483646 h 15567"/>
              <a:gd name="T90" fmla="*/ 2147483646 w 15553"/>
              <a:gd name="T91" fmla="*/ 2147483646 h 15567"/>
              <a:gd name="T92" fmla="*/ 2147483646 w 15553"/>
              <a:gd name="T93" fmla="*/ 2147483646 h 15567"/>
              <a:gd name="T94" fmla="*/ 2147483646 w 15553"/>
              <a:gd name="T95" fmla="*/ 2147483646 h 15567"/>
              <a:gd name="T96" fmla="*/ 2147483646 w 15553"/>
              <a:gd name="T97" fmla="*/ 2147483646 h 15567"/>
              <a:gd name="T98" fmla="*/ 2147483646 w 15553"/>
              <a:gd name="T99" fmla="*/ 2147483646 h 15567"/>
              <a:gd name="T100" fmla="*/ 2147483646 w 15553"/>
              <a:gd name="T101" fmla="*/ 2147483646 h 15567"/>
              <a:gd name="T102" fmla="*/ 2147483646 w 15553"/>
              <a:gd name="T103" fmla="*/ 2147483646 h 155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553" h="15567" extrusionOk="0">
                <a:moveTo>
                  <a:pt x="14181" y="2744"/>
                </a:moveTo>
                <a:lnTo>
                  <a:pt x="14181" y="3196"/>
                </a:lnTo>
                <a:lnTo>
                  <a:pt x="1359" y="3196"/>
                </a:lnTo>
                <a:lnTo>
                  <a:pt x="1359" y="2744"/>
                </a:lnTo>
                <a:lnTo>
                  <a:pt x="14181" y="2744"/>
                </a:lnTo>
                <a:close/>
                <a:moveTo>
                  <a:pt x="14408" y="467"/>
                </a:moveTo>
                <a:cubicBezTo>
                  <a:pt x="14793" y="467"/>
                  <a:pt x="15100" y="773"/>
                  <a:pt x="15100" y="1146"/>
                </a:cubicBezTo>
                <a:lnTo>
                  <a:pt x="15100" y="5247"/>
                </a:lnTo>
                <a:cubicBezTo>
                  <a:pt x="14914" y="5101"/>
                  <a:pt x="14674" y="5021"/>
                  <a:pt x="14408" y="5021"/>
                </a:cubicBezTo>
                <a:lnTo>
                  <a:pt x="7071" y="5021"/>
                </a:lnTo>
                <a:cubicBezTo>
                  <a:pt x="6964" y="4501"/>
                  <a:pt x="6499" y="4102"/>
                  <a:pt x="5952" y="4102"/>
                </a:cubicBezTo>
                <a:lnTo>
                  <a:pt x="1359" y="4102"/>
                </a:lnTo>
                <a:lnTo>
                  <a:pt x="1359" y="3649"/>
                </a:lnTo>
                <a:lnTo>
                  <a:pt x="14181" y="3649"/>
                </a:lnTo>
                <a:lnTo>
                  <a:pt x="14181" y="4341"/>
                </a:lnTo>
                <a:cubicBezTo>
                  <a:pt x="14181" y="4462"/>
                  <a:pt x="14287" y="4568"/>
                  <a:pt x="14408" y="4568"/>
                </a:cubicBezTo>
                <a:cubicBezTo>
                  <a:pt x="14541" y="4568"/>
                  <a:pt x="14647" y="4462"/>
                  <a:pt x="14647" y="4341"/>
                </a:cubicBezTo>
                <a:lnTo>
                  <a:pt x="14647" y="2518"/>
                </a:lnTo>
                <a:cubicBezTo>
                  <a:pt x="14647" y="2385"/>
                  <a:pt x="14541" y="2291"/>
                  <a:pt x="14408" y="2291"/>
                </a:cubicBezTo>
                <a:lnTo>
                  <a:pt x="1132" y="2291"/>
                </a:lnTo>
                <a:cubicBezTo>
                  <a:pt x="1013" y="2291"/>
                  <a:pt x="906" y="2385"/>
                  <a:pt x="906" y="2518"/>
                </a:cubicBezTo>
                <a:lnTo>
                  <a:pt x="906" y="4128"/>
                </a:lnTo>
                <a:cubicBezTo>
                  <a:pt x="747" y="4169"/>
                  <a:pt x="587" y="4235"/>
                  <a:pt x="454" y="4341"/>
                </a:cubicBezTo>
                <a:lnTo>
                  <a:pt x="454" y="2051"/>
                </a:lnTo>
                <a:cubicBezTo>
                  <a:pt x="454" y="1678"/>
                  <a:pt x="759" y="1373"/>
                  <a:pt x="1132" y="1373"/>
                </a:cubicBezTo>
                <a:lnTo>
                  <a:pt x="8682" y="1373"/>
                </a:lnTo>
                <a:cubicBezTo>
                  <a:pt x="8815" y="1373"/>
                  <a:pt x="8908" y="1266"/>
                  <a:pt x="8908" y="1146"/>
                </a:cubicBezTo>
                <a:cubicBezTo>
                  <a:pt x="8908" y="773"/>
                  <a:pt x="9215" y="467"/>
                  <a:pt x="9601" y="467"/>
                </a:cubicBezTo>
                <a:lnTo>
                  <a:pt x="14408" y="467"/>
                </a:lnTo>
                <a:close/>
                <a:moveTo>
                  <a:pt x="5952" y="4568"/>
                </a:moveTo>
                <a:cubicBezTo>
                  <a:pt x="6325" y="4568"/>
                  <a:pt x="6632" y="4874"/>
                  <a:pt x="6632" y="5247"/>
                </a:cubicBezTo>
                <a:cubicBezTo>
                  <a:pt x="6632" y="5380"/>
                  <a:pt x="6738" y="5474"/>
                  <a:pt x="6858" y="5474"/>
                </a:cubicBezTo>
                <a:lnTo>
                  <a:pt x="14408" y="5474"/>
                </a:lnTo>
                <a:cubicBezTo>
                  <a:pt x="14793" y="5474"/>
                  <a:pt x="15100" y="5780"/>
                  <a:pt x="15100" y="6166"/>
                </a:cubicBezTo>
                <a:lnTo>
                  <a:pt x="15100" y="14422"/>
                </a:lnTo>
                <a:cubicBezTo>
                  <a:pt x="15100" y="14807"/>
                  <a:pt x="14793" y="15114"/>
                  <a:pt x="14408" y="15114"/>
                </a:cubicBezTo>
                <a:lnTo>
                  <a:pt x="1132" y="15114"/>
                </a:lnTo>
                <a:cubicBezTo>
                  <a:pt x="759" y="15114"/>
                  <a:pt x="454" y="14807"/>
                  <a:pt x="454" y="14422"/>
                </a:cubicBezTo>
                <a:lnTo>
                  <a:pt x="454" y="5247"/>
                </a:lnTo>
                <a:cubicBezTo>
                  <a:pt x="454" y="4874"/>
                  <a:pt x="759" y="4568"/>
                  <a:pt x="1132" y="4568"/>
                </a:cubicBezTo>
                <a:lnTo>
                  <a:pt x="5952" y="4568"/>
                </a:lnTo>
                <a:close/>
                <a:moveTo>
                  <a:pt x="9601" y="1"/>
                </a:moveTo>
                <a:cubicBezTo>
                  <a:pt x="9041" y="1"/>
                  <a:pt x="8589" y="400"/>
                  <a:pt x="8482" y="920"/>
                </a:cubicBezTo>
                <a:lnTo>
                  <a:pt x="1132" y="920"/>
                </a:lnTo>
                <a:cubicBezTo>
                  <a:pt x="507" y="920"/>
                  <a:pt x="1" y="1426"/>
                  <a:pt x="1" y="2051"/>
                </a:cubicBezTo>
                <a:lnTo>
                  <a:pt x="1" y="14422"/>
                </a:lnTo>
                <a:cubicBezTo>
                  <a:pt x="1" y="15047"/>
                  <a:pt x="507" y="15567"/>
                  <a:pt x="1132" y="15567"/>
                </a:cubicBezTo>
                <a:lnTo>
                  <a:pt x="14408" y="15567"/>
                </a:lnTo>
                <a:cubicBezTo>
                  <a:pt x="15047" y="15567"/>
                  <a:pt x="15553" y="15047"/>
                  <a:pt x="15553" y="14422"/>
                </a:cubicBezTo>
                <a:lnTo>
                  <a:pt x="15553" y="1146"/>
                </a:lnTo>
                <a:cubicBezTo>
                  <a:pt x="15553" y="521"/>
                  <a:pt x="15047" y="1"/>
                  <a:pt x="14408" y="1"/>
                </a:cubicBezTo>
                <a:lnTo>
                  <a:pt x="9601"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grpSp>
        <p:nvGrpSpPr>
          <p:cNvPr id="19" name="Google Shape;760;p43"/>
          <p:cNvGrpSpPr/>
          <p:nvPr/>
        </p:nvGrpSpPr>
        <p:grpSpPr>
          <a:xfrm>
            <a:off x="2160882" y="3997335"/>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endParaRPr>
            </a:p>
          </p:txBody>
        </p:sp>
      </p:grpSp>
      <p:sp>
        <p:nvSpPr>
          <p:cNvPr id="7177" name="Google Shape;765;p43"/>
          <p:cNvSpPr>
            <a:spLocks/>
          </p:cNvSpPr>
          <p:nvPr/>
        </p:nvSpPr>
        <p:spPr bwMode="auto">
          <a:xfrm>
            <a:off x="2159000" y="2551113"/>
            <a:ext cx="473075" cy="473075"/>
          </a:xfrm>
          <a:custGeom>
            <a:avLst/>
            <a:gdLst>
              <a:gd name="T0" fmla="*/ 2147483646 w 15553"/>
              <a:gd name="T1" fmla="*/ 2147483646 h 15567"/>
              <a:gd name="T2" fmla="*/ 2147483646 w 15553"/>
              <a:gd name="T3" fmla="*/ 2147483646 h 15567"/>
              <a:gd name="T4" fmla="*/ 2147483646 w 15553"/>
              <a:gd name="T5" fmla="*/ 2147483646 h 15567"/>
              <a:gd name="T6" fmla="*/ 2147483646 w 15553"/>
              <a:gd name="T7" fmla="*/ 2147483646 h 15567"/>
              <a:gd name="T8" fmla="*/ 2147483646 w 15553"/>
              <a:gd name="T9" fmla="*/ 2147483646 h 15567"/>
              <a:gd name="T10" fmla="*/ 2147483646 w 15553"/>
              <a:gd name="T11" fmla="*/ 2147483646 h 15567"/>
              <a:gd name="T12" fmla="*/ 2147483646 w 15553"/>
              <a:gd name="T13" fmla="*/ 2147483646 h 15567"/>
              <a:gd name="T14" fmla="*/ 2147483646 w 15553"/>
              <a:gd name="T15" fmla="*/ 2147483646 h 15567"/>
              <a:gd name="T16" fmla="*/ 2147483646 w 15553"/>
              <a:gd name="T17" fmla="*/ 2147483646 h 15567"/>
              <a:gd name="T18" fmla="*/ 2147483646 w 15553"/>
              <a:gd name="T19" fmla="*/ 2147483646 h 15567"/>
              <a:gd name="T20" fmla="*/ 2147483646 w 15553"/>
              <a:gd name="T21" fmla="*/ 2147483646 h 15567"/>
              <a:gd name="T22" fmla="*/ 2147483646 w 15553"/>
              <a:gd name="T23" fmla="*/ 2147483646 h 15567"/>
              <a:gd name="T24" fmla="*/ 2147483646 w 15553"/>
              <a:gd name="T25" fmla="*/ 2147483646 h 15567"/>
              <a:gd name="T26" fmla="*/ 2147483646 w 15553"/>
              <a:gd name="T27" fmla="*/ 2147483646 h 15567"/>
              <a:gd name="T28" fmla="*/ 2147483646 w 15553"/>
              <a:gd name="T29" fmla="*/ 2147483646 h 15567"/>
              <a:gd name="T30" fmla="*/ 0 w 15553"/>
              <a:gd name="T31" fmla="*/ 2147483646 h 15567"/>
              <a:gd name="T32" fmla="*/ 0 w 15553"/>
              <a:gd name="T33" fmla="*/ 2147483646 h 15567"/>
              <a:gd name="T34" fmla="*/ 2147483646 w 15553"/>
              <a:gd name="T35" fmla="*/ 2147483646 h 15567"/>
              <a:gd name="T36" fmla="*/ 2147483646 w 15553"/>
              <a:gd name="T37" fmla="*/ 2147483646 h 15567"/>
              <a:gd name="T38" fmla="*/ 2147483646 w 15553"/>
              <a:gd name="T39" fmla="*/ 2147483646 h 15567"/>
              <a:gd name="T40" fmla="*/ 2147483646 w 15553"/>
              <a:gd name="T41" fmla="*/ 2147483646 h 15567"/>
              <a:gd name="T42" fmla="*/ 2147483646 w 15553"/>
              <a:gd name="T43" fmla="*/ 2147483646 h 15567"/>
              <a:gd name="T44" fmla="*/ 2147483646 w 15553"/>
              <a:gd name="T45" fmla="*/ 2147483646 h 15567"/>
              <a:gd name="T46" fmla="*/ 2147483646 w 15553"/>
              <a:gd name="T47" fmla="*/ 2147483646 h 15567"/>
              <a:gd name="T48" fmla="*/ 2147483646 w 15553"/>
              <a:gd name="T49" fmla="*/ 2147483646 h 15567"/>
              <a:gd name="T50" fmla="*/ 2147483646 w 15553"/>
              <a:gd name="T51" fmla="*/ 2147483646 h 15567"/>
              <a:gd name="T52" fmla="*/ 2147483646 w 15553"/>
              <a:gd name="T53" fmla="*/ 2147483646 h 15567"/>
              <a:gd name="T54" fmla="*/ 2147483646 w 15553"/>
              <a:gd name="T55" fmla="*/ 2147483646 h 15567"/>
              <a:gd name="T56" fmla="*/ 2147483646 w 15553"/>
              <a:gd name="T57" fmla="*/ 2147483646 h 15567"/>
              <a:gd name="T58" fmla="*/ 2147483646 w 15553"/>
              <a:gd name="T59" fmla="*/ 2147483646 h 15567"/>
              <a:gd name="T60" fmla="*/ 2147483646 w 15553"/>
              <a:gd name="T61" fmla="*/ 2147483646 h 15567"/>
              <a:gd name="T62" fmla="*/ 0 w 15553"/>
              <a:gd name="T63" fmla="*/ 2147483646 h 15567"/>
              <a:gd name="T64" fmla="*/ 0 w 15553"/>
              <a:gd name="T65" fmla="*/ 2147483646 h 15567"/>
              <a:gd name="T66" fmla="*/ 2147483646 w 15553"/>
              <a:gd name="T67" fmla="*/ 2147483646 h 15567"/>
              <a:gd name="T68" fmla="*/ 2147483646 w 15553"/>
              <a:gd name="T69" fmla="*/ 2147483646 h 15567"/>
              <a:gd name="T70" fmla="*/ 2147483646 w 15553"/>
              <a:gd name="T71" fmla="*/ 2147483646 h 15567"/>
              <a:gd name="T72" fmla="*/ 2147483646 w 15553"/>
              <a:gd name="T73" fmla="*/ 2147483646 h 15567"/>
              <a:gd name="T74" fmla="*/ 2147483646 w 15553"/>
              <a:gd name="T75" fmla="*/ 2147483646 h 15567"/>
              <a:gd name="T76" fmla="*/ 2147483646 w 15553"/>
              <a:gd name="T77" fmla="*/ 2147483646 h 155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553" h="15567" extrusionOk="0">
                <a:moveTo>
                  <a:pt x="5951" y="4568"/>
                </a:moveTo>
                <a:cubicBezTo>
                  <a:pt x="6338" y="4568"/>
                  <a:pt x="6644" y="4874"/>
                  <a:pt x="6644" y="5247"/>
                </a:cubicBezTo>
                <a:cubicBezTo>
                  <a:pt x="6644" y="5380"/>
                  <a:pt x="6738" y="5474"/>
                  <a:pt x="6871" y="5474"/>
                </a:cubicBezTo>
                <a:lnTo>
                  <a:pt x="14420" y="5474"/>
                </a:lnTo>
                <a:cubicBezTo>
                  <a:pt x="14793" y="5474"/>
                  <a:pt x="15099" y="5780"/>
                  <a:pt x="15099" y="6166"/>
                </a:cubicBezTo>
                <a:lnTo>
                  <a:pt x="15099" y="14422"/>
                </a:lnTo>
                <a:cubicBezTo>
                  <a:pt x="15099" y="14807"/>
                  <a:pt x="14793" y="15114"/>
                  <a:pt x="14420" y="15114"/>
                </a:cubicBezTo>
                <a:lnTo>
                  <a:pt x="1145" y="15114"/>
                </a:lnTo>
                <a:cubicBezTo>
                  <a:pt x="759" y="15114"/>
                  <a:pt x="453" y="14807"/>
                  <a:pt x="453" y="14422"/>
                </a:cubicBezTo>
                <a:lnTo>
                  <a:pt x="453" y="5247"/>
                </a:lnTo>
                <a:cubicBezTo>
                  <a:pt x="453" y="4874"/>
                  <a:pt x="759" y="4568"/>
                  <a:pt x="1145" y="4568"/>
                </a:cubicBezTo>
                <a:lnTo>
                  <a:pt x="5951" y="4568"/>
                </a:lnTo>
                <a:close/>
                <a:moveTo>
                  <a:pt x="9600" y="1"/>
                </a:moveTo>
                <a:cubicBezTo>
                  <a:pt x="9054" y="1"/>
                  <a:pt x="8588" y="400"/>
                  <a:pt x="8481" y="920"/>
                </a:cubicBezTo>
                <a:lnTo>
                  <a:pt x="1145" y="920"/>
                </a:lnTo>
                <a:cubicBezTo>
                  <a:pt x="506" y="920"/>
                  <a:pt x="0" y="1426"/>
                  <a:pt x="0" y="2051"/>
                </a:cubicBezTo>
                <a:lnTo>
                  <a:pt x="0" y="3676"/>
                </a:lnTo>
                <a:cubicBezTo>
                  <a:pt x="0" y="3796"/>
                  <a:pt x="107" y="3903"/>
                  <a:pt x="226" y="3903"/>
                </a:cubicBezTo>
                <a:cubicBezTo>
                  <a:pt x="359" y="3903"/>
                  <a:pt x="453" y="3796"/>
                  <a:pt x="453" y="3676"/>
                </a:cubicBezTo>
                <a:lnTo>
                  <a:pt x="453" y="2051"/>
                </a:lnTo>
                <a:cubicBezTo>
                  <a:pt x="453" y="1678"/>
                  <a:pt x="759" y="1373"/>
                  <a:pt x="1145" y="1373"/>
                </a:cubicBezTo>
                <a:lnTo>
                  <a:pt x="8694" y="1373"/>
                </a:lnTo>
                <a:cubicBezTo>
                  <a:pt x="8815" y="1373"/>
                  <a:pt x="8921" y="1266"/>
                  <a:pt x="8921" y="1146"/>
                </a:cubicBezTo>
                <a:cubicBezTo>
                  <a:pt x="8921" y="773"/>
                  <a:pt x="9227" y="467"/>
                  <a:pt x="9600" y="467"/>
                </a:cubicBezTo>
                <a:lnTo>
                  <a:pt x="14420" y="467"/>
                </a:lnTo>
                <a:cubicBezTo>
                  <a:pt x="14793" y="467"/>
                  <a:pt x="15099" y="773"/>
                  <a:pt x="15099" y="1146"/>
                </a:cubicBezTo>
                <a:lnTo>
                  <a:pt x="15099" y="5247"/>
                </a:lnTo>
                <a:cubicBezTo>
                  <a:pt x="14913" y="5101"/>
                  <a:pt x="14673" y="5021"/>
                  <a:pt x="14420" y="5021"/>
                </a:cubicBezTo>
                <a:lnTo>
                  <a:pt x="7070" y="5021"/>
                </a:lnTo>
                <a:cubicBezTo>
                  <a:pt x="6963" y="4501"/>
                  <a:pt x="6511" y="4102"/>
                  <a:pt x="5951" y="4102"/>
                </a:cubicBezTo>
                <a:lnTo>
                  <a:pt x="1145" y="4102"/>
                </a:lnTo>
                <a:cubicBezTo>
                  <a:pt x="506" y="4102"/>
                  <a:pt x="0" y="4622"/>
                  <a:pt x="0" y="5247"/>
                </a:cubicBezTo>
                <a:lnTo>
                  <a:pt x="0" y="14422"/>
                </a:lnTo>
                <a:cubicBezTo>
                  <a:pt x="0" y="15047"/>
                  <a:pt x="506" y="15567"/>
                  <a:pt x="1145" y="15567"/>
                </a:cubicBezTo>
                <a:lnTo>
                  <a:pt x="14420" y="15567"/>
                </a:lnTo>
                <a:cubicBezTo>
                  <a:pt x="15046" y="15567"/>
                  <a:pt x="15552" y="15047"/>
                  <a:pt x="15552" y="14422"/>
                </a:cubicBezTo>
                <a:lnTo>
                  <a:pt x="15552" y="1146"/>
                </a:lnTo>
                <a:cubicBezTo>
                  <a:pt x="15552" y="521"/>
                  <a:pt x="15046" y="1"/>
                  <a:pt x="14420" y="1"/>
                </a:cubicBezTo>
                <a:lnTo>
                  <a:pt x="960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25" name="Rectangle 24"/>
          <p:cNvSpPr/>
          <p:nvPr/>
        </p:nvSpPr>
        <p:spPr>
          <a:xfrm>
            <a:off x="-1588" y="-30163"/>
            <a:ext cx="12192001"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179" name="Rectangle 27"/>
          <p:cNvSpPr>
            <a:spLocks noChangeArrowheads="1"/>
          </p:cNvSpPr>
          <p:nvPr/>
        </p:nvSpPr>
        <p:spPr bwMode="auto">
          <a:xfrm>
            <a:off x="3502025" y="985838"/>
            <a:ext cx="839787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pPr>
            <a:endParaRPr lang="ar-SA" altLang="ar-SA" sz="1800">
              <a:solidFill>
                <a:srgbClr val="000000"/>
              </a:solidFill>
              <a:latin typeface="ArialMT"/>
            </a:endParaRPr>
          </a:p>
          <a:p>
            <a:pPr algn="r" rtl="1">
              <a:lnSpc>
                <a:spcPct val="150000"/>
              </a:lnSpc>
              <a:spcBef>
                <a:spcPct val="0"/>
              </a:spcBef>
            </a:pPr>
            <a:r>
              <a:rPr lang="ar-SA" altLang="ar-SA" sz="3600" b="1">
                <a:latin typeface="UnifontMedium,Bold"/>
              </a:rPr>
              <a:t>التعريف، الخصائص، الأهمية والأهداف</a:t>
            </a:r>
          </a:p>
          <a:p>
            <a:pPr algn="r" rtl="1">
              <a:lnSpc>
                <a:spcPct val="150000"/>
              </a:lnSpc>
              <a:spcBef>
                <a:spcPct val="0"/>
              </a:spcBef>
            </a:pPr>
            <a:r>
              <a:rPr lang="ar-SA" altLang="ar-SA" sz="3600" b="1">
                <a:latin typeface="UnifontMedium,Bold"/>
              </a:rPr>
              <a:t>قواعد الإعداد </a:t>
            </a:r>
          </a:p>
          <a:p>
            <a:pPr algn="r" rtl="1">
              <a:lnSpc>
                <a:spcPct val="150000"/>
              </a:lnSpc>
              <a:spcBef>
                <a:spcPct val="0"/>
              </a:spcBef>
            </a:pPr>
            <a:r>
              <a:rPr lang="ar-SA" altLang="ar-SA" sz="3600" b="1">
                <a:latin typeface="UnifontMedium,Bold"/>
              </a:rPr>
              <a:t>مراحل إعداد الميزانية العامة للدولة </a:t>
            </a:r>
          </a:p>
          <a:p>
            <a:pPr algn="r" rtl="1">
              <a:lnSpc>
                <a:spcPct val="150000"/>
              </a:lnSpc>
              <a:spcBef>
                <a:spcPct val="0"/>
              </a:spcBef>
            </a:pPr>
            <a:r>
              <a:rPr lang="ar-SA" altLang="ar-SA" sz="3600" b="1">
                <a:latin typeface="UnifontMedium,Bold"/>
              </a:rPr>
              <a:t>قواعد تنفيذ الميزانية </a:t>
            </a:r>
          </a:p>
          <a:p>
            <a:pPr algn="r" rtl="1">
              <a:lnSpc>
                <a:spcPct val="150000"/>
              </a:lnSpc>
              <a:spcBef>
                <a:spcPct val="0"/>
              </a:spcBef>
            </a:pPr>
            <a:r>
              <a:rPr lang="ar-SA" altLang="ar-SA" sz="3600" b="1">
                <a:latin typeface="UnifontMedium,Bold"/>
              </a:rPr>
              <a:t>تعليمات تنفيذ الميزانية</a:t>
            </a:r>
          </a:p>
        </p:txBody>
      </p:sp>
      <p:grpSp>
        <p:nvGrpSpPr>
          <p:cNvPr id="7180" name="Group 28"/>
          <p:cNvGrpSpPr>
            <a:grpSpLocks/>
          </p:cNvGrpSpPr>
          <p:nvPr/>
        </p:nvGrpSpPr>
        <p:grpSpPr bwMode="auto">
          <a:xfrm>
            <a:off x="0" y="60690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185"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3600">
                  <a:solidFill>
                    <a:srgbClr val="FFFFFF"/>
                  </a:solidFill>
                  <a:latin typeface="Calibri Light" panose="020F0302020204030204" pitchFamily="34" charset="0"/>
                </a:rPr>
                <a:t>5</a:t>
              </a:r>
              <a:endParaRPr lang="en-US" altLang="ar-SA" sz="3600">
                <a:solidFill>
                  <a:srgbClr val="FFFFFF"/>
                </a:solidFill>
                <a:latin typeface="Calibri Light" panose="020F0302020204030204" pitchFamily="34" charset="0"/>
              </a:endParaRPr>
            </a:p>
          </p:txBody>
        </p:sp>
        <p:cxnSp>
          <p:nvCxnSpPr>
            <p:cNvPr id="33" name="Straight Connector 32"/>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7181"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A6CA5BA9-7D39-435D-AB97-3ACEA7588FA3}" type="slidenum">
              <a:rPr lang="en-US" altLang="ar-SA" sz="1200">
                <a:solidFill>
                  <a:srgbClr val="898989"/>
                </a:solidFill>
              </a:rPr>
              <a:pPr>
                <a:lnSpc>
                  <a:spcPct val="100000"/>
                </a:lnSpc>
                <a:spcBef>
                  <a:spcPct val="0"/>
                </a:spcBef>
                <a:buFontTx/>
                <a:buNone/>
              </a:pPr>
              <a:t>23</a:t>
            </a:fld>
            <a:endParaRPr lang="en-US" altLang="ar-SA" sz="1200">
              <a:solidFill>
                <a:srgbClr val="898989"/>
              </a:solidFill>
            </a:endParaRPr>
          </a:p>
        </p:txBody>
      </p:sp>
      <p:sp>
        <p:nvSpPr>
          <p:cNvPr id="7182" name="Rectangle 25"/>
          <p:cNvSpPr>
            <a:spLocks noChangeArrowheads="1"/>
          </p:cNvSpPr>
          <p:nvPr/>
        </p:nvSpPr>
        <p:spPr bwMode="auto">
          <a:xfrm>
            <a:off x="3792538" y="112713"/>
            <a:ext cx="481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eaLnBrk="1" hangingPunct="1">
              <a:lnSpc>
                <a:spcPct val="100000"/>
              </a:lnSpc>
              <a:spcBef>
                <a:spcPct val="0"/>
              </a:spcBef>
              <a:buFontTx/>
              <a:buNone/>
            </a:pPr>
            <a:r>
              <a:rPr lang="ar-SA" altLang="ar-SA" sz="3600">
                <a:solidFill>
                  <a:srgbClr val="FFFFFF"/>
                </a:solidFill>
                <a:latin typeface="FreeMono"/>
              </a:rPr>
              <a:t>الميزانية العامة</a:t>
            </a:r>
            <a:endParaRPr lang="en-US" altLang="ar-SA" sz="36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475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550" y="2524125"/>
            <a:ext cx="9885363"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lnSpc>
                <a:spcPct val="150000"/>
              </a:lnSpc>
              <a:defRPr/>
            </a:pPr>
            <a:r>
              <a:rPr lang="ar-SA" altLang="ar-SA" sz="4400" b="1" dirty="0">
                <a:latin typeface="UnifontMedium,Bold"/>
              </a:rPr>
              <a:t>التعريف، الخصائص، الأهمية والأهداف</a:t>
            </a:r>
          </a:p>
        </p:txBody>
      </p:sp>
      <p:sp>
        <p:nvSpPr>
          <p:cNvPr id="7" name="Rectangle 6"/>
          <p:cNvSpPr/>
          <p:nvPr/>
        </p:nvSpPr>
        <p:spPr>
          <a:xfrm>
            <a:off x="10240963" y="2524125"/>
            <a:ext cx="1951037"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1</a:t>
            </a:r>
            <a:endParaRPr lang="en-US" sz="6000" b="1" dirty="0">
              <a:solidFill>
                <a:prstClr val="white"/>
              </a:solidFill>
            </a:endParaRPr>
          </a:p>
        </p:txBody>
      </p:sp>
      <p:grpSp>
        <p:nvGrpSpPr>
          <p:cNvPr id="8196"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8200"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3200">
                  <a:solidFill>
                    <a:srgbClr val="FFFFFF"/>
                  </a:solidFill>
                  <a:latin typeface="Calibri Light" panose="020F0302020204030204" pitchFamily="34" charset="0"/>
                </a:rPr>
                <a:t>4</a:t>
              </a:r>
              <a:endParaRPr lang="en-US" altLang="ar-SA" sz="32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8197"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48B5BD99-3C25-44F6-BCA4-77471C81A988}" type="slidenum">
              <a:rPr lang="en-US" altLang="ar-SA" sz="1200">
                <a:solidFill>
                  <a:srgbClr val="898989"/>
                </a:solidFill>
              </a:rPr>
              <a:pPr>
                <a:lnSpc>
                  <a:spcPct val="100000"/>
                </a:lnSpc>
                <a:spcBef>
                  <a:spcPct val="0"/>
                </a:spcBef>
                <a:buFontTx/>
                <a:buNone/>
              </a:pPr>
              <a:t>24</a:t>
            </a:fld>
            <a:endParaRPr lang="en-US" altLang="ar-SA" sz="1200">
              <a:solidFill>
                <a:srgbClr val="898989"/>
              </a:solidFill>
            </a:endParaRPr>
          </a:p>
        </p:txBody>
      </p:sp>
    </p:spTree>
    <p:extLst>
      <p:ext uri="{BB962C8B-B14F-4D97-AF65-F5344CB8AC3E}">
        <p14:creationId xmlns:p14="http://schemas.microsoft.com/office/powerpoint/2010/main" val="1692145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9495" y="1752600"/>
            <a:ext cx="2743200" cy="3352799"/>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3600" dirty="0">
                <a:solidFill>
                  <a:schemeClr val="tx1"/>
                </a:solidFill>
                <a:latin typeface="Google Sans"/>
              </a:rPr>
              <a:t>الميزانية العامة للدولة</a:t>
            </a:r>
            <a:endParaRPr lang="en-US" sz="4400" b="1" dirty="0">
              <a:solidFill>
                <a:schemeClr val="tx1"/>
              </a:solidFill>
            </a:endParaRPr>
          </a:p>
        </p:txBody>
      </p:sp>
      <p:sp>
        <p:nvSpPr>
          <p:cNvPr id="9221" name="Google Shape;775;p44"/>
          <p:cNvSpPr>
            <a:spLocks/>
          </p:cNvSpPr>
          <p:nvPr/>
        </p:nvSpPr>
        <p:spPr bwMode="auto">
          <a:xfrm>
            <a:off x="2681288" y="2908300"/>
            <a:ext cx="461962" cy="461963"/>
          </a:xfrm>
          <a:custGeom>
            <a:avLst/>
            <a:gdLst>
              <a:gd name="T0" fmla="*/ 2147483646 w 15567"/>
              <a:gd name="T1" fmla="*/ 2147483646 h 15567"/>
              <a:gd name="T2" fmla="*/ 2147483646 w 15567"/>
              <a:gd name="T3" fmla="*/ 2147483646 h 15567"/>
              <a:gd name="T4" fmla="*/ 2147483646 w 15567"/>
              <a:gd name="T5" fmla="*/ 2147483646 h 15567"/>
              <a:gd name="T6" fmla="*/ 2147483646 w 15567"/>
              <a:gd name="T7" fmla="*/ 2147483646 h 15567"/>
              <a:gd name="T8" fmla="*/ 2147483646 w 15567"/>
              <a:gd name="T9" fmla="*/ 2147483646 h 15567"/>
              <a:gd name="T10" fmla="*/ 2147483646 w 15567"/>
              <a:gd name="T11" fmla="*/ 2147483646 h 15567"/>
              <a:gd name="T12" fmla="*/ 2147483646 w 15567"/>
              <a:gd name="T13" fmla="*/ 2147483646 h 15567"/>
              <a:gd name="T14" fmla="*/ 2147483646 w 15567"/>
              <a:gd name="T15" fmla="*/ 2147483646 h 15567"/>
              <a:gd name="T16" fmla="*/ 2147483646 w 15567"/>
              <a:gd name="T17" fmla="*/ 2147483646 h 15567"/>
              <a:gd name="T18" fmla="*/ 2147483646 w 15567"/>
              <a:gd name="T19" fmla="*/ 2147483646 h 15567"/>
              <a:gd name="T20" fmla="*/ 2147483646 w 15567"/>
              <a:gd name="T21" fmla="*/ 2147483646 h 15567"/>
              <a:gd name="T22" fmla="*/ 2147483646 w 15567"/>
              <a:gd name="T23" fmla="*/ 2147483646 h 15567"/>
              <a:gd name="T24" fmla="*/ 2147483646 w 15567"/>
              <a:gd name="T25" fmla="*/ 2147483646 h 15567"/>
              <a:gd name="T26" fmla="*/ 2147483646 w 15567"/>
              <a:gd name="T27" fmla="*/ 2147483646 h 15567"/>
              <a:gd name="T28" fmla="*/ 2147483646 w 15567"/>
              <a:gd name="T29" fmla="*/ 2147483646 h 15567"/>
              <a:gd name="T30" fmla="*/ 2147483646 w 15567"/>
              <a:gd name="T31" fmla="*/ 2147483646 h 15567"/>
              <a:gd name="T32" fmla="*/ 2147483646 w 15567"/>
              <a:gd name="T33" fmla="*/ 2147483646 h 15567"/>
              <a:gd name="T34" fmla="*/ 2147483646 w 15567"/>
              <a:gd name="T35" fmla="*/ 2147483646 h 15567"/>
              <a:gd name="T36" fmla="*/ 2147483646 w 15567"/>
              <a:gd name="T37" fmla="*/ 2147483646 h 15567"/>
              <a:gd name="T38" fmla="*/ 2147483646 w 15567"/>
              <a:gd name="T39" fmla="*/ 2147483646 h 15567"/>
              <a:gd name="T40" fmla="*/ 2147483646 w 15567"/>
              <a:gd name="T41" fmla="*/ 2147483646 h 15567"/>
              <a:gd name="T42" fmla="*/ 2147483646 w 15567"/>
              <a:gd name="T43" fmla="*/ 2147483646 h 15567"/>
              <a:gd name="T44" fmla="*/ 2147483646 w 15567"/>
              <a:gd name="T45" fmla="*/ 2147483646 h 15567"/>
              <a:gd name="T46" fmla="*/ 2147483646 w 15567"/>
              <a:gd name="T47" fmla="*/ 2147483646 h 15567"/>
              <a:gd name="T48" fmla="*/ 2147483646 w 15567"/>
              <a:gd name="T49" fmla="*/ 2147483646 h 15567"/>
              <a:gd name="T50" fmla="*/ 2147483646 w 15567"/>
              <a:gd name="T51" fmla="*/ 2147483646 h 15567"/>
              <a:gd name="T52" fmla="*/ 2147483646 w 15567"/>
              <a:gd name="T53" fmla="*/ 2147483646 h 15567"/>
              <a:gd name="T54" fmla="*/ 2147483646 w 15567"/>
              <a:gd name="T55" fmla="*/ 2147483646 h 15567"/>
              <a:gd name="T56" fmla="*/ 2147483646 w 15567"/>
              <a:gd name="T57" fmla="*/ 2147483646 h 15567"/>
              <a:gd name="T58" fmla="*/ 2147483646 w 15567"/>
              <a:gd name="T59" fmla="*/ 2147483646 h 15567"/>
              <a:gd name="T60" fmla="*/ 2147483646 w 15567"/>
              <a:gd name="T61" fmla="*/ 2147483646 h 15567"/>
              <a:gd name="T62" fmla="*/ 2147483646 w 15567"/>
              <a:gd name="T63" fmla="*/ 2147483646 h 15567"/>
              <a:gd name="T64" fmla="*/ 2147483646 w 15567"/>
              <a:gd name="T65" fmla="*/ 2147483646 h 15567"/>
              <a:gd name="T66" fmla="*/ 2147483646 w 15567"/>
              <a:gd name="T67" fmla="*/ 2147483646 h 15567"/>
              <a:gd name="T68" fmla="*/ 2147483646 w 15567"/>
              <a:gd name="T69" fmla="*/ 2147483646 h 15567"/>
              <a:gd name="T70" fmla="*/ 2147483646 w 15567"/>
              <a:gd name="T71" fmla="*/ 2147483646 h 15567"/>
              <a:gd name="T72" fmla="*/ 2147483646 w 15567"/>
              <a:gd name="T73" fmla="*/ 2147483646 h 15567"/>
              <a:gd name="T74" fmla="*/ 2147483646 w 15567"/>
              <a:gd name="T75" fmla="*/ 2147483646 h 15567"/>
              <a:gd name="T76" fmla="*/ 2147483646 w 15567"/>
              <a:gd name="T77" fmla="*/ 2147483646 h 15567"/>
              <a:gd name="T78" fmla="*/ 2147483646 w 15567"/>
              <a:gd name="T79" fmla="*/ 2147483646 h 15567"/>
              <a:gd name="T80" fmla="*/ 2147483646 w 15567"/>
              <a:gd name="T81" fmla="*/ 2147483646 h 15567"/>
              <a:gd name="T82" fmla="*/ 2147483646 w 15567"/>
              <a:gd name="T83" fmla="*/ 2147483646 h 15567"/>
              <a:gd name="T84" fmla="*/ 2147483646 w 15567"/>
              <a:gd name="T85" fmla="*/ 2147483646 h 15567"/>
              <a:gd name="T86" fmla="*/ 2147483646 w 15567"/>
              <a:gd name="T87" fmla="*/ 2147483646 h 15567"/>
              <a:gd name="T88" fmla="*/ 2147483646 w 15567"/>
              <a:gd name="T89" fmla="*/ 2147483646 h 15567"/>
              <a:gd name="T90" fmla="*/ 2147483646 w 15567"/>
              <a:gd name="T91" fmla="*/ 2147483646 h 15567"/>
              <a:gd name="T92" fmla="*/ 2147483646 w 15567"/>
              <a:gd name="T93" fmla="*/ 2147483646 h 15567"/>
              <a:gd name="T94" fmla="*/ 2147483646 w 15567"/>
              <a:gd name="T95" fmla="*/ 2147483646 h 15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567" h="15567" extrusionOk="0">
                <a:moveTo>
                  <a:pt x="12371" y="467"/>
                </a:moveTo>
                <a:lnTo>
                  <a:pt x="12371" y="2744"/>
                </a:lnTo>
                <a:lnTo>
                  <a:pt x="467" y="2744"/>
                </a:lnTo>
                <a:lnTo>
                  <a:pt x="467" y="467"/>
                </a:lnTo>
                <a:lnTo>
                  <a:pt x="12371" y="467"/>
                </a:lnTo>
                <a:close/>
                <a:moveTo>
                  <a:pt x="15100" y="467"/>
                </a:moveTo>
                <a:lnTo>
                  <a:pt x="15100" y="2744"/>
                </a:lnTo>
                <a:lnTo>
                  <a:pt x="12824" y="2744"/>
                </a:lnTo>
                <a:lnTo>
                  <a:pt x="12824" y="467"/>
                </a:lnTo>
                <a:lnTo>
                  <a:pt x="15100" y="467"/>
                </a:lnTo>
                <a:close/>
                <a:moveTo>
                  <a:pt x="8696" y="3196"/>
                </a:moveTo>
                <a:lnTo>
                  <a:pt x="8696" y="3876"/>
                </a:lnTo>
                <a:cubicBezTo>
                  <a:pt x="8696" y="4262"/>
                  <a:pt x="8389" y="4568"/>
                  <a:pt x="8017" y="4568"/>
                </a:cubicBezTo>
                <a:lnTo>
                  <a:pt x="5274" y="4568"/>
                </a:lnTo>
                <a:cubicBezTo>
                  <a:pt x="4901" y="4568"/>
                  <a:pt x="4595" y="4262"/>
                  <a:pt x="4595" y="3876"/>
                </a:cubicBezTo>
                <a:lnTo>
                  <a:pt x="4595" y="3196"/>
                </a:lnTo>
                <a:lnTo>
                  <a:pt x="8696" y="3196"/>
                </a:lnTo>
                <a:close/>
                <a:moveTo>
                  <a:pt x="14647" y="3196"/>
                </a:moveTo>
                <a:lnTo>
                  <a:pt x="14647" y="15114"/>
                </a:lnTo>
                <a:lnTo>
                  <a:pt x="12824" y="15114"/>
                </a:lnTo>
                <a:lnTo>
                  <a:pt x="12824" y="3876"/>
                </a:lnTo>
                <a:cubicBezTo>
                  <a:pt x="12824" y="3756"/>
                  <a:pt x="12730" y="3649"/>
                  <a:pt x="12597" y="3649"/>
                </a:cubicBezTo>
                <a:cubicBezTo>
                  <a:pt x="12478" y="3649"/>
                  <a:pt x="12371" y="3756"/>
                  <a:pt x="12371" y="3876"/>
                </a:cubicBezTo>
                <a:lnTo>
                  <a:pt x="12371" y="15114"/>
                </a:lnTo>
                <a:lnTo>
                  <a:pt x="920" y="15114"/>
                </a:lnTo>
                <a:lnTo>
                  <a:pt x="920" y="3196"/>
                </a:lnTo>
                <a:lnTo>
                  <a:pt x="4142" y="3196"/>
                </a:lnTo>
                <a:lnTo>
                  <a:pt x="4142" y="3876"/>
                </a:lnTo>
                <a:cubicBezTo>
                  <a:pt x="4142" y="4515"/>
                  <a:pt x="4648" y="5021"/>
                  <a:pt x="5274" y="5021"/>
                </a:cubicBezTo>
                <a:lnTo>
                  <a:pt x="8017" y="5021"/>
                </a:lnTo>
                <a:cubicBezTo>
                  <a:pt x="8643" y="5021"/>
                  <a:pt x="9149" y="4515"/>
                  <a:pt x="9149" y="3876"/>
                </a:cubicBezTo>
                <a:lnTo>
                  <a:pt x="9149" y="3196"/>
                </a:lnTo>
                <a:lnTo>
                  <a:pt x="14647" y="3196"/>
                </a:lnTo>
                <a:close/>
                <a:moveTo>
                  <a:pt x="228" y="1"/>
                </a:moveTo>
                <a:cubicBezTo>
                  <a:pt x="107" y="1"/>
                  <a:pt x="1" y="107"/>
                  <a:pt x="1" y="240"/>
                </a:cubicBezTo>
                <a:lnTo>
                  <a:pt x="1" y="2971"/>
                </a:lnTo>
                <a:cubicBezTo>
                  <a:pt x="1" y="3090"/>
                  <a:pt x="107" y="3196"/>
                  <a:pt x="228" y="3196"/>
                </a:cubicBezTo>
                <a:lnTo>
                  <a:pt x="467" y="3196"/>
                </a:lnTo>
                <a:lnTo>
                  <a:pt x="467" y="15340"/>
                </a:lnTo>
                <a:cubicBezTo>
                  <a:pt x="467" y="15460"/>
                  <a:pt x="560" y="15567"/>
                  <a:pt x="693" y="15567"/>
                </a:cubicBezTo>
                <a:lnTo>
                  <a:pt x="14874" y="15567"/>
                </a:lnTo>
                <a:cubicBezTo>
                  <a:pt x="15007" y="15567"/>
                  <a:pt x="15100" y="15460"/>
                  <a:pt x="15100" y="15340"/>
                </a:cubicBezTo>
                <a:lnTo>
                  <a:pt x="15100" y="3196"/>
                </a:lnTo>
                <a:lnTo>
                  <a:pt x="15340" y="3196"/>
                </a:lnTo>
                <a:cubicBezTo>
                  <a:pt x="15460" y="3196"/>
                  <a:pt x="15567" y="3090"/>
                  <a:pt x="15567" y="2971"/>
                </a:cubicBezTo>
                <a:lnTo>
                  <a:pt x="15567" y="240"/>
                </a:lnTo>
                <a:cubicBezTo>
                  <a:pt x="15567" y="107"/>
                  <a:pt x="15460" y="1"/>
                  <a:pt x="15340" y="1"/>
                </a:cubicBezTo>
                <a:lnTo>
                  <a:pt x="22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10" name="Rectangle 9"/>
          <p:cNvSpPr/>
          <p:nvPr/>
        </p:nvSpPr>
        <p:spPr>
          <a:xfrm>
            <a:off x="322263" y="423863"/>
            <a:ext cx="11710987" cy="976312"/>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altLang="ar-SA" sz="4000" dirty="0">
                <a:solidFill>
                  <a:srgbClr val="FFFFFF"/>
                </a:solidFill>
                <a:latin typeface="FreeMono"/>
              </a:rPr>
              <a:t>التعريف</a:t>
            </a:r>
            <a:r>
              <a:rPr lang="ar-SA" altLang="ar-SA" sz="3600" dirty="0">
                <a:solidFill>
                  <a:srgbClr val="FFFFFF"/>
                </a:solidFill>
                <a:latin typeface="FreeMono"/>
              </a:rPr>
              <a:t> </a:t>
            </a:r>
            <a:endParaRPr lang="en-US" altLang="ar-SA" sz="3600" b="1" dirty="0">
              <a:solidFill>
                <a:srgbClr val="FFFFFF"/>
              </a:solidFill>
              <a:latin typeface="Times New Roman" panose="02020603050405020304" pitchFamily="18" charset="0"/>
              <a:cs typeface="Times New Roman" panose="02020603050405020304" pitchFamily="18" charset="0"/>
            </a:endParaRPr>
          </a:p>
        </p:txBody>
      </p:sp>
      <p:grpSp>
        <p:nvGrpSpPr>
          <p:cNvPr id="9223" name="Group 11"/>
          <p:cNvGrpSpPr>
            <a:grpSpLocks/>
          </p:cNvGrpSpPr>
          <p:nvPr/>
        </p:nvGrpSpPr>
        <p:grpSpPr bwMode="auto">
          <a:xfrm>
            <a:off x="0" y="6069013"/>
            <a:ext cx="12192000" cy="569912"/>
            <a:chOff x="0" y="6069368"/>
            <a:chExt cx="12192000" cy="569956"/>
          </a:xfrm>
        </p:grpSpPr>
        <p:sp>
          <p:nvSpPr>
            <p:cNvPr id="13" name="Oval 12"/>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4" name="Straight Connector 13"/>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9228"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6</a:t>
              </a:r>
            </a:p>
          </p:txBody>
        </p:sp>
        <p:cxnSp>
          <p:nvCxnSpPr>
            <p:cNvPr id="16" name="Straight Connector 15"/>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922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B038AD66-F6E0-4274-970E-784BC201786A}" type="slidenum">
              <a:rPr lang="en-US" altLang="ar-SA" sz="1200">
                <a:solidFill>
                  <a:srgbClr val="898989"/>
                </a:solidFill>
              </a:rPr>
              <a:pPr>
                <a:lnSpc>
                  <a:spcPct val="100000"/>
                </a:lnSpc>
                <a:spcBef>
                  <a:spcPct val="0"/>
                </a:spcBef>
                <a:buFontTx/>
                <a:buNone/>
              </a:pPr>
              <a:t>25</a:t>
            </a:fld>
            <a:endParaRPr lang="en-US" altLang="ar-SA" sz="1200">
              <a:solidFill>
                <a:srgbClr val="898989"/>
              </a:solidFill>
            </a:endParaRPr>
          </a:p>
        </p:txBody>
      </p:sp>
      <p:sp>
        <p:nvSpPr>
          <p:cNvPr id="17" name="مربع نص 16"/>
          <p:cNvSpPr txBox="1"/>
          <p:nvPr/>
        </p:nvSpPr>
        <p:spPr>
          <a:xfrm>
            <a:off x="322263" y="1862138"/>
            <a:ext cx="8620125" cy="3292475"/>
          </a:xfrm>
          <a:prstGeom prst="rect">
            <a:avLst/>
          </a:prstGeom>
          <a:noFill/>
        </p:spPr>
        <p:txBody>
          <a:bodyPr>
            <a:spAutoFit/>
          </a:bodyPr>
          <a:lstStyle/>
          <a:p>
            <a:pPr algn="just" rtl="1" eaLnBrk="1" fontAlgn="auto" hangingPunct="1">
              <a:spcBef>
                <a:spcPts val="0"/>
              </a:spcBef>
              <a:spcAft>
                <a:spcPts val="0"/>
              </a:spcAft>
              <a:defRPr/>
            </a:pPr>
            <a:endParaRPr lang="ar-SA" sz="3200" dirty="0">
              <a:solidFill>
                <a:srgbClr val="1F1F1F"/>
              </a:solidFill>
              <a:latin typeface="Google Sans"/>
            </a:endParaRPr>
          </a:p>
          <a:p>
            <a:pPr algn="just" rtl="1" eaLnBrk="1" fontAlgn="auto" hangingPunct="1">
              <a:spcBef>
                <a:spcPts val="0"/>
              </a:spcBef>
              <a:spcAft>
                <a:spcPts val="0"/>
              </a:spcAft>
              <a:defRPr/>
            </a:pPr>
            <a:r>
              <a:rPr lang="ar-SA" sz="3600" b="1" dirty="0">
                <a:solidFill>
                  <a:srgbClr val="1F1F1F"/>
                </a:solidFill>
                <a:latin typeface="Google Sans"/>
              </a:rPr>
              <a:t>الميزانية العامة للدولة هي </a:t>
            </a:r>
            <a:r>
              <a:rPr lang="ar-SA" sz="3600" b="1" dirty="0">
                <a:solidFill>
                  <a:srgbClr val="C00000"/>
                </a:solidFill>
                <a:latin typeface="Google Sans"/>
              </a:rPr>
              <a:t>خطة مالية </a:t>
            </a:r>
            <a:r>
              <a:rPr lang="ar-SA" sz="3600" b="1" dirty="0">
                <a:solidFill>
                  <a:srgbClr val="1F1F1F"/>
                </a:solidFill>
                <a:latin typeface="Google Sans"/>
              </a:rPr>
              <a:t>تتضمن تقديرات الإيرادات والنفقات العامة لسنة مالية قادمة، وتجاز من السلطة التشريعية وتعكس الأهداف الاقتصادية والاجتماعية والسياسية للدولة.</a:t>
            </a:r>
          </a:p>
          <a:p>
            <a:pPr algn="just" rtl="1" eaLnBrk="1" fontAlgn="auto" hangingPunct="1">
              <a:spcBef>
                <a:spcPts val="0"/>
              </a:spcBef>
              <a:spcAft>
                <a:spcPts val="0"/>
              </a:spcAft>
              <a:defRPr/>
            </a:pPr>
            <a:endParaRPr lang="ar-001" sz="3200" dirty="0">
              <a:latin typeface="+mn-lt"/>
              <a:cs typeface="+mn-cs"/>
            </a:endParaRPr>
          </a:p>
        </p:txBody>
      </p:sp>
    </p:spTree>
    <p:extLst>
      <p:ext uri="{BB962C8B-B14F-4D97-AF65-F5344CB8AC3E}">
        <p14:creationId xmlns:p14="http://schemas.microsoft.com/office/powerpoint/2010/main" val="138707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9495" y="1752600"/>
            <a:ext cx="2743200" cy="3352799"/>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3600" dirty="0">
                <a:solidFill>
                  <a:schemeClr val="tx1"/>
                </a:solidFill>
                <a:latin typeface="Google Sans"/>
              </a:rPr>
              <a:t>الميزانية العامة للدولة</a:t>
            </a:r>
            <a:endParaRPr lang="en-US" sz="4400" b="1" dirty="0">
              <a:solidFill>
                <a:schemeClr val="tx1"/>
              </a:solidFill>
            </a:endParaRPr>
          </a:p>
        </p:txBody>
      </p:sp>
      <p:sp>
        <p:nvSpPr>
          <p:cNvPr id="10245" name="Google Shape;775;p44"/>
          <p:cNvSpPr>
            <a:spLocks/>
          </p:cNvSpPr>
          <p:nvPr/>
        </p:nvSpPr>
        <p:spPr bwMode="auto">
          <a:xfrm>
            <a:off x="2681288" y="2908300"/>
            <a:ext cx="461962" cy="461963"/>
          </a:xfrm>
          <a:custGeom>
            <a:avLst/>
            <a:gdLst>
              <a:gd name="T0" fmla="*/ 2147483646 w 15567"/>
              <a:gd name="T1" fmla="*/ 2147483646 h 15567"/>
              <a:gd name="T2" fmla="*/ 2147483646 w 15567"/>
              <a:gd name="T3" fmla="*/ 2147483646 h 15567"/>
              <a:gd name="T4" fmla="*/ 2147483646 w 15567"/>
              <a:gd name="T5" fmla="*/ 2147483646 h 15567"/>
              <a:gd name="T6" fmla="*/ 2147483646 w 15567"/>
              <a:gd name="T7" fmla="*/ 2147483646 h 15567"/>
              <a:gd name="T8" fmla="*/ 2147483646 w 15567"/>
              <a:gd name="T9" fmla="*/ 2147483646 h 15567"/>
              <a:gd name="T10" fmla="*/ 2147483646 w 15567"/>
              <a:gd name="T11" fmla="*/ 2147483646 h 15567"/>
              <a:gd name="T12" fmla="*/ 2147483646 w 15567"/>
              <a:gd name="T13" fmla="*/ 2147483646 h 15567"/>
              <a:gd name="T14" fmla="*/ 2147483646 w 15567"/>
              <a:gd name="T15" fmla="*/ 2147483646 h 15567"/>
              <a:gd name="T16" fmla="*/ 2147483646 w 15567"/>
              <a:gd name="T17" fmla="*/ 2147483646 h 15567"/>
              <a:gd name="T18" fmla="*/ 2147483646 w 15567"/>
              <a:gd name="T19" fmla="*/ 2147483646 h 15567"/>
              <a:gd name="T20" fmla="*/ 2147483646 w 15567"/>
              <a:gd name="T21" fmla="*/ 2147483646 h 15567"/>
              <a:gd name="T22" fmla="*/ 2147483646 w 15567"/>
              <a:gd name="T23" fmla="*/ 2147483646 h 15567"/>
              <a:gd name="T24" fmla="*/ 2147483646 w 15567"/>
              <a:gd name="T25" fmla="*/ 2147483646 h 15567"/>
              <a:gd name="T26" fmla="*/ 2147483646 w 15567"/>
              <a:gd name="T27" fmla="*/ 2147483646 h 15567"/>
              <a:gd name="T28" fmla="*/ 2147483646 w 15567"/>
              <a:gd name="T29" fmla="*/ 2147483646 h 15567"/>
              <a:gd name="T30" fmla="*/ 2147483646 w 15567"/>
              <a:gd name="T31" fmla="*/ 2147483646 h 15567"/>
              <a:gd name="T32" fmla="*/ 2147483646 w 15567"/>
              <a:gd name="T33" fmla="*/ 2147483646 h 15567"/>
              <a:gd name="T34" fmla="*/ 2147483646 w 15567"/>
              <a:gd name="T35" fmla="*/ 2147483646 h 15567"/>
              <a:gd name="T36" fmla="*/ 2147483646 w 15567"/>
              <a:gd name="T37" fmla="*/ 2147483646 h 15567"/>
              <a:gd name="T38" fmla="*/ 2147483646 w 15567"/>
              <a:gd name="T39" fmla="*/ 2147483646 h 15567"/>
              <a:gd name="T40" fmla="*/ 2147483646 w 15567"/>
              <a:gd name="T41" fmla="*/ 2147483646 h 15567"/>
              <a:gd name="T42" fmla="*/ 2147483646 w 15567"/>
              <a:gd name="T43" fmla="*/ 2147483646 h 15567"/>
              <a:gd name="T44" fmla="*/ 2147483646 w 15567"/>
              <a:gd name="T45" fmla="*/ 2147483646 h 15567"/>
              <a:gd name="T46" fmla="*/ 2147483646 w 15567"/>
              <a:gd name="T47" fmla="*/ 2147483646 h 15567"/>
              <a:gd name="T48" fmla="*/ 2147483646 w 15567"/>
              <a:gd name="T49" fmla="*/ 2147483646 h 15567"/>
              <a:gd name="T50" fmla="*/ 2147483646 w 15567"/>
              <a:gd name="T51" fmla="*/ 2147483646 h 15567"/>
              <a:gd name="T52" fmla="*/ 2147483646 w 15567"/>
              <a:gd name="T53" fmla="*/ 2147483646 h 15567"/>
              <a:gd name="T54" fmla="*/ 2147483646 w 15567"/>
              <a:gd name="T55" fmla="*/ 2147483646 h 15567"/>
              <a:gd name="T56" fmla="*/ 2147483646 w 15567"/>
              <a:gd name="T57" fmla="*/ 2147483646 h 15567"/>
              <a:gd name="T58" fmla="*/ 2147483646 w 15567"/>
              <a:gd name="T59" fmla="*/ 2147483646 h 15567"/>
              <a:gd name="T60" fmla="*/ 2147483646 w 15567"/>
              <a:gd name="T61" fmla="*/ 2147483646 h 15567"/>
              <a:gd name="T62" fmla="*/ 2147483646 w 15567"/>
              <a:gd name="T63" fmla="*/ 2147483646 h 15567"/>
              <a:gd name="T64" fmla="*/ 2147483646 w 15567"/>
              <a:gd name="T65" fmla="*/ 2147483646 h 15567"/>
              <a:gd name="T66" fmla="*/ 2147483646 w 15567"/>
              <a:gd name="T67" fmla="*/ 2147483646 h 15567"/>
              <a:gd name="T68" fmla="*/ 2147483646 w 15567"/>
              <a:gd name="T69" fmla="*/ 2147483646 h 15567"/>
              <a:gd name="T70" fmla="*/ 2147483646 w 15567"/>
              <a:gd name="T71" fmla="*/ 2147483646 h 15567"/>
              <a:gd name="T72" fmla="*/ 2147483646 w 15567"/>
              <a:gd name="T73" fmla="*/ 2147483646 h 15567"/>
              <a:gd name="T74" fmla="*/ 2147483646 w 15567"/>
              <a:gd name="T75" fmla="*/ 2147483646 h 15567"/>
              <a:gd name="T76" fmla="*/ 2147483646 w 15567"/>
              <a:gd name="T77" fmla="*/ 2147483646 h 15567"/>
              <a:gd name="T78" fmla="*/ 2147483646 w 15567"/>
              <a:gd name="T79" fmla="*/ 2147483646 h 15567"/>
              <a:gd name="T80" fmla="*/ 2147483646 w 15567"/>
              <a:gd name="T81" fmla="*/ 2147483646 h 15567"/>
              <a:gd name="T82" fmla="*/ 2147483646 w 15567"/>
              <a:gd name="T83" fmla="*/ 2147483646 h 15567"/>
              <a:gd name="T84" fmla="*/ 2147483646 w 15567"/>
              <a:gd name="T85" fmla="*/ 2147483646 h 15567"/>
              <a:gd name="T86" fmla="*/ 2147483646 w 15567"/>
              <a:gd name="T87" fmla="*/ 2147483646 h 15567"/>
              <a:gd name="T88" fmla="*/ 2147483646 w 15567"/>
              <a:gd name="T89" fmla="*/ 2147483646 h 15567"/>
              <a:gd name="T90" fmla="*/ 2147483646 w 15567"/>
              <a:gd name="T91" fmla="*/ 2147483646 h 15567"/>
              <a:gd name="T92" fmla="*/ 2147483646 w 15567"/>
              <a:gd name="T93" fmla="*/ 2147483646 h 15567"/>
              <a:gd name="T94" fmla="*/ 2147483646 w 15567"/>
              <a:gd name="T95" fmla="*/ 2147483646 h 15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567" h="15567" extrusionOk="0">
                <a:moveTo>
                  <a:pt x="12371" y="467"/>
                </a:moveTo>
                <a:lnTo>
                  <a:pt x="12371" y="2744"/>
                </a:lnTo>
                <a:lnTo>
                  <a:pt x="467" y="2744"/>
                </a:lnTo>
                <a:lnTo>
                  <a:pt x="467" y="467"/>
                </a:lnTo>
                <a:lnTo>
                  <a:pt x="12371" y="467"/>
                </a:lnTo>
                <a:close/>
                <a:moveTo>
                  <a:pt x="15100" y="467"/>
                </a:moveTo>
                <a:lnTo>
                  <a:pt x="15100" y="2744"/>
                </a:lnTo>
                <a:lnTo>
                  <a:pt x="12824" y="2744"/>
                </a:lnTo>
                <a:lnTo>
                  <a:pt x="12824" y="467"/>
                </a:lnTo>
                <a:lnTo>
                  <a:pt x="15100" y="467"/>
                </a:lnTo>
                <a:close/>
                <a:moveTo>
                  <a:pt x="8696" y="3196"/>
                </a:moveTo>
                <a:lnTo>
                  <a:pt x="8696" y="3876"/>
                </a:lnTo>
                <a:cubicBezTo>
                  <a:pt x="8696" y="4262"/>
                  <a:pt x="8389" y="4568"/>
                  <a:pt x="8017" y="4568"/>
                </a:cubicBezTo>
                <a:lnTo>
                  <a:pt x="5274" y="4568"/>
                </a:lnTo>
                <a:cubicBezTo>
                  <a:pt x="4901" y="4568"/>
                  <a:pt x="4595" y="4262"/>
                  <a:pt x="4595" y="3876"/>
                </a:cubicBezTo>
                <a:lnTo>
                  <a:pt x="4595" y="3196"/>
                </a:lnTo>
                <a:lnTo>
                  <a:pt x="8696" y="3196"/>
                </a:lnTo>
                <a:close/>
                <a:moveTo>
                  <a:pt x="14647" y="3196"/>
                </a:moveTo>
                <a:lnTo>
                  <a:pt x="14647" y="15114"/>
                </a:lnTo>
                <a:lnTo>
                  <a:pt x="12824" y="15114"/>
                </a:lnTo>
                <a:lnTo>
                  <a:pt x="12824" y="3876"/>
                </a:lnTo>
                <a:cubicBezTo>
                  <a:pt x="12824" y="3756"/>
                  <a:pt x="12730" y="3649"/>
                  <a:pt x="12597" y="3649"/>
                </a:cubicBezTo>
                <a:cubicBezTo>
                  <a:pt x="12478" y="3649"/>
                  <a:pt x="12371" y="3756"/>
                  <a:pt x="12371" y="3876"/>
                </a:cubicBezTo>
                <a:lnTo>
                  <a:pt x="12371" y="15114"/>
                </a:lnTo>
                <a:lnTo>
                  <a:pt x="920" y="15114"/>
                </a:lnTo>
                <a:lnTo>
                  <a:pt x="920" y="3196"/>
                </a:lnTo>
                <a:lnTo>
                  <a:pt x="4142" y="3196"/>
                </a:lnTo>
                <a:lnTo>
                  <a:pt x="4142" y="3876"/>
                </a:lnTo>
                <a:cubicBezTo>
                  <a:pt x="4142" y="4515"/>
                  <a:pt x="4648" y="5021"/>
                  <a:pt x="5274" y="5021"/>
                </a:cubicBezTo>
                <a:lnTo>
                  <a:pt x="8017" y="5021"/>
                </a:lnTo>
                <a:cubicBezTo>
                  <a:pt x="8643" y="5021"/>
                  <a:pt x="9149" y="4515"/>
                  <a:pt x="9149" y="3876"/>
                </a:cubicBezTo>
                <a:lnTo>
                  <a:pt x="9149" y="3196"/>
                </a:lnTo>
                <a:lnTo>
                  <a:pt x="14647" y="3196"/>
                </a:lnTo>
                <a:close/>
                <a:moveTo>
                  <a:pt x="228" y="1"/>
                </a:moveTo>
                <a:cubicBezTo>
                  <a:pt x="107" y="1"/>
                  <a:pt x="1" y="107"/>
                  <a:pt x="1" y="240"/>
                </a:cubicBezTo>
                <a:lnTo>
                  <a:pt x="1" y="2971"/>
                </a:lnTo>
                <a:cubicBezTo>
                  <a:pt x="1" y="3090"/>
                  <a:pt x="107" y="3196"/>
                  <a:pt x="228" y="3196"/>
                </a:cubicBezTo>
                <a:lnTo>
                  <a:pt x="467" y="3196"/>
                </a:lnTo>
                <a:lnTo>
                  <a:pt x="467" y="15340"/>
                </a:lnTo>
                <a:cubicBezTo>
                  <a:pt x="467" y="15460"/>
                  <a:pt x="560" y="15567"/>
                  <a:pt x="693" y="15567"/>
                </a:cubicBezTo>
                <a:lnTo>
                  <a:pt x="14874" y="15567"/>
                </a:lnTo>
                <a:cubicBezTo>
                  <a:pt x="15007" y="15567"/>
                  <a:pt x="15100" y="15460"/>
                  <a:pt x="15100" y="15340"/>
                </a:cubicBezTo>
                <a:lnTo>
                  <a:pt x="15100" y="3196"/>
                </a:lnTo>
                <a:lnTo>
                  <a:pt x="15340" y="3196"/>
                </a:lnTo>
                <a:cubicBezTo>
                  <a:pt x="15460" y="3196"/>
                  <a:pt x="15567" y="3090"/>
                  <a:pt x="15567" y="2971"/>
                </a:cubicBezTo>
                <a:lnTo>
                  <a:pt x="15567" y="240"/>
                </a:lnTo>
                <a:cubicBezTo>
                  <a:pt x="15567" y="107"/>
                  <a:pt x="15460" y="1"/>
                  <a:pt x="15340" y="1"/>
                </a:cubicBezTo>
                <a:lnTo>
                  <a:pt x="228"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10" name="Rectangle 9"/>
          <p:cNvSpPr/>
          <p:nvPr/>
        </p:nvSpPr>
        <p:spPr>
          <a:xfrm>
            <a:off x="322263" y="423863"/>
            <a:ext cx="11710987" cy="976312"/>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altLang="ar-SA" sz="4000" dirty="0">
                <a:solidFill>
                  <a:srgbClr val="FFFFFF"/>
                </a:solidFill>
                <a:latin typeface="FreeMono"/>
              </a:rPr>
              <a:t>التعريف</a:t>
            </a:r>
            <a:r>
              <a:rPr lang="ar-SA" altLang="ar-SA" sz="3600" dirty="0">
                <a:solidFill>
                  <a:srgbClr val="FFFFFF"/>
                </a:solidFill>
                <a:latin typeface="FreeMono"/>
              </a:rPr>
              <a:t> </a:t>
            </a:r>
            <a:endParaRPr lang="en-US" altLang="ar-SA" sz="3600" b="1" dirty="0">
              <a:solidFill>
                <a:srgbClr val="FFFFFF"/>
              </a:solidFill>
              <a:latin typeface="Times New Roman" panose="02020603050405020304" pitchFamily="18" charset="0"/>
              <a:cs typeface="Times New Roman" panose="02020603050405020304" pitchFamily="18" charset="0"/>
            </a:endParaRPr>
          </a:p>
        </p:txBody>
      </p:sp>
      <p:grpSp>
        <p:nvGrpSpPr>
          <p:cNvPr id="10247" name="Group 11"/>
          <p:cNvGrpSpPr>
            <a:grpSpLocks/>
          </p:cNvGrpSpPr>
          <p:nvPr/>
        </p:nvGrpSpPr>
        <p:grpSpPr bwMode="auto">
          <a:xfrm>
            <a:off x="0" y="6069013"/>
            <a:ext cx="12192000" cy="569912"/>
            <a:chOff x="0" y="6069368"/>
            <a:chExt cx="12192000" cy="569956"/>
          </a:xfrm>
        </p:grpSpPr>
        <p:sp>
          <p:nvSpPr>
            <p:cNvPr id="13" name="Oval 12"/>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4" name="Straight Connector 13"/>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0252"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7</a:t>
              </a:r>
            </a:p>
          </p:txBody>
        </p:sp>
        <p:cxnSp>
          <p:nvCxnSpPr>
            <p:cNvPr id="16" name="Straight Connector 15"/>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024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3DD7C386-BD3E-4C9A-848C-B112DC0D0ABE}" type="slidenum">
              <a:rPr lang="en-US" altLang="ar-SA" sz="1200">
                <a:solidFill>
                  <a:srgbClr val="898989"/>
                </a:solidFill>
              </a:rPr>
              <a:pPr>
                <a:lnSpc>
                  <a:spcPct val="100000"/>
                </a:lnSpc>
                <a:spcBef>
                  <a:spcPct val="0"/>
                </a:spcBef>
                <a:buFontTx/>
                <a:buNone/>
              </a:pPr>
              <a:t>26</a:t>
            </a:fld>
            <a:endParaRPr lang="en-US" altLang="ar-SA" sz="1200">
              <a:solidFill>
                <a:srgbClr val="898989"/>
              </a:solidFill>
            </a:endParaRPr>
          </a:p>
        </p:txBody>
      </p:sp>
      <p:sp>
        <p:nvSpPr>
          <p:cNvPr id="17" name="مربع نص 16"/>
          <p:cNvSpPr txBox="1"/>
          <p:nvPr/>
        </p:nvSpPr>
        <p:spPr>
          <a:xfrm>
            <a:off x="158750" y="1862138"/>
            <a:ext cx="8985250" cy="3292475"/>
          </a:xfrm>
          <a:prstGeom prst="rect">
            <a:avLst/>
          </a:prstGeom>
          <a:noFill/>
        </p:spPr>
        <p:txBody>
          <a:bodyPr>
            <a:spAutoFit/>
          </a:bodyPr>
          <a:lstStyle/>
          <a:p>
            <a:pPr algn="just" rtl="1" eaLnBrk="1" fontAlgn="auto" hangingPunct="1">
              <a:spcBef>
                <a:spcPts val="0"/>
              </a:spcBef>
              <a:spcAft>
                <a:spcPts val="0"/>
              </a:spcAft>
              <a:defRPr/>
            </a:pPr>
            <a:endParaRPr lang="ar-SA" sz="3200" dirty="0">
              <a:solidFill>
                <a:srgbClr val="1F1F1F"/>
              </a:solidFill>
              <a:latin typeface="Google Sans"/>
            </a:endParaRPr>
          </a:p>
          <a:p>
            <a:pPr algn="r" rtl="1">
              <a:lnSpc>
                <a:spcPct val="200000"/>
              </a:lnSpc>
              <a:defRPr/>
            </a:pPr>
            <a:r>
              <a:rPr lang="ar-SA" sz="3600" b="1" dirty="0">
                <a:solidFill>
                  <a:srgbClr val="1F1F1F"/>
                </a:solidFill>
                <a:latin typeface="Google Sans"/>
              </a:rPr>
              <a:t> </a:t>
            </a:r>
            <a:r>
              <a:rPr lang="ar-SA" sz="3600" b="1" dirty="0">
                <a:solidFill>
                  <a:srgbClr val="C00000"/>
                </a:solidFill>
                <a:latin typeface="Google Sans"/>
              </a:rPr>
              <a:t>مجموعة البيانات والقرارات </a:t>
            </a:r>
            <a:r>
              <a:rPr lang="ar-SA" sz="3600" b="1" dirty="0">
                <a:solidFill>
                  <a:srgbClr val="1F1F1F"/>
                </a:solidFill>
                <a:latin typeface="Google Sans"/>
              </a:rPr>
              <a:t>التي توضح تقديرات الإيرادات والمصروفات المنتظرة للدولة خلال سنة معينة.</a:t>
            </a:r>
          </a:p>
          <a:p>
            <a:pPr algn="just" rtl="1" eaLnBrk="1" fontAlgn="auto" hangingPunct="1">
              <a:spcBef>
                <a:spcPts val="0"/>
              </a:spcBef>
              <a:spcAft>
                <a:spcPts val="0"/>
              </a:spcAft>
              <a:defRPr/>
            </a:pPr>
            <a:endParaRPr lang="ar-001" sz="3200" dirty="0">
              <a:latin typeface="+mn-lt"/>
              <a:cs typeface="+mn-cs"/>
            </a:endParaRPr>
          </a:p>
        </p:txBody>
      </p:sp>
    </p:spTree>
    <p:extLst>
      <p:ext uri="{BB962C8B-B14F-4D97-AF65-F5344CB8AC3E}">
        <p14:creationId xmlns:p14="http://schemas.microsoft.com/office/powerpoint/2010/main" val="2925033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85763"/>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267" name="Rectangle 64"/>
          <p:cNvSpPr>
            <a:spLocks noChangeArrowheads="1"/>
          </p:cNvSpPr>
          <p:nvPr/>
        </p:nvSpPr>
        <p:spPr bwMode="auto">
          <a:xfrm>
            <a:off x="2108200" y="609600"/>
            <a:ext cx="797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الخصائص</a:t>
            </a:r>
            <a:r>
              <a:rPr lang="ar-SA" altLang="ar-SA" b="1">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1268" name="Group 66"/>
          <p:cNvGrpSpPr>
            <a:grpSpLocks/>
          </p:cNvGrpSpPr>
          <p:nvPr/>
        </p:nvGrpSpPr>
        <p:grpSpPr bwMode="auto">
          <a:xfrm>
            <a:off x="44450" y="6299200"/>
            <a:ext cx="12192000" cy="685800"/>
            <a:chOff x="0" y="6069368"/>
            <a:chExt cx="12192000" cy="686256"/>
          </a:xfrm>
        </p:grpSpPr>
        <p:sp>
          <p:nvSpPr>
            <p:cNvPr id="68" name="Oval 67"/>
            <p:cNvSpPr/>
            <p:nvPr/>
          </p:nvSpPr>
          <p:spPr>
            <a:xfrm>
              <a:off x="865188" y="6069368"/>
              <a:ext cx="528637" cy="52899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606"/>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1273" name="Title 1"/>
            <p:cNvSpPr txBox="1">
              <a:spLocks noChangeArrowheads="1"/>
            </p:cNvSpPr>
            <p:nvPr/>
          </p:nvSpPr>
          <p:spPr bwMode="auto">
            <a:xfrm>
              <a:off x="839120" y="6226946"/>
              <a:ext cx="525456" cy="5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a:solidFill>
                    <a:srgbClr val="FFFFFF"/>
                  </a:solidFill>
                  <a:latin typeface="Calibri Light" panose="020F0302020204030204" pitchFamily="34" charset="0"/>
                </a:rPr>
                <a:t>8</a:t>
              </a:r>
              <a:r>
                <a:rPr lang="ar-SA" altLang="ar-SA" sz="2400">
                  <a:solidFill>
                    <a:srgbClr val="FFFFFF"/>
                  </a:solidFill>
                  <a:latin typeface="Calibri Light" panose="020F0302020204030204" pitchFamily="34" charset="0"/>
                </a:rPr>
                <a:t>  </a:t>
              </a:r>
            </a:p>
          </p:txBody>
        </p:sp>
        <p:cxnSp>
          <p:nvCxnSpPr>
            <p:cNvPr id="71" name="Straight Connector 70"/>
            <p:cNvCxnSpPr/>
            <p:nvPr/>
          </p:nvCxnSpPr>
          <p:spPr>
            <a:xfrm>
              <a:off x="0" y="6371194"/>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1269" name="مربع نص 54"/>
          <p:cNvSpPr txBox="1">
            <a:spLocks noChangeArrowheads="1"/>
          </p:cNvSpPr>
          <p:nvPr/>
        </p:nvSpPr>
        <p:spPr bwMode="auto">
          <a:xfrm>
            <a:off x="280988" y="1604963"/>
            <a:ext cx="11591925"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r>
              <a:rPr lang="ar-SA" altLang="ar-SA" sz="3200" b="1"/>
              <a:t> </a:t>
            </a:r>
            <a:r>
              <a:rPr lang="ar-SA" altLang="ar-SA" sz="3200" b="1">
                <a:solidFill>
                  <a:srgbClr val="C00000"/>
                </a:solidFill>
              </a:rPr>
              <a:t>خطة مالية </a:t>
            </a:r>
            <a:r>
              <a:rPr lang="ar-SA" altLang="ar-SA" sz="3200" b="1"/>
              <a:t>تتضمن أرقاماً ومبالغ تتمثل في اعتمادات نفقات وإيرادات الدولة.</a:t>
            </a:r>
          </a:p>
          <a:p>
            <a:pPr algn="r" rtl="1"/>
            <a:r>
              <a:rPr lang="ar-SA" altLang="ar-SA" sz="3200" b="1"/>
              <a:t> أنها تتضمن </a:t>
            </a:r>
            <a:r>
              <a:rPr lang="ar-SA" altLang="ar-SA" sz="3200" b="1">
                <a:solidFill>
                  <a:srgbClr val="C00000"/>
                </a:solidFill>
              </a:rPr>
              <a:t>أرقاماً تقديرية </a:t>
            </a:r>
            <a:r>
              <a:rPr lang="ar-SA" altLang="ar-SA" sz="3200" b="1"/>
              <a:t>وليست فعلية وهي تختلف عن الحسابات الختامية التي </a:t>
            </a:r>
          </a:p>
          <a:p>
            <a:pPr algn="r" rtl="1">
              <a:buFont typeface="Arial" panose="020B0604020202020204" pitchFamily="34" charset="0"/>
              <a:buNone/>
            </a:pPr>
            <a:r>
              <a:rPr lang="ar-SA" altLang="ar-SA" sz="3200" b="1"/>
              <a:t> تتضمن بيانات وأرقام فعلية.</a:t>
            </a:r>
          </a:p>
          <a:p>
            <a:pPr algn="r" rtl="1"/>
            <a:r>
              <a:rPr lang="ar-SA" altLang="ar-SA" sz="3200" b="1"/>
              <a:t> يتم اعدادها عن </a:t>
            </a:r>
            <a:r>
              <a:rPr lang="ar-SA" altLang="ar-SA" sz="3200" b="1">
                <a:solidFill>
                  <a:srgbClr val="C00000"/>
                </a:solidFill>
              </a:rPr>
              <a:t>سنة مالية قادمة </a:t>
            </a:r>
            <a:r>
              <a:rPr lang="ar-SA" altLang="ar-SA" sz="3200" b="1"/>
              <a:t>.</a:t>
            </a:r>
          </a:p>
          <a:p>
            <a:pPr algn="r" rtl="1"/>
            <a:r>
              <a:rPr lang="ar-SA" altLang="ar-SA" sz="3200" b="1"/>
              <a:t> يجب اعتمادها من </a:t>
            </a:r>
            <a:r>
              <a:rPr lang="ar-SA" altLang="ar-SA" sz="3200" b="1">
                <a:solidFill>
                  <a:srgbClr val="C00000"/>
                </a:solidFill>
              </a:rPr>
              <a:t>السلطة التشريعية </a:t>
            </a:r>
            <a:r>
              <a:rPr lang="ar-SA" altLang="ar-SA" sz="3200" b="1"/>
              <a:t>قبل البدء بتنفيذها .</a:t>
            </a:r>
          </a:p>
          <a:p>
            <a:pPr algn="r" rtl="1"/>
            <a:r>
              <a:rPr lang="ar-SA" altLang="ar-SA" sz="3200" b="1"/>
              <a:t> تعبر عن خطط وأهداف الدولة الاقتصادية والاجتماعية والسياسية، التي يتم توجيه الإنفاق العام لها</a:t>
            </a:r>
          </a:p>
          <a:p>
            <a:pPr algn="r" rtl="1"/>
            <a:r>
              <a:rPr lang="ar-SA" altLang="ar-SA" sz="3200" b="1"/>
              <a:t> تصدر بموجب </a:t>
            </a:r>
            <a:r>
              <a:rPr lang="ar-SA" altLang="ar-SA" sz="3200" b="1">
                <a:solidFill>
                  <a:srgbClr val="C00000"/>
                </a:solidFill>
              </a:rPr>
              <a:t>مراسيم ملكية</a:t>
            </a:r>
            <a:r>
              <a:rPr lang="ar-SA" altLang="ar-SA" sz="3200" b="1"/>
              <a:t> كريمة بعد إقرارها من مجلس الوزراء</a:t>
            </a:r>
            <a:endParaRPr lang="ar-SA" altLang="en-US" sz="3200" b="1">
              <a:solidFill>
                <a:srgbClr val="1F1F1F"/>
              </a:solidFill>
              <a:latin typeface="Google Sans"/>
            </a:endParaRPr>
          </a:p>
        </p:txBody>
      </p:sp>
      <p:sp>
        <p:nvSpPr>
          <p:cNvPr id="1127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1A66F52D-C40F-4E6F-8778-92583FC1F59C}" type="slidenum">
              <a:rPr lang="en-US" altLang="ar-SA" sz="1200">
                <a:solidFill>
                  <a:srgbClr val="898989"/>
                </a:solidFill>
              </a:rPr>
              <a:pPr>
                <a:lnSpc>
                  <a:spcPct val="100000"/>
                </a:lnSpc>
                <a:spcBef>
                  <a:spcPct val="0"/>
                </a:spcBef>
                <a:buFontTx/>
                <a:buNone/>
              </a:pPr>
              <a:t>27</a:t>
            </a:fld>
            <a:endParaRPr lang="en-US" altLang="ar-SA" sz="1200">
              <a:solidFill>
                <a:srgbClr val="898989"/>
              </a:solidFill>
            </a:endParaRPr>
          </a:p>
        </p:txBody>
      </p:sp>
    </p:spTree>
    <p:extLst>
      <p:ext uri="{BB962C8B-B14F-4D97-AF65-F5344CB8AC3E}">
        <p14:creationId xmlns:p14="http://schemas.microsoft.com/office/powerpoint/2010/main" val="254163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85763"/>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291" name="Rectangle 64"/>
          <p:cNvSpPr>
            <a:spLocks noChangeArrowheads="1"/>
          </p:cNvSpPr>
          <p:nvPr/>
        </p:nvSpPr>
        <p:spPr bwMode="auto">
          <a:xfrm>
            <a:off x="2108200" y="609600"/>
            <a:ext cx="797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الأهمية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2292"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2297" name="Title 1"/>
            <p:cNvSpPr txBox="1">
              <a:spLocks noChangeArrowheads="1"/>
            </p:cNvSpPr>
            <p:nvPr/>
          </p:nvSpPr>
          <p:spPr bwMode="auto">
            <a:xfrm>
              <a:off x="868369" y="6069368"/>
              <a:ext cx="397723"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9</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293" name="مربع نص 54"/>
          <p:cNvSpPr txBox="1">
            <a:spLocks noChangeArrowheads="1"/>
          </p:cNvSpPr>
          <p:nvPr/>
        </p:nvSpPr>
        <p:spPr bwMode="auto">
          <a:xfrm>
            <a:off x="280988" y="1846263"/>
            <a:ext cx="114935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buFont typeface="Arial" panose="020B0604020202020204" pitchFamily="34" charset="0"/>
              <a:buNone/>
            </a:pPr>
            <a:r>
              <a:rPr lang="ar-SA" altLang="ar-SA" sz="3200" b="1"/>
              <a:t>أداة من أدوات السياسة المالية  </a:t>
            </a:r>
          </a:p>
          <a:p>
            <a:pPr algn="r" rtl="1">
              <a:lnSpc>
                <a:spcPct val="150000"/>
              </a:lnSpc>
              <a:buFont typeface="Arial" panose="020B0604020202020204" pitchFamily="34" charset="0"/>
              <a:buNone/>
            </a:pPr>
            <a:r>
              <a:rPr lang="ar-SA" altLang="ar-SA" sz="3200" b="1"/>
              <a:t>تساعد في إعادة توزيع الدخل </a:t>
            </a:r>
          </a:p>
          <a:p>
            <a:pPr algn="r" rtl="1">
              <a:lnSpc>
                <a:spcPct val="150000"/>
              </a:lnSpc>
              <a:buFont typeface="Arial" panose="020B0604020202020204" pitchFamily="34" charset="0"/>
              <a:buNone/>
            </a:pPr>
            <a:r>
              <a:rPr lang="ar-SA" altLang="ar-SA" sz="3200" b="1"/>
              <a:t>أداة تنسيق </a:t>
            </a:r>
          </a:p>
          <a:p>
            <a:pPr algn="r" rtl="1">
              <a:lnSpc>
                <a:spcPct val="150000"/>
              </a:lnSpc>
              <a:buFont typeface="Arial" panose="020B0604020202020204" pitchFamily="34" charset="0"/>
              <a:buNone/>
            </a:pPr>
            <a:r>
              <a:rPr lang="ar-SA" altLang="ar-SA" sz="3200" b="1"/>
              <a:t>أداة حماية الصناعة الوطنية </a:t>
            </a:r>
          </a:p>
          <a:p>
            <a:pPr algn="r" rtl="1">
              <a:lnSpc>
                <a:spcPct val="150000"/>
              </a:lnSpc>
              <a:buFont typeface="Arial" panose="020B0604020202020204" pitchFamily="34" charset="0"/>
              <a:buNone/>
            </a:pPr>
            <a:r>
              <a:rPr lang="ar-SA" altLang="ar-SA" sz="3200" b="1"/>
              <a:t>أداة رقابة</a:t>
            </a:r>
            <a:endParaRPr lang="ar-SA" altLang="en-US" sz="3200" b="1"/>
          </a:p>
        </p:txBody>
      </p:sp>
      <p:sp>
        <p:nvSpPr>
          <p:cNvPr id="1229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2123AFDC-4444-43C6-A0AD-51472861E3D4}" type="slidenum">
              <a:rPr lang="en-US" altLang="ar-SA" sz="1200">
                <a:solidFill>
                  <a:srgbClr val="898989"/>
                </a:solidFill>
              </a:rPr>
              <a:pPr>
                <a:lnSpc>
                  <a:spcPct val="100000"/>
                </a:lnSpc>
                <a:spcBef>
                  <a:spcPct val="0"/>
                </a:spcBef>
                <a:buFontTx/>
                <a:buNone/>
              </a:pPr>
              <a:t>28</a:t>
            </a:fld>
            <a:endParaRPr lang="en-US" altLang="ar-SA" sz="1200">
              <a:solidFill>
                <a:srgbClr val="898989"/>
              </a:solidFill>
            </a:endParaRPr>
          </a:p>
        </p:txBody>
      </p:sp>
    </p:spTree>
    <p:extLst>
      <p:ext uri="{BB962C8B-B14F-4D97-AF65-F5344CB8AC3E}">
        <p14:creationId xmlns:p14="http://schemas.microsoft.com/office/powerpoint/2010/main" val="224228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76238"/>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315" name="Rectangle 64"/>
          <p:cNvSpPr>
            <a:spLocks noChangeArrowheads="1"/>
          </p:cNvSpPr>
          <p:nvPr/>
        </p:nvSpPr>
        <p:spPr bwMode="auto">
          <a:xfrm>
            <a:off x="2108200" y="609600"/>
            <a:ext cx="7975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من أدوات السياسة المالية  </a:t>
            </a:r>
          </a:p>
          <a:p>
            <a:pPr algn="ctr">
              <a:buFont typeface="Arial" panose="020B0604020202020204" pitchFamily="34" charset="0"/>
              <a:buNone/>
            </a:pPr>
            <a:r>
              <a:rPr lang="ar-SA" altLang="ar-SA" sz="4000" b="1">
                <a:solidFill>
                  <a:schemeClr val="bg1"/>
                </a:solidFill>
                <a:latin typeface="Google Sans"/>
              </a:rPr>
              <a:t>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3316" name="Group 66"/>
          <p:cNvGrpSpPr>
            <a:grpSpLocks/>
          </p:cNvGrpSpPr>
          <p:nvPr/>
        </p:nvGrpSpPr>
        <p:grpSpPr bwMode="auto">
          <a:xfrm>
            <a:off x="0" y="6334125"/>
            <a:ext cx="12192000" cy="569913"/>
            <a:chOff x="0" y="6048728"/>
            <a:chExt cx="12192000" cy="569956"/>
          </a:xfrm>
        </p:grpSpPr>
        <p:sp>
          <p:nvSpPr>
            <p:cNvPr id="68" name="Oval 67"/>
            <p:cNvSpPr/>
            <p:nvPr/>
          </p:nvSpPr>
          <p:spPr>
            <a:xfrm>
              <a:off x="865188" y="6069368"/>
              <a:ext cx="528637" cy="528677"/>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7"/>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3321" name="Title 1"/>
            <p:cNvSpPr txBox="1">
              <a:spLocks noChangeArrowheads="1"/>
            </p:cNvSpPr>
            <p:nvPr/>
          </p:nvSpPr>
          <p:spPr bwMode="auto">
            <a:xfrm>
              <a:off x="863601" y="6048728"/>
              <a:ext cx="489804"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200">
                  <a:solidFill>
                    <a:srgbClr val="FFFFFF"/>
                  </a:solidFill>
                  <a:latin typeface="Calibri Light" panose="020F0302020204030204" pitchFamily="34" charset="0"/>
                </a:rPr>
                <a:t>10</a:t>
              </a:r>
            </a:p>
          </p:txBody>
        </p:sp>
        <p:cxnSp>
          <p:nvCxnSpPr>
            <p:cNvPr id="71" name="Straight Connector 70"/>
            <p:cNvCxnSpPr/>
            <p:nvPr/>
          </p:nvCxnSpPr>
          <p:spPr>
            <a:xfrm>
              <a:off x="0" y="6371015"/>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3317" name="مربع نص 54"/>
          <p:cNvSpPr txBox="1">
            <a:spLocks noChangeArrowheads="1"/>
          </p:cNvSpPr>
          <p:nvPr/>
        </p:nvSpPr>
        <p:spPr bwMode="auto">
          <a:xfrm>
            <a:off x="280988" y="1978025"/>
            <a:ext cx="114935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sz="3200" b="1"/>
              <a:t> تستخدم في إدارة الاقتصاد الوطني وتوجيهه.</a:t>
            </a:r>
          </a:p>
          <a:p>
            <a:pPr algn="r" rtl="1">
              <a:lnSpc>
                <a:spcPct val="150000"/>
              </a:lnSpc>
            </a:pPr>
            <a:r>
              <a:rPr lang="ar-SA" altLang="ar-SA" sz="3200" b="1"/>
              <a:t> في حالات التضخم تفرض الدولة مزيد من الضرائب وتخفض من الإنفاق العام في   </a:t>
            </a:r>
          </a:p>
          <a:p>
            <a:pPr algn="r" rtl="1">
              <a:lnSpc>
                <a:spcPct val="150000"/>
              </a:lnSpc>
              <a:buFont typeface="Arial" panose="020B0604020202020204" pitchFamily="34" charset="0"/>
              <a:buNone/>
            </a:pPr>
            <a:r>
              <a:rPr lang="ar-SA" altLang="ar-SA" sz="3200" b="1"/>
              <a:t>  حالات الكساد تخفض الدولة من الإنفاق العام للحد منه ، وفي</a:t>
            </a:r>
          </a:p>
          <a:p>
            <a:pPr algn="r" rtl="1">
              <a:lnSpc>
                <a:spcPct val="150000"/>
              </a:lnSpc>
            </a:pPr>
            <a:r>
              <a:rPr lang="ar-SA" altLang="ar-SA" sz="3200" b="1"/>
              <a:t> في حالات الكساد يتم زيادة حجم الإنفاق أو التخفيف من الضرائب المفروضة.</a:t>
            </a:r>
            <a:endParaRPr lang="ar-SA" altLang="en-US" sz="3200" b="1"/>
          </a:p>
        </p:txBody>
      </p:sp>
      <p:sp>
        <p:nvSpPr>
          <p:cNvPr id="1331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E92B9143-5045-4D55-B6DD-7DE9EC5B9B91}" type="slidenum">
              <a:rPr lang="en-US" altLang="ar-SA" sz="1200">
                <a:solidFill>
                  <a:srgbClr val="898989"/>
                </a:solidFill>
              </a:rPr>
              <a:pPr>
                <a:lnSpc>
                  <a:spcPct val="100000"/>
                </a:lnSpc>
                <a:spcBef>
                  <a:spcPct val="0"/>
                </a:spcBef>
                <a:buFontTx/>
                <a:buNone/>
              </a:pPr>
              <a:t>29</a:t>
            </a:fld>
            <a:endParaRPr lang="en-US" altLang="ar-SA" sz="1200">
              <a:solidFill>
                <a:srgbClr val="898989"/>
              </a:solidFill>
            </a:endParaRPr>
          </a:p>
        </p:txBody>
      </p:sp>
    </p:spTree>
    <p:extLst>
      <p:ext uri="{BB962C8B-B14F-4D97-AF65-F5344CB8AC3E}">
        <p14:creationId xmlns:p14="http://schemas.microsoft.com/office/powerpoint/2010/main" val="229942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4"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10" name="Rectangle 9"/>
          <p:cNvSpPr/>
          <p:nvPr/>
        </p:nvSpPr>
        <p:spPr>
          <a:xfrm>
            <a:off x="255588" y="2212975"/>
            <a:ext cx="11506200" cy="3694113"/>
          </a:xfrm>
          <a:prstGeom prst="rect">
            <a:avLst/>
          </a:prstGeom>
        </p:spPr>
        <p:txBody>
          <a:bodyPr>
            <a:spAutoFit/>
          </a:bodyPr>
          <a:lstStyle/>
          <a:p>
            <a:pPr algn="r">
              <a:lnSpc>
                <a:spcPct val="150000"/>
              </a:lnSpc>
              <a:defRPr/>
            </a:pPr>
            <a:r>
              <a:rPr lang="ar-SA" sz="3200" b="1" dirty="0">
                <a:solidFill>
                  <a:schemeClr val="accent1">
                    <a:lumMod val="50000"/>
                  </a:schemeClr>
                </a:solidFill>
                <a:latin typeface="+mj-lt"/>
                <a:cs typeface="+mn-cs"/>
              </a:rPr>
              <a:t>1- المحاسبة الحكومية: ال</a:t>
            </a:r>
            <a:r>
              <a:rPr lang="ar-SA" sz="3200" b="1" dirty="0">
                <a:solidFill>
                  <a:schemeClr val="accent1">
                    <a:lumMod val="50000"/>
                  </a:schemeClr>
                </a:solidFill>
              </a:rPr>
              <a:t>مفهوم، الأهداف، الأهمية، والخصائص </a:t>
            </a:r>
            <a:r>
              <a:rPr lang="ar-SA" sz="3200" b="1" dirty="0">
                <a:solidFill>
                  <a:schemeClr val="accent1">
                    <a:lumMod val="50000"/>
                  </a:schemeClr>
                </a:solidFill>
                <a:latin typeface="UnifontMedium,Bold"/>
              </a:rPr>
              <a:t>.</a:t>
            </a:r>
            <a:endParaRPr lang="ar-SA" sz="3200" b="1" dirty="0">
              <a:solidFill>
                <a:schemeClr val="accent1">
                  <a:lumMod val="50000"/>
                </a:schemeClr>
              </a:solidFill>
              <a:latin typeface="+mj-lt"/>
              <a:cs typeface="+mn-cs"/>
            </a:endParaRPr>
          </a:p>
          <a:p>
            <a:pPr algn="just" rtl="1" eaLnBrk="1" fontAlgn="auto" hangingPunct="1">
              <a:lnSpc>
                <a:spcPct val="150000"/>
              </a:lnSpc>
              <a:spcBef>
                <a:spcPts val="0"/>
              </a:spcBef>
              <a:spcAft>
                <a:spcPts val="0"/>
              </a:spcAft>
              <a:defRPr/>
            </a:pPr>
            <a:r>
              <a:rPr lang="ar-SA" sz="3200" b="1" dirty="0">
                <a:solidFill>
                  <a:schemeClr val="accent1">
                    <a:lumMod val="50000"/>
                  </a:schemeClr>
                </a:solidFill>
                <a:latin typeface="+mj-lt"/>
                <a:cs typeface="+mn-cs"/>
              </a:rPr>
              <a:t>2- </a:t>
            </a:r>
            <a:r>
              <a:rPr lang="ar-SA" sz="3200" b="1" dirty="0">
                <a:solidFill>
                  <a:schemeClr val="accent1">
                    <a:lumMod val="50000"/>
                  </a:schemeClr>
                </a:solidFill>
              </a:rPr>
              <a:t>أوجه الشبه والاختلاف بين المحاسبة الحكومية والمحاسبة المالية</a:t>
            </a:r>
            <a:endParaRPr lang="ar-SA" sz="3200" b="1" dirty="0">
              <a:solidFill>
                <a:schemeClr val="accent1">
                  <a:lumMod val="50000"/>
                </a:schemeClr>
              </a:solidFill>
              <a:latin typeface="+mj-lt"/>
              <a:cs typeface="+mn-cs"/>
            </a:endParaRPr>
          </a:p>
          <a:p>
            <a:pPr algn="just" rtl="1" eaLnBrk="1" fontAlgn="auto" hangingPunct="1">
              <a:lnSpc>
                <a:spcPct val="150000"/>
              </a:lnSpc>
              <a:spcBef>
                <a:spcPts val="0"/>
              </a:spcBef>
              <a:spcAft>
                <a:spcPts val="0"/>
              </a:spcAft>
              <a:defRPr/>
            </a:pPr>
            <a:r>
              <a:rPr lang="ar-SA" sz="3200" b="1" dirty="0">
                <a:solidFill>
                  <a:schemeClr val="accent1">
                    <a:lumMod val="50000"/>
                  </a:schemeClr>
                </a:solidFill>
                <a:latin typeface="+mj-lt"/>
                <a:cs typeface="+mn-cs"/>
              </a:rPr>
              <a:t>3-</a:t>
            </a:r>
            <a:r>
              <a:rPr lang="ar-SA" sz="3200" b="1" dirty="0">
                <a:solidFill>
                  <a:schemeClr val="accent1">
                    <a:lumMod val="50000"/>
                  </a:schemeClr>
                </a:solidFill>
              </a:rPr>
              <a:t> مقومات النظام المحاسبي الحكومي </a:t>
            </a:r>
          </a:p>
          <a:p>
            <a:pPr algn="just" rtl="1" eaLnBrk="1" fontAlgn="auto" hangingPunct="1">
              <a:lnSpc>
                <a:spcPct val="150000"/>
              </a:lnSpc>
              <a:spcBef>
                <a:spcPts val="0"/>
              </a:spcBef>
              <a:spcAft>
                <a:spcPts val="0"/>
              </a:spcAft>
              <a:defRPr/>
            </a:pPr>
            <a:r>
              <a:rPr lang="ar-SA" sz="3200" b="1" dirty="0">
                <a:solidFill>
                  <a:schemeClr val="accent1">
                    <a:lumMod val="50000"/>
                  </a:schemeClr>
                </a:solidFill>
                <a:latin typeface="+mj-lt"/>
                <a:cs typeface="+mn-cs"/>
              </a:rPr>
              <a:t>4- </a:t>
            </a:r>
            <a:r>
              <a:rPr lang="ar-SA" sz="3200" b="1" dirty="0">
                <a:solidFill>
                  <a:schemeClr val="accent1">
                    <a:lumMod val="50000"/>
                  </a:schemeClr>
                </a:solidFill>
              </a:rPr>
              <a:t>الاطار الفكري للمحاسبة الحكومية  </a:t>
            </a:r>
          </a:p>
          <a:p>
            <a:pPr algn="just" rtl="1" eaLnBrk="1" fontAlgn="auto" hangingPunct="1">
              <a:lnSpc>
                <a:spcPct val="150000"/>
              </a:lnSpc>
              <a:spcBef>
                <a:spcPts val="0"/>
              </a:spcBef>
              <a:spcAft>
                <a:spcPts val="0"/>
              </a:spcAft>
              <a:defRPr/>
            </a:pPr>
            <a:r>
              <a:rPr lang="ar-SA" sz="3200" b="1" dirty="0">
                <a:solidFill>
                  <a:schemeClr val="accent1">
                    <a:lumMod val="50000"/>
                  </a:schemeClr>
                </a:solidFill>
                <a:latin typeface="+mj-lt"/>
                <a:cs typeface="+mn-cs"/>
              </a:rPr>
              <a:t>5- أسس القياس في المحاسبة الحكومية </a:t>
            </a:r>
            <a:endParaRPr lang="ar-SA" sz="3200" b="1" dirty="0">
              <a:latin typeface="Times New Roman" panose="02020603050405020304" pitchFamily="18" charset="0"/>
            </a:endParaRPr>
          </a:p>
        </p:txBody>
      </p:sp>
      <p:sp>
        <p:nvSpPr>
          <p:cNvPr id="5126" name="Title 1"/>
          <p:cNvSpPr txBox="1">
            <a:spLocks noChangeArrowheads="1"/>
          </p:cNvSpPr>
          <p:nvPr/>
        </p:nvSpPr>
        <p:spPr bwMode="auto">
          <a:xfrm>
            <a:off x="1801813" y="1125538"/>
            <a:ext cx="8031162" cy="679450"/>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defRPr/>
            </a:pPr>
            <a:r>
              <a:rPr lang="ar-SA" altLang="ar-SA" sz="4800" b="1" dirty="0">
                <a:solidFill>
                  <a:schemeClr val="bg1"/>
                </a:solidFill>
                <a:latin typeface="JF Flat"/>
                <a:ea typeface="JF Flat"/>
                <a:cs typeface="+mj-cs"/>
              </a:rPr>
              <a:t>اليوم الأول</a:t>
            </a:r>
            <a:endParaRPr lang="en-US" altLang="ar-SA" sz="4800" dirty="0">
              <a:solidFill>
                <a:srgbClr val="FFFFFF"/>
              </a:solidFill>
              <a:latin typeface="JF Flat"/>
              <a:ea typeface="JF Flat"/>
              <a:cs typeface="+mj-cs"/>
            </a:endParaRPr>
          </a:p>
        </p:txBody>
      </p:sp>
      <p:grpSp>
        <p:nvGrpSpPr>
          <p:cNvPr id="5127"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5131"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3</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5128"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152B5CBD-EB07-4FB6-9A9C-D9AB9E146C84}" type="slidenum">
              <a:rPr lang="en-US" altLang="ar-SA" sz="1300">
                <a:solidFill>
                  <a:srgbClr val="898989"/>
                </a:solidFill>
              </a:rPr>
              <a:pPr>
                <a:lnSpc>
                  <a:spcPct val="100000"/>
                </a:lnSpc>
                <a:spcBef>
                  <a:spcPct val="0"/>
                </a:spcBef>
                <a:buFontTx/>
                <a:buNone/>
              </a:pPr>
              <a:t>3</a:t>
            </a:fld>
            <a:endParaRPr lang="en-US" altLang="ar-SA" sz="1300">
              <a:solidFill>
                <a:srgbClr val="898989"/>
              </a:solidFill>
            </a:endParaRPr>
          </a:p>
        </p:txBody>
      </p:sp>
    </p:spTree>
    <p:extLst>
      <p:ext uri="{BB962C8B-B14F-4D97-AF65-F5344CB8AC3E}">
        <p14:creationId xmlns:p14="http://schemas.microsoft.com/office/powerpoint/2010/main" val="3164780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85763"/>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339" name="Rectangle 64"/>
          <p:cNvSpPr>
            <a:spLocks noChangeArrowheads="1"/>
          </p:cNvSpPr>
          <p:nvPr/>
        </p:nvSpPr>
        <p:spPr bwMode="auto">
          <a:xfrm>
            <a:off x="2108200" y="609600"/>
            <a:ext cx="7975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إعادة توزيع الدخل </a:t>
            </a:r>
          </a:p>
          <a:p>
            <a:pPr algn="ctr">
              <a:buFont typeface="Arial" panose="020B0604020202020204" pitchFamily="34" charset="0"/>
              <a:buNone/>
            </a:pPr>
            <a:r>
              <a:rPr lang="ar-SA" altLang="ar-SA" sz="4000" b="1">
                <a:solidFill>
                  <a:schemeClr val="bg1"/>
                </a:solidFill>
                <a:latin typeface="Google Sans"/>
              </a:rPr>
              <a:t>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4340"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4345" name="Title 1"/>
            <p:cNvSpPr txBox="1">
              <a:spLocks noChangeArrowheads="1"/>
            </p:cNvSpPr>
            <p:nvPr/>
          </p:nvSpPr>
          <p:spPr bwMode="auto">
            <a:xfrm>
              <a:off x="868369" y="6069368"/>
              <a:ext cx="525456"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11</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4341" name="مربع نص 54"/>
          <p:cNvSpPr txBox="1">
            <a:spLocks noChangeArrowheads="1"/>
          </p:cNvSpPr>
          <p:nvPr/>
        </p:nvSpPr>
        <p:spPr bwMode="auto">
          <a:xfrm>
            <a:off x="280988" y="1846263"/>
            <a:ext cx="114935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sz="3200" b="1"/>
              <a:t> تساعد في إعادة توزيع الدخل عن طريق زيادة النفقات التعليمية والصحية وغيرها من النفقات الموجهة لذوي الدخل المحدود . </a:t>
            </a:r>
          </a:p>
          <a:p>
            <a:pPr algn="r" rtl="1">
              <a:lnSpc>
                <a:spcPct val="150000"/>
              </a:lnSpc>
            </a:pPr>
            <a:r>
              <a:rPr lang="ar-SA" altLang="ar-SA" sz="3200" b="1"/>
              <a:t>أداة تساعد في إعادة توزيع الدخل عن طريق المبادرات الحكومية المختلفة لفرض ضرائب على ذوي الدخل المرتفع.</a:t>
            </a:r>
            <a:endParaRPr lang="ar-SA" altLang="en-US" sz="3200" b="1"/>
          </a:p>
        </p:txBody>
      </p:sp>
      <p:sp>
        <p:nvSpPr>
          <p:cNvPr id="1434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8706E63-7A86-486C-8DBC-FB27B83FD1FE}" type="slidenum">
              <a:rPr lang="en-US" altLang="ar-SA" sz="1200">
                <a:solidFill>
                  <a:srgbClr val="898989"/>
                </a:solidFill>
              </a:rPr>
              <a:pPr>
                <a:lnSpc>
                  <a:spcPct val="100000"/>
                </a:lnSpc>
                <a:spcBef>
                  <a:spcPct val="0"/>
                </a:spcBef>
                <a:buFontTx/>
                <a:buNone/>
              </a:pPr>
              <a:t>30</a:t>
            </a:fld>
            <a:endParaRPr lang="en-US" altLang="ar-SA" sz="1200">
              <a:solidFill>
                <a:srgbClr val="898989"/>
              </a:solidFill>
            </a:endParaRPr>
          </a:p>
        </p:txBody>
      </p:sp>
    </p:spTree>
    <p:extLst>
      <p:ext uri="{BB962C8B-B14F-4D97-AF65-F5344CB8AC3E}">
        <p14:creationId xmlns:p14="http://schemas.microsoft.com/office/powerpoint/2010/main" val="7620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36538" y="317500"/>
            <a:ext cx="11718925"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363" name="Rectangle 64"/>
          <p:cNvSpPr>
            <a:spLocks noChangeArrowheads="1"/>
          </p:cNvSpPr>
          <p:nvPr/>
        </p:nvSpPr>
        <p:spPr bwMode="auto">
          <a:xfrm>
            <a:off x="2108200" y="563563"/>
            <a:ext cx="7975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أداة تنسيق </a:t>
            </a:r>
          </a:p>
          <a:p>
            <a:pPr algn="ctr">
              <a:buFont typeface="Arial" panose="020B0604020202020204" pitchFamily="34" charset="0"/>
              <a:buNone/>
            </a:pPr>
            <a:endParaRPr lang="ar-SA" altLang="ar-SA" sz="4000" b="1">
              <a:solidFill>
                <a:schemeClr val="bg1"/>
              </a:solidFill>
              <a:latin typeface="Google Sans"/>
            </a:endParaRPr>
          </a:p>
          <a:p>
            <a:pPr algn="ctr">
              <a:buFont typeface="Arial" panose="020B0604020202020204" pitchFamily="34" charset="0"/>
              <a:buNone/>
            </a:pPr>
            <a:r>
              <a:rPr lang="ar-SA" altLang="ar-SA" sz="4000" b="1">
                <a:solidFill>
                  <a:schemeClr val="bg1"/>
                </a:solidFill>
                <a:latin typeface="Google Sans"/>
              </a:rPr>
              <a:t>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5364"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5369" name="Title 1"/>
            <p:cNvSpPr txBox="1">
              <a:spLocks noChangeArrowheads="1"/>
            </p:cNvSpPr>
            <p:nvPr/>
          </p:nvSpPr>
          <p:spPr bwMode="auto">
            <a:xfrm>
              <a:off x="868369" y="6069368"/>
              <a:ext cx="525456"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12</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5365" name="مربع نص 54"/>
          <p:cNvSpPr txBox="1">
            <a:spLocks noChangeArrowheads="1"/>
          </p:cNvSpPr>
          <p:nvPr/>
        </p:nvSpPr>
        <p:spPr bwMode="auto">
          <a:xfrm>
            <a:off x="642938" y="1955800"/>
            <a:ext cx="109458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sz="3200" b="1"/>
              <a:t> أداة تنسيق بين أنشطة وأجهزة ووحدات الدولة المختلفة حيث تتضمن توزيع وتخصيص موارد الدولة على أوجه الاستخدامات المتعددة .</a:t>
            </a:r>
          </a:p>
          <a:p>
            <a:pPr algn="r" rtl="1">
              <a:lnSpc>
                <a:spcPct val="150000"/>
              </a:lnSpc>
            </a:pPr>
            <a:endParaRPr lang="ar-SA" altLang="en-US" sz="3200" b="1"/>
          </a:p>
        </p:txBody>
      </p:sp>
      <p:sp>
        <p:nvSpPr>
          <p:cNvPr id="1536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EFB9BAA6-3823-4466-A8AF-A18E972DB7E7}" type="slidenum">
              <a:rPr lang="en-US" altLang="ar-SA" sz="1200">
                <a:solidFill>
                  <a:srgbClr val="898989"/>
                </a:solidFill>
              </a:rPr>
              <a:pPr>
                <a:lnSpc>
                  <a:spcPct val="100000"/>
                </a:lnSpc>
                <a:spcBef>
                  <a:spcPct val="0"/>
                </a:spcBef>
                <a:buFontTx/>
                <a:buNone/>
              </a:pPr>
              <a:t>31</a:t>
            </a:fld>
            <a:endParaRPr lang="en-US" altLang="ar-SA" sz="1200">
              <a:solidFill>
                <a:srgbClr val="898989"/>
              </a:solidFill>
            </a:endParaRPr>
          </a:p>
        </p:txBody>
      </p:sp>
    </p:spTree>
    <p:extLst>
      <p:ext uri="{BB962C8B-B14F-4D97-AF65-F5344CB8AC3E}">
        <p14:creationId xmlns:p14="http://schemas.microsoft.com/office/powerpoint/2010/main" val="419219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85763"/>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6387" name="Rectangle 64"/>
          <p:cNvSpPr>
            <a:spLocks noChangeArrowheads="1"/>
          </p:cNvSpPr>
          <p:nvPr/>
        </p:nvSpPr>
        <p:spPr bwMode="auto">
          <a:xfrm>
            <a:off x="642938" y="328613"/>
            <a:ext cx="79756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buFont typeface="Arial" panose="020B0604020202020204" pitchFamily="34" charset="0"/>
              <a:buNone/>
            </a:pPr>
            <a:r>
              <a:rPr lang="ar-SA" altLang="ar-SA" sz="4000" b="1">
                <a:solidFill>
                  <a:schemeClr val="bg1"/>
                </a:solidFill>
              </a:rPr>
              <a:t>حماية الصناعة الوطنية </a:t>
            </a:r>
          </a:p>
          <a:p>
            <a:pPr algn="ctr">
              <a:buFont typeface="Arial" panose="020B0604020202020204" pitchFamily="34" charset="0"/>
              <a:buNone/>
            </a:pPr>
            <a:r>
              <a:rPr lang="ar-SA" altLang="ar-SA" sz="4000" b="1">
                <a:solidFill>
                  <a:schemeClr val="bg1"/>
                </a:solidFill>
                <a:latin typeface="Google Sans"/>
              </a:rPr>
              <a:t>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6388"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6393" name="Title 1"/>
            <p:cNvSpPr txBox="1">
              <a:spLocks noChangeArrowheads="1"/>
            </p:cNvSpPr>
            <p:nvPr/>
          </p:nvSpPr>
          <p:spPr bwMode="auto">
            <a:xfrm>
              <a:off x="868369" y="6069368"/>
              <a:ext cx="525456"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13</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6389" name="مربع نص 54"/>
          <p:cNvSpPr txBox="1">
            <a:spLocks noChangeArrowheads="1"/>
          </p:cNvSpPr>
          <p:nvPr/>
        </p:nvSpPr>
        <p:spPr bwMode="auto">
          <a:xfrm>
            <a:off x="280988" y="1846263"/>
            <a:ext cx="114935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sz="3200" b="1"/>
              <a:t> أداة مهمة يمكن استخدامها لحماية وتشجيع الصناعة الوطنية من خلال إعفاءات </a:t>
            </a:r>
          </a:p>
          <a:p>
            <a:pPr algn="r" rtl="1">
              <a:lnSpc>
                <a:spcPct val="150000"/>
              </a:lnSpc>
              <a:buFont typeface="Arial" panose="020B0604020202020204" pitchFamily="34" charset="0"/>
              <a:buNone/>
            </a:pPr>
            <a:r>
              <a:rPr lang="ar-SA" altLang="ar-SA" sz="3200" b="1"/>
              <a:t>  الرسوم الجمركية على منتجاتها أو من خلال فرض رسوم جمركية على السلع </a:t>
            </a:r>
          </a:p>
          <a:p>
            <a:pPr algn="r" rtl="1">
              <a:lnSpc>
                <a:spcPct val="150000"/>
              </a:lnSpc>
              <a:buFont typeface="Arial" panose="020B0604020202020204" pitchFamily="34" charset="0"/>
              <a:buNone/>
            </a:pPr>
            <a:r>
              <a:rPr lang="ar-SA" altLang="ar-SA" sz="3200" b="1"/>
              <a:t>  المستوردة والأجنبية المشابهة .</a:t>
            </a:r>
          </a:p>
        </p:txBody>
      </p:sp>
      <p:sp>
        <p:nvSpPr>
          <p:cNvPr id="1639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5B03EB7-7B6E-460E-A573-61373B09A239}" type="slidenum">
              <a:rPr lang="en-US" altLang="ar-SA" sz="1200">
                <a:solidFill>
                  <a:srgbClr val="898989"/>
                </a:solidFill>
              </a:rPr>
              <a:pPr>
                <a:lnSpc>
                  <a:spcPct val="100000"/>
                </a:lnSpc>
                <a:spcBef>
                  <a:spcPct val="0"/>
                </a:spcBef>
                <a:buFontTx/>
                <a:buNone/>
              </a:pPr>
              <a:t>32</a:t>
            </a:fld>
            <a:endParaRPr lang="en-US" altLang="ar-SA" sz="1200">
              <a:solidFill>
                <a:srgbClr val="898989"/>
              </a:solidFill>
            </a:endParaRPr>
          </a:p>
        </p:txBody>
      </p:sp>
    </p:spTree>
    <p:extLst>
      <p:ext uri="{BB962C8B-B14F-4D97-AF65-F5344CB8AC3E}">
        <p14:creationId xmlns:p14="http://schemas.microsoft.com/office/powerpoint/2010/main" val="40932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0988" y="385763"/>
            <a:ext cx="11718925"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411" name="Rectangle 64"/>
          <p:cNvSpPr>
            <a:spLocks noChangeArrowheads="1"/>
          </p:cNvSpPr>
          <p:nvPr/>
        </p:nvSpPr>
        <p:spPr bwMode="auto">
          <a:xfrm>
            <a:off x="2108200" y="609600"/>
            <a:ext cx="7975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أداة رقابة   </a:t>
            </a:r>
          </a:p>
          <a:p>
            <a:pPr algn="ctr">
              <a:buFont typeface="Arial" panose="020B0604020202020204" pitchFamily="34" charset="0"/>
              <a:buNone/>
            </a:pPr>
            <a:r>
              <a:rPr lang="ar-SA" altLang="ar-SA" sz="4000" b="1">
                <a:solidFill>
                  <a:schemeClr val="bg1"/>
                </a:solidFill>
                <a:latin typeface="Google Sans"/>
              </a:rPr>
              <a:t> </a:t>
            </a:r>
            <a:r>
              <a:rPr lang="ar-SA" altLang="ar-SA">
                <a:solidFill>
                  <a:srgbClr val="1F1F1F"/>
                </a:solidFill>
                <a:latin typeface="Google Sans"/>
              </a:rPr>
              <a:t> </a:t>
            </a:r>
            <a:r>
              <a:rPr lang="ar-SA" altLang="en-US">
                <a:solidFill>
                  <a:srgbClr val="000000"/>
                </a:solidFill>
              </a:rPr>
              <a:t/>
            </a:r>
            <a:br>
              <a:rPr lang="ar-SA" altLang="en-US">
                <a:solidFill>
                  <a:srgbClr val="000000"/>
                </a:solidFill>
              </a:rPr>
            </a:br>
            <a:endParaRPr lang="en-US" altLang="ar-SA" sz="4000" b="1">
              <a:solidFill>
                <a:srgbClr val="FFFFFF"/>
              </a:solidFill>
              <a:latin typeface="JF Flat"/>
              <a:ea typeface="JF Flat"/>
              <a:cs typeface="JF Flat"/>
            </a:endParaRPr>
          </a:p>
        </p:txBody>
      </p:sp>
      <p:grpSp>
        <p:nvGrpSpPr>
          <p:cNvPr id="17412"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7417" name="Title 1"/>
            <p:cNvSpPr txBox="1">
              <a:spLocks noChangeArrowheads="1"/>
            </p:cNvSpPr>
            <p:nvPr/>
          </p:nvSpPr>
          <p:spPr bwMode="auto">
            <a:xfrm>
              <a:off x="868369" y="6069368"/>
              <a:ext cx="525456"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14</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7413" name="مربع نص 54"/>
          <p:cNvSpPr txBox="1">
            <a:spLocks noChangeArrowheads="1"/>
          </p:cNvSpPr>
          <p:nvPr/>
        </p:nvSpPr>
        <p:spPr bwMode="auto">
          <a:xfrm>
            <a:off x="280988" y="1846263"/>
            <a:ext cx="11493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sz="3200" b="1"/>
              <a:t> أداة مهمة من أدوات الرقابة الفاعلة بيد السلطة التشريعية تضمن لها الإشراف الكامل على التصرفات المالية للسلطة التنفيذية . </a:t>
            </a:r>
            <a:r>
              <a:rPr lang="ar-SA" altLang="ar-SA" b="1"/>
              <a:t>( مناقشة النتائج في مجلس الشورى).</a:t>
            </a:r>
            <a:endParaRPr lang="ar-SA" altLang="en-US" b="1"/>
          </a:p>
        </p:txBody>
      </p:sp>
      <p:sp>
        <p:nvSpPr>
          <p:cNvPr id="1741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9C82FBF-4E3F-439D-97AE-9A2C5A3F8909}" type="slidenum">
              <a:rPr lang="en-US" altLang="ar-SA" sz="1200">
                <a:solidFill>
                  <a:srgbClr val="898989"/>
                </a:solidFill>
              </a:rPr>
              <a:pPr>
                <a:lnSpc>
                  <a:spcPct val="100000"/>
                </a:lnSpc>
                <a:spcBef>
                  <a:spcPct val="0"/>
                </a:spcBef>
                <a:buFontTx/>
                <a:buNone/>
              </a:pPr>
              <a:t>33</a:t>
            </a:fld>
            <a:endParaRPr lang="en-US" altLang="ar-SA" sz="1200">
              <a:solidFill>
                <a:srgbClr val="898989"/>
              </a:solidFill>
            </a:endParaRPr>
          </a:p>
        </p:txBody>
      </p:sp>
    </p:spTree>
    <p:extLst>
      <p:ext uri="{BB962C8B-B14F-4D97-AF65-F5344CB8AC3E}">
        <p14:creationId xmlns:p14="http://schemas.microsoft.com/office/powerpoint/2010/main" val="1405047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88950" y="257175"/>
            <a:ext cx="11464925"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435" name="Rectangle 64"/>
          <p:cNvSpPr>
            <a:spLocks noChangeArrowheads="1"/>
          </p:cNvSpPr>
          <p:nvPr/>
        </p:nvSpPr>
        <p:spPr bwMode="auto">
          <a:xfrm>
            <a:off x="2233613" y="258763"/>
            <a:ext cx="797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4000" b="1">
                <a:solidFill>
                  <a:schemeClr val="bg1"/>
                </a:solidFill>
                <a:latin typeface="Google Sans"/>
              </a:rPr>
              <a:t>الأهداف</a:t>
            </a:r>
            <a:endParaRPr lang="en-US" altLang="ar-SA" sz="4000" b="1">
              <a:solidFill>
                <a:schemeClr val="bg1"/>
              </a:solidFill>
              <a:latin typeface="Google Sans"/>
            </a:endParaRPr>
          </a:p>
        </p:txBody>
      </p:sp>
      <p:grpSp>
        <p:nvGrpSpPr>
          <p:cNvPr id="18436" name="Group 66"/>
          <p:cNvGrpSpPr>
            <a:grpSpLocks/>
          </p:cNvGrpSpPr>
          <p:nvPr/>
        </p:nvGrpSpPr>
        <p:grpSpPr bwMode="auto">
          <a:xfrm>
            <a:off x="0" y="6299200"/>
            <a:ext cx="12192000" cy="569913"/>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9"/>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8441" name="Title 1"/>
            <p:cNvSpPr txBox="1">
              <a:spLocks noChangeArrowheads="1"/>
            </p:cNvSpPr>
            <p:nvPr/>
          </p:nvSpPr>
          <p:spPr bwMode="auto">
            <a:xfrm>
              <a:off x="868369" y="6110647"/>
              <a:ext cx="525456" cy="52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15</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7893" name="مربع نص 54"/>
          <p:cNvSpPr txBox="1">
            <a:spLocks noChangeArrowheads="1"/>
          </p:cNvSpPr>
          <p:nvPr/>
        </p:nvSpPr>
        <p:spPr bwMode="auto">
          <a:xfrm>
            <a:off x="642938" y="1846263"/>
            <a:ext cx="10710862" cy="39639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buFont typeface="Arial" panose="020B0604020202020204" pitchFamily="34" charset="0"/>
              <a:buNone/>
              <a:defRPr/>
            </a:pPr>
            <a:r>
              <a:rPr lang="ar-SA" sz="3200" b="1" dirty="0"/>
              <a:t>تهدف الميزانية العامة للدولة إلى تحقيق مجموعة من الأهداف، وهي: </a:t>
            </a:r>
          </a:p>
          <a:p>
            <a:pPr marL="457200" indent="-457200" algn="r" rtl="1">
              <a:defRPr/>
            </a:pPr>
            <a:r>
              <a:rPr lang="ar-SA" sz="3200" b="1" dirty="0"/>
              <a:t>تحقيق التنمية الاقتصادية والاجتماعية </a:t>
            </a:r>
          </a:p>
          <a:p>
            <a:pPr marL="457200" indent="-457200" algn="r" rtl="1">
              <a:defRPr/>
            </a:pPr>
            <a:r>
              <a:rPr lang="ar-SA" sz="3200" b="1" dirty="0"/>
              <a:t>تحقيق العدالة الاجتماعية </a:t>
            </a:r>
          </a:p>
          <a:p>
            <a:pPr marL="457200" indent="-457200" algn="r" rtl="1">
              <a:defRPr/>
            </a:pPr>
            <a:r>
              <a:rPr lang="ar-SA" sz="3200" b="1" dirty="0"/>
              <a:t>ترشيد الإنفاق الحكومي </a:t>
            </a:r>
          </a:p>
          <a:p>
            <a:pPr marL="457200" indent="-457200" algn="r" rtl="1">
              <a:defRPr/>
            </a:pPr>
            <a:r>
              <a:rPr lang="ar-SA" sz="3200" b="1" dirty="0"/>
              <a:t>تحسين مستوى أداء الخدمات الحكومية </a:t>
            </a:r>
          </a:p>
          <a:p>
            <a:pPr marL="457200" indent="-457200" algn="r" rtl="1">
              <a:defRPr/>
            </a:pPr>
            <a:r>
              <a:rPr lang="ar-SA" sz="3200" b="1" dirty="0"/>
              <a:t>توفير الاستقرار للعاملين بأجهزة الدولة </a:t>
            </a:r>
          </a:p>
          <a:p>
            <a:pPr marL="457200" indent="-457200" algn="r" rtl="1">
              <a:defRPr/>
            </a:pPr>
            <a:r>
              <a:rPr lang="ar-SA" sz="3200" b="1" dirty="0"/>
              <a:t>توفير مستلزمات الإنتاج والخدمات للأجهزة والإدارات الحكومية</a:t>
            </a:r>
            <a:endParaRPr lang="ar-SA" altLang="en-US" sz="3200" b="1" dirty="0"/>
          </a:p>
        </p:txBody>
      </p:sp>
      <p:sp>
        <p:nvSpPr>
          <p:cNvPr id="1843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2925FADD-7166-4ADB-9413-893CC1045E18}" type="slidenum">
              <a:rPr lang="en-US" altLang="ar-SA" sz="1200">
                <a:solidFill>
                  <a:srgbClr val="898989"/>
                </a:solidFill>
              </a:rPr>
              <a:pPr>
                <a:lnSpc>
                  <a:spcPct val="100000"/>
                </a:lnSpc>
                <a:spcBef>
                  <a:spcPct val="0"/>
                </a:spcBef>
                <a:buFontTx/>
                <a:buNone/>
              </a:pPr>
              <a:t>34</a:t>
            </a:fld>
            <a:endParaRPr lang="en-US" altLang="ar-SA" sz="1200">
              <a:solidFill>
                <a:srgbClr val="898989"/>
              </a:solidFill>
            </a:endParaRPr>
          </a:p>
        </p:txBody>
      </p:sp>
    </p:spTree>
    <p:extLst>
      <p:ext uri="{BB962C8B-B14F-4D97-AF65-F5344CB8AC3E}">
        <p14:creationId xmlns:p14="http://schemas.microsoft.com/office/powerpoint/2010/main" val="3013947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550" y="2524125"/>
            <a:ext cx="9721850"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lnSpc>
                <a:spcPct val="150000"/>
              </a:lnSpc>
              <a:defRPr/>
            </a:pPr>
            <a:r>
              <a:rPr lang="ar-SA" altLang="ar-SA" sz="4400" b="1" dirty="0">
                <a:solidFill>
                  <a:prstClr val="white"/>
                </a:solidFill>
                <a:latin typeface="UnifontMedium,Bold"/>
              </a:rPr>
              <a:t>قواعد إعداد الميزانية </a:t>
            </a:r>
          </a:p>
        </p:txBody>
      </p:sp>
      <p:sp>
        <p:nvSpPr>
          <p:cNvPr id="7" name="Rectangle 6"/>
          <p:cNvSpPr/>
          <p:nvPr/>
        </p:nvSpPr>
        <p:spPr>
          <a:xfrm>
            <a:off x="10094913" y="2524125"/>
            <a:ext cx="1951037"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2</a:t>
            </a:r>
            <a:endParaRPr lang="en-US" sz="6000" b="1" dirty="0">
              <a:solidFill>
                <a:prstClr val="white"/>
              </a:solidFill>
            </a:endParaRPr>
          </a:p>
        </p:txBody>
      </p:sp>
      <p:grpSp>
        <p:nvGrpSpPr>
          <p:cNvPr id="19460"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9464"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3200">
                  <a:solidFill>
                    <a:srgbClr val="FFFFFF"/>
                  </a:solidFill>
                  <a:latin typeface="Calibri Light" panose="020F0302020204030204" pitchFamily="34" charset="0"/>
                </a:rPr>
                <a:t>4</a:t>
              </a:r>
              <a:endParaRPr lang="en-US" altLang="ar-SA" sz="32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9461"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81323E0-4225-4672-9DD9-5672F37EED46}" type="slidenum">
              <a:rPr lang="en-US" altLang="ar-SA" sz="1200">
                <a:solidFill>
                  <a:srgbClr val="898989"/>
                </a:solidFill>
              </a:rPr>
              <a:pPr>
                <a:lnSpc>
                  <a:spcPct val="100000"/>
                </a:lnSpc>
                <a:spcBef>
                  <a:spcPct val="0"/>
                </a:spcBef>
                <a:buFontTx/>
                <a:buNone/>
              </a:pPr>
              <a:t>35</a:t>
            </a:fld>
            <a:endParaRPr lang="en-US" altLang="ar-SA" sz="1200">
              <a:solidFill>
                <a:srgbClr val="898989"/>
              </a:solidFill>
            </a:endParaRPr>
          </a:p>
        </p:txBody>
      </p:sp>
    </p:spTree>
    <p:extLst>
      <p:ext uri="{BB962C8B-B14F-4D97-AF65-F5344CB8AC3E}">
        <p14:creationId xmlns:p14="http://schemas.microsoft.com/office/powerpoint/2010/main" val="300093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743;p43"/>
          <p:cNvSpPr>
            <a:spLocks noChangeArrowheads="1"/>
          </p:cNvSpPr>
          <p:nvPr/>
        </p:nvSpPr>
        <p:spPr bwMode="auto">
          <a:xfrm>
            <a:off x="220663" y="2236788"/>
            <a:ext cx="1317625" cy="1435100"/>
          </a:xfrm>
          <a:prstGeom prst="rect">
            <a:avLst/>
          </a:prstGeom>
          <a:solidFill>
            <a:srgbClr val="018E4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20483" name="Google Shape;744;p43"/>
          <p:cNvSpPr>
            <a:spLocks noChangeArrowheads="1"/>
          </p:cNvSpPr>
          <p:nvPr/>
        </p:nvSpPr>
        <p:spPr bwMode="auto">
          <a:xfrm>
            <a:off x="234950" y="3811588"/>
            <a:ext cx="1319213" cy="1327150"/>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20484" name="Google Shape;745;p43"/>
          <p:cNvSpPr>
            <a:spLocks noChangeArrowheads="1"/>
          </p:cNvSpPr>
          <p:nvPr/>
        </p:nvSpPr>
        <p:spPr bwMode="auto">
          <a:xfrm>
            <a:off x="1651000" y="2254250"/>
            <a:ext cx="1317625" cy="1433513"/>
          </a:xfrm>
          <a:prstGeom prst="rect">
            <a:avLst/>
          </a:prstGeom>
          <a:solidFill>
            <a:srgbClr val="D7C5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sp>
        <p:nvSpPr>
          <p:cNvPr id="20485" name="Google Shape;746;p43"/>
          <p:cNvSpPr>
            <a:spLocks noChangeArrowheads="1"/>
          </p:cNvSpPr>
          <p:nvPr/>
        </p:nvSpPr>
        <p:spPr bwMode="auto">
          <a:xfrm>
            <a:off x="1693863" y="3803650"/>
            <a:ext cx="1317625" cy="1319213"/>
          </a:xfrm>
          <a:prstGeom prst="rect">
            <a:avLst/>
          </a:prstGeom>
          <a:solidFill>
            <a:srgbClr val="018E4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ar-SA" altLang="ar-SA" sz="1800">
              <a:solidFill>
                <a:srgbClr val="000000"/>
              </a:solidFill>
            </a:endParaRPr>
          </a:p>
        </p:txBody>
      </p:sp>
      <p:grpSp>
        <p:nvGrpSpPr>
          <p:cNvPr id="8" name="Google Shape;749;p43"/>
          <p:cNvGrpSpPr/>
          <p:nvPr/>
        </p:nvGrpSpPr>
        <p:grpSpPr>
          <a:xfrm>
            <a:off x="612119" y="1794041"/>
            <a:ext cx="536094" cy="1151251"/>
            <a:chOff x="5492459" y="2181105"/>
            <a:chExt cx="388825" cy="83499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7" name="Google Shape;758;p43"/>
            <p:cNvSpPr/>
            <p:nvPr/>
          </p:nvSpPr>
          <p:spPr>
            <a:xfrm>
              <a:off x="5492459" y="218110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srgbClr val="434343"/>
                </a:solidFill>
                <a:latin typeface="Calibri" panose="020F0502020204030204"/>
                <a:cs typeface="+mn-cs"/>
              </a:endParaRPr>
            </a:p>
          </p:txBody>
        </p:sp>
      </p:grpSp>
      <p:sp>
        <p:nvSpPr>
          <p:cNvPr id="20487" name="Google Shape;759;p43"/>
          <p:cNvSpPr>
            <a:spLocks/>
          </p:cNvSpPr>
          <p:nvPr/>
        </p:nvSpPr>
        <p:spPr bwMode="auto">
          <a:xfrm>
            <a:off x="552450" y="4156075"/>
            <a:ext cx="536575" cy="536575"/>
          </a:xfrm>
          <a:custGeom>
            <a:avLst/>
            <a:gdLst>
              <a:gd name="T0" fmla="*/ 2147483646 w 15553"/>
              <a:gd name="T1" fmla="*/ 2147483646 h 15567"/>
              <a:gd name="T2" fmla="*/ 2147483646 w 15553"/>
              <a:gd name="T3" fmla="*/ 2147483646 h 15567"/>
              <a:gd name="T4" fmla="*/ 2147483646 w 15553"/>
              <a:gd name="T5" fmla="*/ 2147483646 h 15567"/>
              <a:gd name="T6" fmla="*/ 2147483646 w 15553"/>
              <a:gd name="T7" fmla="*/ 2147483646 h 15567"/>
              <a:gd name="T8" fmla="*/ 2147483646 w 15553"/>
              <a:gd name="T9" fmla="*/ 2147483646 h 15567"/>
              <a:gd name="T10" fmla="*/ 2147483646 w 15553"/>
              <a:gd name="T11" fmla="*/ 2147483646 h 15567"/>
              <a:gd name="T12" fmla="*/ 2147483646 w 15553"/>
              <a:gd name="T13" fmla="*/ 2147483646 h 15567"/>
              <a:gd name="T14" fmla="*/ 2147483646 w 15553"/>
              <a:gd name="T15" fmla="*/ 2147483646 h 15567"/>
              <a:gd name="T16" fmla="*/ 2147483646 w 15553"/>
              <a:gd name="T17" fmla="*/ 2147483646 h 15567"/>
              <a:gd name="T18" fmla="*/ 2147483646 w 15553"/>
              <a:gd name="T19" fmla="*/ 2147483646 h 15567"/>
              <a:gd name="T20" fmla="*/ 2147483646 w 15553"/>
              <a:gd name="T21" fmla="*/ 2147483646 h 15567"/>
              <a:gd name="T22" fmla="*/ 2147483646 w 15553"/>
              <a:gd name="T23" fmla="*/ 2147483646 h 15567"/>
              <a:gd name="T24" fmla="*/ 2147483646 w 15553"/>
              <a:gd name="T25" fmla="*/ 2147483646 h 15567"/>
              <a:gd name="T26" fmla="*/ 2147483646 w 15553"/>
              <a:gd name="T27" fmla="*/ 2147483646 h 15567"/>
              <a:gd name="T28" fmla="*/ 2147483646 w 15553"/>
              <a:gd name="T29" fmla="*/ 2147483646 h 15567"/>
              <a:gd name="T30" fmla="*/ 2147483646 w 15553"/>
              <a:gd name="T31" fmla="*/ 2147483646 h 15567"/>
              <a:gd name="T32" fmla="*/ 2147483646 w 15553"/>
              <a:gd name="T33" fmla="*/ 2147483646 h 15567"/>
              <a:gd name="T34" fmla="*/ 2147483646 w 15553"/>
              <a:gd name="T35" fmla="*/ 2147483646 h 15567"/>
              <a:gd name="T36" fmla="*/ 2147483646 w 15553"/>
              <a:gd name="T37" fmla="*/ 2147483646 h 15567"/>
              <a:gd name="T38" fmla="*/ 2147483646 w 15553"/>
              <a:gd name="T39" fmla="*/ 2147483646 h 15567"/>
              <a:gd name="T40" fmla="*/ 2147483646 w 15553"/>
              <a:gd name="T41" fmla="*/ 2147483646 h 15567"/>
              <a:gd name="T42" fmla="*/ 2147483646 w 15553"/>
              <a:gd name="T43" fmla="*/ 2147483646 h 15567"/>
              <a:gd name="T44" fmla="*/ 2147483646 w 15553"/>
              <a:gd name="T45" fmla="*/ 2147483646 h 15567"/>
              <a:gd name="T46" fmla="*/ 2147483646 w 15553"/>
              <a:gd name="T47" fmla="*/ 2147483646 h 15567"/>
              <a:gd name="T48" fmla="*/ 2147483646 w 15553"/>
              <a:gd name="T49" fmla="*/ 2147483646 h 15567"/>
              <a:gd name="T50" fmla="*/ 2147483646 w 15553"/>
              <a:gd name="T51" fmla="*/ 2147483646 h 15567"/>
              <a:gd name="T52" fmla="*/ 2147483646 w 15553"/>
              <a:gd name="T53" fmla="*/ 2147483646 h 15567"/>
              <a:gd name="T54" fmla="*/ 2147483646 w 15553"/>
              <a:gd name="T55" fmla="*/ 2147483646 h 15567"/>
              <a:gd name="T56" fmla="*/ 2147483646 w 15553"/>
              <a:gd name="T57" fmla="*/ 2147483646 h 15567"/>
              <a:gd name="T58" fmla="*/ 2147483646 w 15553"/>
              <a:gd name="T59" fmla="*/ 2147483646 h 15567"/>
              <a:gd name="T60" fmla="*/ 2147483646 w 15553"/>
              <a:gd name="T61" fmla="*/ 2147483646 h 15567"/>
              <a:gd name="T62" fmla="*/ 2147483646 w 15553"/>
              <a:gd name="T63" fmla="*/ 2147483646 h 15567"/>
              <a:gd name="T64" fmla="*/ 2147483646 w 15553"/>
              <a:gd name="T65" fmla="*/ 2147483646 h 15567"/>
              <a:gd name="T66" fmla="*/ 2147483646 w 15553"/>
              <a:gd name="T67" fmla="*/ 2147483646 h 15567"/>
              <a:gd name="T68" fmla="*/ 2147483646 w 15553"/>
              <a:gd name="T69" fmla="*/ 2147483646 h 15567"/>
              <a:gd name="T70" fmla="*/ 2147483646 w 15553"/>
              <a:gd name="T71" fmla="*/ 2147483646 h 15567"/>
              <a:gd name="T72" fmla="*/ 2147483646 w 15553"/>
              <a:gd name="T73" fmla="*/ 2147483646 h 15567"/>
              <a:gd name="T74" fmla="*/ 2147483646 w 15553"/>
              <a:gd name="T75" fmla="*/ 2147483646 h 15567"/>
              <a:gd name="T76" fmla="*/ 2147483646 w 15553"/>
              <a:gd name="T77" fmla="*/ 2147483646 h 15567"/>
              <a:gd name="T78" fmla="*/ 2147483646 w 15553"/>
              <a:gd name="T79" fmla="*/ 2147483646 h 15567"/>
              <a:gd name="T80" fmla="*/ 2147483646 w 15553"/>
              <a:gd name="T81" fmla="*/ 2147483646 h 15567"/>
              <a:gd name="T82" fmla="*/ 2147483646 w 15553"/>
              <a:gd name="T83" fmla="*/ 2147483646 h 15567"/>
              <a:gd name="T84" fmla="*/ 2147483646 w 15553"/>
              <a:gd name="T85" fmla="*/ 2147483646 h 15567"/>
              <a:gd name="T86" fmla="*/ 2147483646 w 15553"/>
              <a:gd name="T87" fmla="*/ 2147483646 h 15567"/>
              <a:gd name="T88" fmla="*/ 2147483646 w 15553"/>
              <a:gd name="T89" fmla="*/ 2147483646 h 15567"/>
              <a:gd name="T90" fmla="*/ 2147483646 w 15553"/>
              <a:gd name="T91" fmla="*/ 2147483646 h 15567"/>
              <a:gd name="T92" fmla="*/ 2147483646 w 15553"/>
              <a:gd name="T93" fmla="*/ 2147483646 h 15567"/>
              <a:gd name="T94" fmla="*/ 2147483646 w 15553"/>
              <a:gd name="T95" fmla="*/ 2147483646 h 15567"/>
              <a:gd name="T96" fmla="*/ 2147483646 w 15553"/>
              <a:gd name="T97" fmla="*/ 2147483646 h 15567"/>
              <a:gd name="T98" fmla="*/ 2147483646 w 15553"/>
              <a:gd name="T99" fmla="*/ 2147483646 h 15567"/>
              <a:gd name="T100" fmla="*/ 2147483646 w 15553"/>
              <a:gd name="T101" fmla="*/ 2147483646 h 15567"/>
              <a:gd name="T102" fmla="*/ 2147483646 w 15553"/>
              <a:gd name="T103" fmla="*/ 2147483646 h 155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553" h="15567" extrusionOk="0">
                <a:moveTo>
                  <a:pt x="14181" y="2744"/>
                </a:moveTo>
                <a:lnTo>
                  <a:pt x="14181" y="3196"/>
                </a:lnTo>
                <a:lnTo>
                  <a:pt x="1359" y="3196"/>
                </a:lnTo>
                <a:lnTo>
                  <a:pt x="1359" y="2744"/>
                </a:lnTo>
                <a:lnTo>
                  <a:pt x="14181" y="2744"/>
                </a:lnTo>
                <a:close/>
                <a:moveTo>
                  <a:pt x="14408" y="467"/>
                </a:moveTo>
                <a:cubicBezTo>
                  <a:pt x="14793" y="467"/>
                  <a:pt x="15100" y="773"/>
                  <a:pt x="15100" y="1146"/>
                </a:cubicBezTo>
                <a:lnTo>
                  <a:pt x="15100" y="5247"/>
                </a:lnTo>
                <a:cubicBezTo>
                  <a:pt x="14914" y="5101"/>
                  <a:pt x="14674" y="5021"/>
                  <a:pt x="14408" y="5021"/>
                </a:cubicBezTo>
                <a:lnTo>
                  <a:pt x="7071" y="5021"/>
                </a:lnTo>
                <a:cubicBezTo>
                  <a:pt x="6964" y="4501"/>
                  <a:pt x="6499" y="4102"/>
                  <a:pt x="5952" y="4102"/>
                </a:cubicBezTo>
                <a:lnTo>
                  <a:pt x="1359" y="4102"/>
                </a:lnTo>
                <a:lnTo>
                  <a:pt x="1359" y="3649"/>
                </a:lnTo>
                <a:lnTo>
                  <a:pt x="14181" y="3649"/>
                </a:lnTo>
                <a:lnTo>
                  <a:pt x="14181" y="4341"/>
                </a:lnTo>
                <a:cubicBezTo>
                  <a:pt x="14181" y="4462"/>
                  <a:pt x="14287" y="4568"/>
                  <a:pt x="14408" y="4568"/>
                </a:cubicBezTo>
                <a:cubicBezTo>
                  <a:pt x="14541" y="4568"/>
                  <a:pt x="14647" y="4462"/>
                  <a:pt x="14647" y="4341"/>
                </a:cubicBezTo>
                <a:lnTo>
                  <a:pt x="14647" y="2518"/>
                </a:lnTo>
                <a:cubicBezTo>
                  <a:pt x="14647" y="2385"/>
                  <a:pt x="14541" y="2291"/>
                  <a:pt x="14408" y="2291"/>
                </a:cubicBezTo>
                <a:lnTo>
                  <a:pt x="1132" y="2291"/>
                </a:lnTo>
                <a:cubicBezTo>
                  <a:pt x="1013" y="2291"/>
                  <a:pt x="906" y="2385"/>
                  <a:pt x="906" y="2518"/>
                </a:cubicBezTo>
                <a:lnTo>
                  <a:pt x="906" y="4128"/>
                </a:lnTo>
                <a:cubicBezTo>
                  <a:pt x="747" y="4169"/>
                  <a:pt x="587" y="4235"/>
                  <a:pt x="454" y="4341"/>
                </a:cubicBezTo>
                <a:lnTo>
                  <a:pt x="454" y="2051"/>
                </a:lnTo>
                <a:cubicBezTo>
                  <a:pt x="454" y="1678"/>
                  <a:pt x="759" y="1373"/>
                  <a:pt x="1132" y="1373"/>
                </a:cubicBezTo>
                <a:lnTo>
                  <a:pt x="8682" y="1373"/>
                </a:lnTo>
                <a:cubicBezTo>
                  <a:pt x="8815" y="1373"/>
                  <a:pt x="8908" y="1266"/>
                  <a:pt x="8908" y="1146"/>
                </a:cubicBezTo>
                <a:cubicBezTo>
                  <a:pt x="8908" y="773"/>
                  <a:pt x="9215" y="467"/>
                  <a:pt x="9601" y="467"/>
                </a:cubicBezTo>
                <a:lnTo>
                  <a:pt x="14408" y="467"/>
                </a:lnTo>
                <a:close/>
                <a:moveTo>
                  <a:pt x="5952" y="4568"/>
                </a:moveTo>
                <a:cubicBezTo>
                  <a:pt x="6325" y="4568"/>
                  <a:pt x="6632" y="4874"/>
                  <a:pt x="6632" y="5247"/>
                </a:cubicBezTo>
                <a:cubicBezTo>
                  <a:pt x="6632" y="5380"/>
                  <a:pt x="6738" y="5474"/>
                  <a:pt x="6858" y="5474"/>
                </a:cubicBezTo>
                <a:lnTo>
                  <a:pt x="14408" y="5474"/>
                </a:lnTo>
                <a:cubicBezTo>
                  <a:pt x="14793" y="5474"/>
                  <a:pt x="15100" y="5780"/>
                  <a:pt x="15100" y="6166"/>
                </a:cubicBezTo>
                <a:lnTo>
                  <a:pt x="15100" y="14422"/>
                </a:lnTo>
                <a:cubicBezTo>
                  <a:pt x="15100" y="14807"/>
                  <a:pt x="14793" y="15114"/>
                  <a:pt x="14408" y="15114"/>
                </a:cubicBezTo>
                <a:lnTo>
                  <a:pt x="1132" y="15114"/>
                </a:lnTo>
                <a:cubicBezTo>
                  <a:pt x="759" y="15114"/>
                  <a:pt x="454" y="14807"/>
                  <a:pt x="454" y="14422"/>
                </a:cubicBezTo>
                <a:lnTo>
                  <a:pt x="454" y="5247"/>
                </a:lnTo>
                <a:cubicBezTo>
                  <a:pt x="454" y="4874"/>
                  <a:pt x="759" y="4568"/>
                  <a:pt x="1132" y="4568"/>
                </a:cubicBezTo>
                <a:lnTo>
                  <a:pt x="5952" y="4568"/>
                </a:lnTo>
                <a:close/>
                <a:moveTo>
                  <a:pt x="9601" y="1"/>
                </a:moveTo>
                <a:cubicBezTo>
                  <a:pt x="9041" y="1"/>
                  <a:pt x="8589" y="400"/>
                  <a:pt x="8482" y="920"/>
                </a:cubicBezTo>
                <a:lnTo>
                  <a:pt x="1132" y="920"/>
                </a:lnTo>
                <a:cubicBezTo>
                  <a:pt x="507" y="920"/>
                  <a:pt x="1" y="1426"/>
                  <a:pt x="1" y="2051"/>
                </a:cubicBezTo>
                <a:lnTo>
                  <a:pt x="1" y="14422"/>
                </a:lnTo>
                <a:cubicBezTo>
                  <a:pt x="1" y="15047"/>
                  <a:pt x="507" y="15567"/>
                  <a:pt x="1132" y="15567"/>
                </a:cubicBezTo>
                <a:lnTo>
                  <a:pt x="14408" y="15567"/>
                </a:lnTo>
                <a:cubicBezTo>
                  <a:pt x="15047" y="15567"/>
                  <a:pt x="15553" y="15047"/>
                  <a:pt x="15553" y="14422"/>
                </a:cubicBezTo>
                <a:lnTo>
                  <a:pt x="15553" y="1146"/>
                </a:lnTo>
                <a:cubicBezTo>
                  <a:pt x="15553" y="521"/>
                  <a:pt x="15047" y="1"/>
                  <a:pt x="14408" y="1"/>
                </a:cubicBezTo>
                <a:lnTo>
                  <a:pt x="9601"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grpSp>
        <p:nvGrpSpPr>
          <p:cNvPr id="19" name="Google Shape;760;p43"/>
          <p:cNvGrpSpPr/>
          <p:nvPr/>
        </p:nvGrpSpPr>
        <p:grpSpPr>
          <a:xfrm>
            <a:off x="2173304" y="4189264"/>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grpSp>
      <p:sp>
        <p:nvSpPr>
          <p:cNvPr id="20489" name="Google Shape;765;p43"/>
          <p:cNvSpPr>
            <a:spLocks/>
          </p:cNvSpPr>
          <p:nvPr/>
        </p:nvSpPr>
        <p:spPr bwMode="auto">
          <a:xfrm>
            <a:off x="2049463" y="2598738"/>
            <a:ext cx="473075" cy="473075"/>
          </a:xfrm>
          <a:custGeom>
            <a:avLst/>
            <a:gdLst>
              <a:gd name="T0" fmla="*/ 2147483646 w 15553"/>
              <a:gd name="T1" fmla="*/ 2147483646 h 15567"/>
              <a:gd name="T2" fmla="*/ 2147483646 w 15553"/>
              <a:gd name="T3" fmla="*/ 2147483646 h 15567"/>
              <a:gd name="T4" fmla="*/ 2147483646 w 15553"/>
              <a:gd name="T5" fmla="*/ 2147483646 h 15567"/>
              <a:gd name="T6" fmla="*/ 2147483646 w 15553"/>
              <a:gd name="T7" fmla="*/ 2147483646 h 15567"/>
              <a:gd name="T8" fmla="*/ 2147483646 w 15553"/>
              <a:gd name="T9" fmla="*/ 2147483646 h 15567"/>
              <a:gd name="T10" fmla="*/ 2147483646 w 15553"/>
              <a:gd name="T11" fmla="*/ 2147483646 h 15567"/>
              <a:gd name="T12" fmla="*/ 2147483646 w 15553"/>
              <a:gd name="T13" fmla="*/ 2147483646 h 15567"/>
              <a:gd name="T14" fmla="*/ 2147483646 w 15553"/>
              <a:gd name="T15" fmla="*/ 2147483646 h 15567"/>
              <a:gd name="T16" fmla="*/ 2147483646 w 15553"/>
              <a:gd name="T17" fmla="*/ 2147483646 h 15567"/>
              <a:gd name="T18" fmla="*/ 2147483646 w 15553"/>
              <a:gd name="T19" fmla="*/ 2147483646 h 15567"/>
              <a:gd name="T20" fmla="*/ 2147483646 w 15553"/>
              <a:gd name="T21" fmla="*/ 2147483646 h 15567"/>
              <a:gd name="T22" fmla="*/ 2147483646 w 15553"/>
              <a:gd name="T23" fmla="*/ 2147483646 h 15567"/>
              <a:gd name="T24" fmla="*/ 2147483646 w 15553"/>
              <a:gd name="T25" fmla="*/ 2147483646 h 15567"/>
              <a:gd name="T26" fmla="*/ 2147483646 w 15553"/>
              <a:gd name="T27" fmla="*/ 2147483646 h 15567"/>
              <a:gd name="T28" fmla="*/ 2147483646 w 15553"/>
              <a:gd name="T29" fmla="*/ 2147483646 h 15567"/>
              <a:gd name="T30" fmla="*/ 0 w 15553"/>
              <a:gd name="T31" fmla="*/ 2147483646 h 15567"/>
              <a:gd name="T32" fmla="*/ 0 w 15553"/>
              <a:gd name="T33" fmla="*/ 2147483646 h 15567"/>
              <a:gd name="T34" fmla="*/ 2147483646 w 15553"/>
              <a:gd name="T35" fmla="*/ 2147483646 h 15567"/>
              <a:gd name="T36" fmla="*/ 2147483646 w 15553"/>
              <a:gd name="T37" fmla="*/ 2147483646 h 15567"/>
              <a:gd name="T38" fmla="*/ 2147483646 w 15553"/>
              <a:gd name="T39" fmla="*/ 2147483646 h 15567"/>
              <a:gd name="T40" fmla="*/ 2147483646 w 15553"/>
              <a:gd name="T41" fmla="*/ 2147483646 h 15567"/>
              <a:gd name="T42" fmla="*/ 2147483646 w 15553"/>
              <a:gd name="T43" fmla="*/ 2147483646 h 15567"/>
              <a:gd name="T44" fmla="*/ 2147483646 w 15553"/>
              <a:gd name="T45" fmla="*/ 2147483646 h 15567"/>
              <a:gd name="T46" fmla="*/ 2147483646 w 15553"/>
              <a:gd name="T47" fmla="*/ 2147483646 h 15567"/>
              <a:gd name="T48" fmla="*/ 2147483646 w 15553"/>
              <a:gd name="T49" fmla="*/ 2147483646 h 15567"/>
              <a:gd name="T50" fmla="*/ 2147483646 w 15553"/>
              <a:gd name="T51" fmla="*/ 2147483646 h 15567"/>
              <a:gd name="T52" fmla="*/ 2147483646 w 15553"/>
              <a:gd name="T53" fmla="*/ 2147483646 h 15567"/>
              <a:gd name="T54" fmla="*/ 2147483646 w 15553"/>
              <a:gd name="T55" fmla="*/ 2147483646 h 15567"/>
              <a:gd name="T56" fmla="*/ 2147483646 w 15553"/>
              <a:gd name="T57" fmla="*/ 2147483646 h 15567"/>
              <a:gd name="T58" fmla="*/ 2147483646 w 15553"/>
              <a:gd name="T59" fmla="*/ 2147483646 h 15567"/>
              <a:gd name="T60" fmla="*/ 2147483646 w 15553"/>
              <a:gd name="T61" fmla="*/ 2147483646 h 15567"/>
              <a:gd name="T62" fmla="*/ 0 w 15553"/>
              <a:gd name="T63" fmla="*/ 2147483646 h 15567"/>
              <a:gd name="T64" fmla="*/ 0 w 15553"/>
              <a:gd name="T65" fmla="*/ 2147483646 h 15567"/>
              <a:gd name="T66" fmla="*/ 2147483646 w 15553"/>
              <a:gd name="T67" fmla="*/ 2147483646 h 15567"/>
              <a:gd name="T68" fmla="*/ 2147483646 w 15553"/>
              <a:gd name="T69" fmla="*/ 2147483646 h 15567"/>
              <a:gd name="T70" fmla="*/ 2147483646 w 15553"/>
              <a:gd name="T71" fmla="*/ 2147483646 h 15567"/>
              <a:gd name="T72" fmla="*/ 2147483646 w 15553"/>
              <a:gd name="T73" fmla="*/ 2147483646 h 15567"/>
              <a:gd name="T74" fmla="*/ 2147483646 w 15553"/>
              <a:gd name="T75" fmla="*/ 2147483646 h 15567"/>
              <a:gd name="T76" fmla="*/ 2147483646 w 15553"/>
              <a:gd name="T77" fmla="*/ 2147483646 h 155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553" h="15567" extrusionOk="0">
                <a:moveTo>
                  <a:pt x="5951" y="4568"/>
                </a:moveTo>
                <a:cubicBezTo>
                  <a:pt x="6338" y="4568"/>
                  <a:pt x="6644" y="4874"/>
                  <a:pt x="6644" y="5247"/>
                </a:cubicBezTo>
                <a:cubicBezTo>
                  <a:pt x="6644" y="5380"/>
                  <a:pt x="6738" y="5474"/>
                  <a:pt x="6871" y="5474"/>
                </a:cubicBezTo>
                <a:lnTo>
                  <a:pt x="14420" y="5474"/>
                </a:lnTo>
                <a:cubicBezTo>
                  <a:pt x="14793" y="5474"/>
                  <a:pt x="15099" y="5780"/>
                  <a:pt x="15099" y="6166"/>
                </a:cubicBezTo>
                <a:lnTo>
                  <a:pt x="15099" y="14422"/>
                </a:lnTo>
                <a:cubicBezTo>
                  <a:pt x="15099" y="14807"/>
                  <a:pt x="14793" y="15114"/>
                  <a:pt x="14420" y="15114"/>
                </a:cubicBezTo>
                <a:lnTo>
                  <a:pt x="1145" y="15114"/>
                </a:lnTo>
                <a:cubicBezTo>
                  <a:pt x="759" y="15114"/>
                  <a:pt x="453" y="14807"/>
                  <a:pt x="453" y="14422"/>
                </a:cubicBezTo>
                <a:lnTo>
                  <a:pt x="453" y="5247"/>
                </a:lnTo>
                <a:cubicBezTo>
                  <a:pt x="453" y="4874"/>
                  <a:pt x="759" y="4568"/>
                  <a:pt x="1145" y="4568"/>
                </a:cubicBezTo>
                <a:lnTo>
                  <a:pt x="5951" y="4568"/>
                </a:lnTo>
                <a:close/>
                <a:moveTo>
                  <a:pt x="9600" y="1"/>
                </a:moveTo>
                <a:cubicBezTo>
                  <a:pt x="9054" y="1"/>
                  <a:pt x="8588" y="400"/>
                  <a:pt x="8481" y="920"/>
                </a:cubicBezTo>
                <a:lnTo>
                  <a:pt x="1145" y="920"/>
                </a:lnTo>
                <a:cubicBezTo>
                  <a:pt x="506" y="920"/>
                  <a:pt x="0" y="1426"/>
                  <a:pt x="0" y="2051"/>
                </a:cubicBezTo>
                <a:lnTo>
                  <a:pt x="0" y="3676"/>
                </a:lnTo>
                <a:cubicBezTo>
                  <a:pt x="0" y="3796"/>
                  <a:pt x="107" y="3903"/>
                  <a:pt x="226" y="3903"/>
                </a:cubicBezTo>
                <a:cubicBezTo>
                  <a:pt x="359" y="3903"/>
                  <a:pt x="453" y="3796"/>
                  <a:pt x="453" y="3676"/>
                </a:cubicBezTo>
                <a:lnTo>
                  <a:pt x="453" y="2051"/>
                </a:lnTo>
                <a:cubicBezTo>
                  <a:pt x="453" y="1678"/>
                  <a:pt x="759" y="1373"/>
                  <a:pt x="1145" y="1373"/>
                </a:cubicBezTo>
                <a:lnTo>
                  <a:pt x="8694" y="1373"/>
                </a:lnTo>
                <a:cubicBezTo>
                  <a:pt x="8815" y="1373"/>
                  <a:pt x="8921" y="1266"/>
                  <a:pt x="8921" y="1146"/>
                </a:cubicBezTo>
                <a:cubicBezTo>
                  <a:pt x="8921" y="773"/>
                  <a:pt x="9227" y="467"/>
                  <a:pt x="9600" y="467"/>
                </a:cubicBezTo>
                <a:lnTo>
                  <a:pt x="14420" y="467"/>
                </a:lnTo>
                <a:cubicBezTo>
                  <a:pt x="14793" y="467"/>
                  <a:pt x="15099" y="773"/>
                  <a:pt x="15099" y="1146"/>
                </a:cubicBezTo>
                <a:lnTo>
                  <a:pt x="15099" y="5247"/>
                </a:lnTo>
                <a:cubicBezTo>
                  <a:pt x="14913" y="5101"/>
                  <a:pt x="14673" y="5021"/>
                  <a:pt x="14420" y="5021"/>
                </a:cubicBezTo>
                <a:lnTo>
                  <a:pt x="7070" y="5021"/>
                </a:lnTo>
                <a:cubicBezTo>
                  <a:pt x="6963" y="4501"/>
                  <a:pt x="6511" y="4102"/>
                  <a:pt x="5951" y="4102"/>
                </a:cubicBezTo>
                <a:lnTo>
                  <a:pt x="1145" y="4102"/>
                </a:lnTo>
                <a:cubicBezTo>
                  <a:pt x="506" y="4102"/>
                  <a:pt x="0" y="4622"/>
                  <a:pt x="0" y="5247"/>
                </a:cubicBezTo>
                <a:lnTo>
                  <a:pt x="0" y="14422"/>
                </a:lnTo>
                <a:cubicBezTo>
                  <a:pt x="0" y="15047"/>
                  <a:pt x="506" y="15567"/>
                  <a:pt x="1145" y="15567"/>
                </a:cubicBezTo>
                <a:lnTo>
                  <a:pt x="14420" y="15567"/>
                </a:lnTo>
                <a:cubicBezTo>
                  <a:pt x="15046" y="15567"/>
                  <a:pt x="15552" y="15047"/>
                  <a:pt x="15552" y="14422"/>
                </a:cubicBezTo>
                <a:lnTo>
                  <a:pt x="15552" y="1146"/>
                </a:lnTo>
                <a:cubicBezTo>
                  <a:pt x="15552" y="521"/>
                  <a:pt x="15046" y="1"/>
                  <a:pt x="14420" y="1"/>
                </a:cubicBezTo>
                <a:lnTo>
                  <a:pt x="960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ar-SA"/>
          </a:p>
        </p:txBody>
      </p:sp>
      <p:sp>
        <p:nvSpPr>
          <p:cNvPr id="25" name="Rectangle 24"/>
          <p:cNvSpPr/>
          <p:nvPr/>
        </p:nvSpPr>
        <p:spPr>
          <a:xfrm>
            <a:off x="-1588" y="-30163"/>
            <a:ext cx="12192001"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8" name="Rectangle 27"/>
          <p:cNvSpPr/>
          <p:nvPr/>
        </p:nvSpPr>
        <p:spPr>
          <a:xfrm>
            <a:off x="3476625" y="1266825"/>
            <a:ext cx="8389938" cy="5016500"/>
          </a:xfrm>
          <a:prstGeom prst="rect">
            <a:avLst/>
          </a:prstGeom>
        </p:spPr>
        <p:txBody>
          <a:bodyPr>
            <a:spAutoFit/>
          </a:bodyPr>
          <a:lstStyle/>
          <a:p>
            <a:pPr algn="just" rtl="1">
              <a:defRPr/>
            </a:pPr>
            <a:r>
              <a:rPr lang="ar-SA" sz="3200" b="1" dirty="0"/>
              <a:t>تخضع الميزانية العامة للدولة في إعدادها إلى مجموعة من المبادئ والقواعد المتعارف عليها في مجال المحاسبة الحكومية وهي: </a:t>
            </a:r>
          </a:p>
          <a:p>
            <a:pPr marL="285750" indent="-285750" algn="r" rtl="1">
              <a:lnSpc>
                <a:spcPct val="150000"/>
              </a:lnSpc>
              <a:buFont typeface="Arial" panose="020B0604020202020204" pitchFamily="34" charset="0"/>
              <a:buChar char="•"/>
              <a:defRPr/>
            </a:pPr>
            <a:r>
              <a:rPr lang="ar-SA" sz="3200" b="1" dirty="0"/>
              <a:t>قاعدة السنوية </a:t>
            </a:r>
          </a:p>
          <a:p>
            <a:pPr marL="285750" indent="-285750" algn="r" rtl="1">
              <a:lnSpc>
                <a:spcPct val="150000"/>
              </a:lnSpc>
              <a:buFont typeface="Arial" panose="020B0604020202020204" pitchFamily="34" charset="0"/>
              <a:buChar char="•"/>
              <a:defRPr/>
            </a:pPr>
            <a:r>
              <a:rPr lang="ar-SA" sz="3200" b="1" dirty="0"/>
              <a:t>قاعدة الوحدة والشمول </a:t>
            </a:r>
          </a:p>
          <a:p>
            <a:pPr marL="285750" indent="-285750" algn="r" rtl="1">
              <a:lnSpc>
                <a:spcPct val="150000"/>
              </a:lnSpc>
              <a:buFont typeface="Arial" panose="020B0604020202020204" pitchFamily="34" charset="0"/>
              <a:buChar char="•"/>
              <a:defRPr/>
            </a:pPr>
            <a:r>
              <a:rPr lang="ar-SA" sz="3200" b="1" dirty="0"/>
              <a:t>قاعدة العمومية أو الشيوع</a:t>
            </a:r>
          </a:p>
          <a:p>
            <a:pPr marL="285750" indent="-285750" algn="r" rtl="1">
              <a:lnSpc>
                <a:spcPct val="150000"/>
              </a:lnSpc>
              <a:buFont typeface="Arial" panose="020B0604020202020204" pitchFamily="34" charset="0"/>
              <a:buChar char="•"/>
              <a:defRPr/>
            </a:pPr>
            <a:r>
              <a:rPr lang="ar-SA" sz="3200" b="1" dirty="0"/>
              <a:t>قاعدة الوضوح والمرونة </a:t>
            </a:r>
          </a:p>
          <a:p>
            <a:pPr marL="285750" indent="-285750" algn="r" rtl="1">
              <a:buFont typeface="Arial" panose="020B0604020202020204" pitchFamily="34" charset="0"/>
              <a:buChar char="•"/>
              <a:defRPr/>
            </a:pPr>
            <a:endParaRPr lang="ar-SA" sz="3200" b="1" dirty="0"/>
          </a:p>
        </p:txBody>
      </p:sp>
      <p:grpSp>
        <p:nvGrpSpPr>
          <p:cNvPr id="20492" name="Group 28"/>
          <p:cNvGrpSpPr>
            <a:grpSpLocks/>
          </p:cNvGrpSpPr>
          <p:nvPr/>
        </p:nvGrpSpPr>
        <p:grpSpPr bwMode="auto">
          <a:xfrm>
            <a:off x="0" y="60690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0497"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16</a:t>
              </a:r>
              <a:endParaRPr lang="en-US" altLang="ar-SA" sz="2000">
                <a:solidFill>
                  <a:srgbClr val="FFFFFF"/>
                </a:solidFill>
                <a:latin typeface="Calibri Light" panose="020F0302020204030204" pitchFamily="34" charset="0"/>
              </a:endParaRPr>
            </a:p>
          </p:txBody>
        </p:sp>
        <p:cxnSp>
          <p:nvCxnSpPr>
            <p:cNvPr id="33" name="Straight Connector 32"/>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0493"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377763DE-98DE-44F1-AC03-6F4EBBDC5E81}" type="slidenum">
              <a:rPr lang="en-US" altLang="ar-SA" sz="1200">
                <a:solidFill>
                  <a:srgbClr val="898989"/>
                </a:solidFill>
              </a:rPr>
              <a:pPr>
                <a:lnSpc>
                  <a:spcPct val="100000"/>
                </a:lnSpc>
                <a:spcBef>
                  <a:spcPct val="0"/>
                </a:spcBef>
                <a:buFontTx/>
                <a:buNone/>
              </a:pPr>
              <a:t>36</a:t>
            </a:fld>
            <a:endParaRPr lang="en-US" altLang="ar-SA" sz="1200">
              <a:solidFill>
                <a:srgbClr val="898989"/>
              </a:solidFill>
            </a:endParaRPr>
          </a:p>
        </p:txBody>
      </p:sp>
      <p:sp>
        <p:nvSpPr>
          <p:cNvPr id="34" name="Rectangle 25"/>
          <p:cNvSpPr/>
          <p:nvPr/>
        </p:nvSpPr>
        <p:spPr>
          <a:xfrm>
            <a:off x="3792538" y="112713"/>
            <a:ext cx="4818062" cy="708025"/>
          </a:xfrm>
          <a:prstGeom prst="rect">
            <a:avLst/>
          </a:prstGeom>
        </p:spPr>
        <p:txBody>
          <a:bodyPr>
            <a:spAutoFit/>
          </a:bodyPr>
          <a:lstStyle/>
          <a:p>
            <a:pPr algn="ctr" eaLnBrk="1" fontAlgn="auto" hangingPunct="1">
              <a:spcBef>
                <a:spcPts val="0"/>
              </a:spcBef>
              <a:spcAft>
                <a:spcPts val="0"/>
              </a:spcAft>
              <a:defRPr/>
            </a:pPr>
            <a:r>
              <a:rPr lang="ar-SA" sz="4000" b="1" dirty="0">
                <a:solidFill>
                  <a:schemeClr val="bg1"/>
                </a:solidFill>
                <a:latin typeface="Google Sans"/>
              </a:rPr>
              <a:t>قواعد إعداد الميزانية</a:t>
            </a:r>
            <a:endParaRPr lang="en-US" sz="4000" b="1" dirty="0">
              <a:solidFill>
                <a:schemeClr val="bg1"/>
              </a:solidFill>
              <a:latin typeface="JF Flat" panose="02000500000000000000" pitchFamily="2" charset="-78"/>
              <a:cs typeface="+mj-cs"/>
            </a:endParaRPr>
          </a:p>
        </p:txBody>
      </p:sp>
    </p:spTree>
    <p:extLst>
      <p:ext uri="{BB962C8B-B14F-4D97-AF65-F5344CB8AC3E}">
        <p14:creationId xmlns:p14="http://schemas.microsoft.com/office/powerpoint/2010/main" val="2023264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749;p43"/>
          <p:cNvGrpSpPr/>
          <p:nvPr/>
        </p:nvGrpSpPr>
        <p:grpSpPr>
          <a:xfrm>
            <a:off x="612119" y="1794041"/>
            <a:ext cx="536094" cy="1151251"/>
            <a:chOff x="5492459" y="2181105"/>
            <a:chExt cx="388825" cy="83499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7" name="Google Shape;758;p43"/>
            <p:cNvSpPr/>
            <p:nvPr/>
          </p:nvSpPr>
          <p:spPr>
            <a:xfrm>
              <a:off x="5492459" y="218110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srgbClr val="434343"/>
                </a:solidFill>
                <a:latin typeface="Calibri" panose="020F0502020204030204"/>
                <a:cs typeface="+mn-cs"/>
              </a:endParaRPr>
            </a:p>
          </p:txBody>
        </p:sp>
      </p:grpSp>
      <p:grpSp>
        <p:nvGrpSpPr>
          <p:cNvPr id="19" name="Google Shape;760;p43"/>
          <p:cNvGrpSpPr/>
          <p:nvPr/>
        </p:nvGrpSpPr>
        <p:grpSpPr>
          <a:xfrm>
            <a:off x="2107074" y="3623099"/>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grpSp>
      <p:sp>
        <p:nvSpPr>
          <p:cNvPr id="25" name="Rectangle 24"/>
          <p:cNvSpPr/>
          <p:nvPr/>
        </p:nvSpPr>
        <p:spPr>
          <a:xfrm>
            <a:off x="-1588" y="-30163"/>
            <a:ext cx="12192001"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509" name="Rectangle 27"/>
          <p:cNvSpPr>
            <a:spLocks noChangeArrowheads="1"/>
          </p:cNvSpPr>
          <p:nvPr/>
        </p:nvSpPr>
        <p:spPr bwMode="auto">
          <a:xfrm>
            <a:off x="280988" y="1266825"/>
            <a:ext cx="115855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rtl="1">
              <a:lnSpc>
                <a:spcPct val="100000"/>
              </a:lnSpc>
              <a:spcBef>
                <a:spcPct val="0"/>
              </a:spcBef>
              <a:buFontTx/>
              <a:buNone/>
            </a:pPr>
            <a:r>
              <a:rPr lang="ar-SA" altLang="ar-SA" sz="3200" b="1"/>
              <a:t> </a:t>
            </a:r>
            <a:r>
              <a:rPr lang="ar-SA" altLang="ar-SA" sz="3200" b="1">
                <a:solidFill>
                  <a:srgbClr val="FF0000"/>
                </a:solidFill>
              </a:rPr>
              <a:t>*</a:t>
            </a:r>
            <a:r>
              <a:rPr lang="ar-SA" altLang="ar-SA" sz="3200" b="1"/>
              <a:t> تنص هذه القاعدة على إعداد الميزانية العامة للدولة عن فترة مالية محدودة </a:t>
            </a:r>
          </a:p>
          <a:p>
            <a:pPr algn="justLow" rtl="1">
              <a:lnSpc>
                <a:spcPct val="100000"/>
              </a:lnSpc>
              <a:spcBef>
                <a:spcPct val="0"/>
              </a:spcBef>
              <a:buFontTx/>
              <a:buNone/>
            </a:pPr>
            <a:r>
              <a:rPr lang="ar-SA" altLang="ar-SA" sz="3200" b="1"/>
              <a:t>   عادة ما تكون سنة مالية، سواء كانت هذه السنة هجرية أو ميلادية. وبغض </a:t>
            </a:r>
          </a:p>
          <a:p>
            <a:pPr algn="justLow" rtl="1">
              <a:lnSpc>
                <a:spcPct val="100000"/>
              </a:lnSpc>
              <a:spcBef>
                <a:spcPct val="0"/>
              </a:spcBef>
              <a:buFontTx/>
              <a:buNone/>
            </a:pPr>
            <a:r>
              <a:rPr lang="ar-SA" altLang="ar-SA" sz="3200" b="1"/>
              <a:t>   النظرعن تاريخ بدايتها ونهايتها. </a:t>
            </a:r>
          </a:p>
          <a:p>
            <a:pPr algn="r" rtl="1">
              <a:lnSpc>
                <a:spcPct val="150000"/>
              </a:lnSpc>
              <a:spcBef>
                <a:spcPct val="0"/>
              </a:spcBef>
              <a:buFontTx/>
              <a:buNone/>
            </a:pPr>
            <a:r>
              <a:rPr lang="ar-SA" altLang="ar-SA" sz="3200" b="1"/>
              <a:t> </a:t>
            </a:r>
            <a:r>
              <a:rPr lang="ar-SA" altLang="ar-SA" sz="3200" b="1">
                <a:solidFill>
                  <a:srgbClr val="FF0000"/>
                </a:solidFill>
              </a:rPr>
              <a:t>*</a:t>
            </a:r>
            <a:r>
              <a:rPr lang="ar-SA" altLang="ar-SA" sz="3200" b="1"/>
              <a:t> السنوية تمكن من وضع تقديرات سليمة للموارد والنفقات. </a:t>
            </a:r>
          </a:p>
          <a:p>
            <a:pPr algn="r" rtl="1">
              <a:lnSpc>
                <a:spcPct val="150000"/>
              </a:lnSpc>
              <a:spcBef>
                <a:spcPct val="0"/>
              </a:spcBef>
              <a:buFontTx/>
              <a:buNone/>
            </a:pPr>
            <a:r>
              <a:rPr lang="ar-SA" altLang="ar-SA" sz="3200" b="1"/>
              <a:t> </a:t>
            </a:r>
            <a:r>
              <a:rPr lang="ar-SA" altLang="ar-SA" sz="3200" b="1">
                <a:solidFill>
                  <a:srgbClr val="FF0000"/>
                </a:solidFill>
              </a:rPr>
              <a:t>* </a:t>
            </a:r>
            <a:r>
              <a:rPr lang="ar-SA" altLang="ar-SA" sz="3200" b="1">
                <a:solidFill>
                  <a:srgbClr val="000000"/>
                </a:solidFill>
              </a:rPr>
              <a:t>إعداد الموازنة يحتاج جهد كبير.</a:t>
            </a:r>
          </a:p>
          <a:p>
            <a:pPr algn="r" rtl="1">
              <a:lnSpc>
                <a:spcPct val="150000"/>
              </a:lnSpc>
              <a:spcBef>
                <a:spcPct val="0"/>
              </a:spcBef>
              <a:buFontTx/>
              <a:buNone/>
            </a:pPr>
            <a:r>
              <a:rPr lang="ar-SA" altLang="ar-SA" sz="3200" b="1"/>
              <a:t> </a:t>
            </a:r>
            <a:r>
              <a:rPr lang="ar-SA" altLang="ar-SA" sz="3200" b="1">
                <a:solidFill>
                  <a:srgbClr val="FF0000"/>
                </a:solidFill>
              </a:rPr>
              <a:t>* </a:t>
            </a:r>
            <a:r>
              <a:rPr lang="ar-SA" altLang="ar-SA" sz="3200" b="1"/>
              <a:t>ضمان رقابة فعالة على التنفيذ</a:t>
            </a:r>
            <a:r>
              <a:rPr lang="ar-SA" altLang="ar-SA" sz="3200" b="1">
                <a:solidFill>
                  <a:srgbClr val="000000"/>
                </a:solidFill>
              </a:rPr>
              <a:t>.</a:t>
            </a:r>
          </a:p>
          <a:p>
            <a:pPr algn="r" rtl="1">
              <a:lnSpc>
                <a:spcPct val="150000"/>
              </a:lnSpc>
              <a:spcBef>
                <a:spcPct val="0"/>
              </a:spcBef>
              <a:buFontTx/>
              <a:buNone/>
            </a:pPr>
            <a:r>
              <a:rPr lang="ar-SA" altLang="ar-SA" sz="3200" b="1"/>
              <a:t> </a:t>
            </a:r>
            <a:r>
              <a:rPr lang="ar-SA" altLang="ar-SA" sz="3200" b="1">
                <a:solidFill>
                  <a:srgbClr val="FF0000"/>
                </a:solidFill>
              </a:rPr>
              <a:t>* </a:t>
            </a:r>
            <a:r>
              <a:rPr lang="ar-SA" altLang="ar-SA" sz="3200" b="1"/>
              <a:t>مرونة في التنفيذ .</a:t>
            </a:r>
          </a:p>
          <a:p>
            <a:pPr algn="r" rtl="1">
              <a:lnSpc>
                <a:spcPct val="150000"/>
              </a:lnSpc>
              <a:spcBef>
                <a:spcPct val="0"/>
              </a:spcBef>
              <a:buFontTx/>
              <a:buNone/>
            </a:pPr>
            <a:r>
              <a:rPr lang="ar-SA" altLang="ar-SA" sz="3200" b="1"/>
              <a:t> </a:t>
            </a:r>
            <a:r>
              <a:rPr lang="ar-SA" altLang="ar-SA" sz="3200" b="1">
                <a:solidFill>
                  <a:srgbClr val="FF0000"/>
                </a:solidFill>
              </a:rPr>
              <a:t>*</a:t>
            </a:r>
            <a:r>
              <a:rPr lang="ar-SA" altLang="ar-SA" sz="3200" b="1"/>
              <a:t> يترتب على قاعدة السنوية الغاء كافة المخصصات غير المستخدمة في نهاية العام. </a:t>
            </a:r>
          </a:p>
        </p:txBody>
      </p:sp>
      <p:grpSp>
        <p:nvGrpSpPr>
          <p:cNvPr id="21510" name="Group 28"/>
          <p:cNvGrpSpPr>
            <a:grpSpLocks/>
          </p:cNvGrpSpPr>
          <p:nvPr/>
        </p:nvGrpSpPr>
        <p:grpSpPr bwMode="auto">
          <a:xfrm>
            <a:off x="-717550" y="64246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1515"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17</a:t>
              </a:r>
              <a:endParaRPr lang="en-US" altLang="ar-SA" sz="2000">
                <a:solidFill>
                  <a:srgbClr val="FFFFFF"/>
                </a:solidFill>
                <a:latin typeface="Calibri Light" panose="020F0302020204030204" pitchFamily="34" charset="0"/>
              </a:endParaRPr>
            </a:p>
          </p:txBody>
        </p:sp>
        <p:cxnSp>
          <p:nvCxnSpPr>
            <p:cNvPr id="33" name="Straight Connector 32"/>
            <p:cNvCxnSpPr/>
            <p:nvPr/>
          </p:nvCxnSpPr>
          <p:spPr>
            <a:xfrm>
              <a:off x="0" y="6371016"/>
              <a:ext cx="642937"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1511"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A651CE5F-8D47-4EE9-8891-94F17E64125B}" type="slidenum">
              <a:rPr lang="en-US" altLang="ar-SA" sz="1200">
                <a:solidFill>
                  <a:srgbClr val="898989"/>
                </a:solidFill>
              </a:rPr>
              <a:pPr>
                <a:lnSpc>
                  <a:spcPct val="100000"/>
                </a:lnSpc>
                <a:spcBef>
                  <a:spcPct val="0"/>
                </a:spcBef>
                <a:buFontTx/>
                <a:buNone/>
              </a:pPr>
              <a:t>37</a:t>
            </a:fld>
            <a:endParaRPr lang="en-US" altLang="ar-SA" sz="1200">
              <a:solidFill>
                <a:srgbClr val="898989"/>
              </a:solidFill>
            </a:endParaRPr>
          </a:p>
        </p:txBody>
      </p:sp>
      <p:sp>
        <p:nvSpPr>
          <p:cNvPr id="21512" name="Rectangle 25"/>
          <p:cNvSpPr>
            <a:spLocks noChangeArrowheads="1"/>
          </p:cNvSpPr>
          <p:nvPr/>
        </p:nvSpPr>
        <p:spPr bwMode="auto">
          <a:xfrm>
            <a:off x="2643188" y="30163"/>
            <a:ext cx="48180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spcBef>
                <a:spcPct val="0"/>
              </a:spcBef>
              <a:buFontTx/>
              <a:buNone/>
            </a:pPr>
            <a:r>
              <a:rPr lang="ar-SA" altLang="ar-SA" sz="4000" b="1">
                <a:solidFill>
                  <a:schemeClr val="bg1"/>
                </a:solidFill>
              </a:rPr>
              <a:t>قاعدة السنوية </a:t>
            </a:r>
          </a:p>
        </p:txBody>
      </p:sp>
    </p:spTree>
    <p:extLst>
      <p:ext uri="{BB962C8B-B14F-4D97-AF65-F5344CB8AC3E}">
        <p14:creationId xmlns:p14="http://schemas.microsoft.com/office/powerpoint/2010/main" val="191191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749;p43"/>
          <p:cNvGrpSpPr/>
          <p:nvPr/>
        </p:nvGrpSpPr>
        <p:grpSpPr>
          <a:xfrm>
            <a:off x="612119" y="1794041"/>
            <a:ext cx="536094" cy="1151251"/>
            <a:chOff x="5492459" y="2181105"/>
            <a:chExt cx="388825" cy="83499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7" name="Google Shape;758;p43"/>
            <p:cNvSpPr/>
            <p:nvPr/>
          </p:nvSpPr>
          <p:spPr>
            <a:xfrm>
              <a:off x="5492459" y="218110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srgbClr val="434343"/>
                </a:solidFill>
                <a:latin typeface="Calibri" panose="020F0502020204030204"/>
                <a:cs typeface="+mn-cs"/>
              </a:endParaRPr>
            </a:p>
          </p:txBody>
        </p:sp>
      </p:grpSp>
      <p:grpSp>
        <p:nvGrpSpPr>
          <p:cNvPr id="19" name="Google Shape;760;p43"/>
          <p:cNvGrpSpPr/>
          <p:nvPr/>
        </p:nvGrpSpPr>
        <p:grpSpPr>
          <a:xfrm>
            <a:off x="2107074" y="3623099"/>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grpSp>
      <p:sp>
        <p:nvSpPr>
          <p:cNvPr id="25" name="Rectangle 24"/>
          <p:cNvSpPr/>
          <p:nvPr/>
        </p:nvSpPr>
        <p:spPr>
          <a:xfrm>
            <a:off x="-1588" y="-30163"/>
            <a:ext cx="12192001"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2533" name="Rectangle 27"/>
          <p:cNvSpPr>
            <a:spLocks noChangeArrowheads="1"/>
          </p:cNvSpPr>
          <p:nvPr/>
        </p:nvSpPr>
        <p:spPr bwMode="auto">
          <a:xfrm>
            <a:off x="379413" y="1266825"/>
            <a:ext cx="114871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200000"/>
              </a:lnSpc>
              <a:spcBef>
                <a:spcPct val="0"/>
              </a:spcBef>
              <a:buFontTx/>
              <a:buNone/>
            </a:pPr>
            <a:r>
              <a:rPr lang="ar-SA" altLang="ar-SA" sz="3200" b="1"/>
              <a:t> </a:t>
            </a:r>
            <a:r>
              <a:rPr lang="ar-SA" altLang="ar-SA" sz="3200" b="1">
                <a:solidFill>
                  <a:srgbClr val="FF0000"/>
                </a:solidFill>
              </a:rPr>
              <a:t>*</a:t>
            </a:r>
            <a:r>
              <a:rPr lang="ar-SA" altLang="ar-SA" sz="3200" b="1"/>
              <a:t> يتم فيها إدراج كافة إيرادات الدولة ونفقاتها في ميزانية واحدة، ما يمكن من معرفة</a:t>
            </a:r>
          </a:p>
          <a:p>
            <a:pPr algn="r" rtl="1">
              <a:lnSpc>
                <a:spcPct val="200000"/>
              </a:lnSpc>
              <a:spcBef>
                <a:spcPct val="0"/>
              </a:spcBef>
              <a:buFontTx/>
              <a:buNone/>
            </a:pPr>
            <a:r>
              <a:rPr lang="ar-SA" altLang="ar-SA" sz="3200" b="1"/>
              <a:t>  الموقف المالي للدولة..</a:t>
            </a:r>
          </a:p>
          <a:p>
            <a:pPr algn="r" rtl="1">
              <a:lnSpc>
                <a:spcPct val="200000"/>
              </a:lnSpc>
              <a:spcBef>
                <a:spcPct val="0"/>
              </a:spcBef>
              <a:buFontTx/>
              <a:buNone/>
            </a:pPr>
            <a:r>
              <a:rPr lang="ar-SA" altLang="ar-SA" sz="3200" b="1"/>
              <a:t> </a:t>
            </a:r>
            <a:r>
              <a:rPr lang="ar-SA" altLang="ar-SA" sz="3200" b="1">
                <a:solidFill>
                  <a:srgbClr val="FF0000"/>
                </a:solidFill>
              </a:rPr>
              <a:t>* </a:t>
            </a:r>
            <a:r>
              <a:rPr lang="ar-SA" altLang="ar-SA" sz="3200" b="1"/>
              <a:t>سهولة الربط بين الميزانية العامة وخطة التنمية. </a:t>
            </a:r>
          </a:p>
          <a:p>
            <a:pPr algn="r" rtl="1">
              <a:lnSpc>
                <a:spcPct val="200000"/>
              </a:lnSpc>
              <a:spcBef>
                <a:spcPct val="0"/>
              </a:spcBef>
              <a:buFontTx/>
              <a:buNone/>
            </a:pPr>
            <a:r>
              <a:rPr lang="ar-SA" altLang="ar-SA" sz="3200" b="1"/>
              <a:t> </a:t>
            </a:r>
            <a:r>
              <a:rPr lang="ar-SA" altLang="ar-SA" sz="3200" b="1">
                <a:solidFill>
                  <a:srgbClr val="FF0000"/>
                </a:solidFill>
              </a:rPr>
              <a:t>* </a:t>
            </a:r>
            <a:r>
              <a:rPr lang="ar-SA" altLang="ar-SA" sz="3200" b="1"/>
              <a:t>إمكانية متابعة ومراقبة السلطة التنفذية في مختلف الأنشطة بطريقة فعالة</a:t>
            </a:r>
          </a:p>
        </p:txBody>
      </p:sp>
      <p:grpSp>
        <p:nvGrpSpPr>
          <p:cNvPr id="22534" name="Group 28"/>
          <p:cNvGrpSpPr>
            <a:grpSpLocks/>
          </p:cNvGrpSpPr>
          <p:nvPr/>
        </p:nvGrpSpPr>
        <p:grpSpPr bwMode="auto">
          <a:xfrm>
            <a:off x="0" y="60690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2539"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18</a:t>
              </a:r>
              <a:endParaRPr lang="en-US" altLang="ar-SA" sz="2000">
                <a:solidFill>
                  <a:srgbClr val="FFFFFF"/>
                </a:solidFill>
                <a:latin typeface="Calibri Light" panose="020F0302020204030204" pitchFamily="34" charset="0"/>
              </a:endParaRPr>
            </a:p>
          </p:txBody>
        </p:sp>
        <p:cxnSp>
          <p:nvCxnSpPr>
            <p:cNvPr id="33" name="Straight Connector 32"/>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2535"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853ECCF9-6701-4FBC-87C7-452D04668EF2}" type="slidenum">
              <a:rPr lang="en-US" altLang="ar-SA" sz="1200">
                <a:solidFill>
                  <a:srgbClr val="898989"/>
                </a:solidFill>
              </a:rPr>
              <a:pPr>
                <a:lnSpc>
                  <a:spcPct val="100000"/>
                </a:lnSpc>
                <a:spcBef>
                  <a:spcPct val="0"/>
                </a:spcBef>
                <a:buFontTx/>
                <a:buNone/>
              </a:pPr>
              <a:t>38</a:t>
            </a:fld>
            <a:endParaRPr lang="en-US" altLang="ar-SA" sz="1200">
              <a:solidFill>
                <a:srgbClr val="898989"/>
              </a:solidFill>
            </a:endParaRPr>
          </a:p>
        </p:txBody>
      </p:sp>
      <p:sp>
        <p:nvSpPr>
          <p:cNvPr id="22536" name="Rectangle 25"/>
          <p:cNvSpPr>
            <a:spLocks noChangeArrowheads="1"/>
          </p:cNvSpPr>
          <p:nvPr/>
        </p:nvSpPr>
        <p:spPr bwMode="auto">
          <a:xfrm>
            <a:off x="2643188" y="30163"/>
            <a:ext cx="48180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spcBef>
                <a:spcPct val="0"/>
              </a:spcBef>
              <a:buFontTx/>
              <a:buNone/>
            </a:pPr>
            <a:r>
              <a:rPr lang="ar-SA" altLang="ar-SA" sz="4000" b="1">
                <a:solidFill>
                  <a:schemeClr val="bg1"/>
                </a:solidFill>
              </a:rPr>
              <a:t>  قاعدة الوحدة والشمول  </a:t>
            </a:r>
          </a:p>
        </p:txBody>
      </p:sp>
    </p:spTree>
    <p:extLst>
      <p:ext uri="{BB962C8B-B14F-4D97-AF65-F5344CB8AC3E}">
        <p14:creationId xmlns:p14="http://schemas.microsoft.com/office/powerpoint/2010/main" val="3715210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749;p43"/>
          <p:cNvGrpSpPr/>
          <p:nvPr/>
        </p:nvGrpSpPr>
        <p:grpSpPr>
          <a:xfrm>
            <a:off x="612119" y="1794041"/>
            <a:ext cx="536094" cy="1151251"/>
            <a:chOff x="5492459" y="2181105"/>
            <a:chExt cx="388825" cy="83499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7" name="Google Shape;758;p43"/>
            <p:cNvSpPr/>
            <p:nvPr/>
          </p:nvSpPr>
          <p:spPr>
            <a:xfrm>
              <a:off x="5492459" y="218110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srgbClr val="434343"/>
                </a:solidFill>
                <a:latin typeface="Calibri" panose="020F0502020204030204"/>
                <a:cs typeface="+mn-cs"/>
              </a:endParaRPr>
            </a:p>
          </p:txBody>
        </p:sp>
      </p:grpSp>
      <p:grpSp>
        <p:nvGrpSpPr>
          <p:cNvPr id="19" name="Google Shape;760;p43"/>
          <p:cNvGrpSpPr/>
          <p:nvPr/>
        </p:nvGrpSpPr>
        <p:grpSpPr>
          <a:xfrm>
            <a:off x="2107074" y="3623099"/>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grpSp>
      <p:sp>
        <p:nvSpPr>
          <p:cNvPr id="25" name="Rectangle 24"/>
          <p:cNvSpPr/>
          <p:nvPr/>
        </p:nvSpPr>
        <p:spPr>
          <a:xfrm>
            <a:off x="98425" y="1035050"/>
            <a:ext cx="11999913" cy="973138"/>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557" name="Rectangle 27"/>
          <p:cNvSpPr>
            <a:spLocks noChangeArrowheads="1"/>
          </p:cNvSpPr>
          <p:nvPr/>
        </p:nvSpPr>
        <p:spPr bwMode="auto">
          <a:xfrm>
            <a:off x="612775" y="2555875"/>
            <a:ext cx="114855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200000"/>
              </a:lnSpc>
              <a:spcBef>
                <a:spcPct val="0"/>
              </a:spcBef>
              <a:buFontTx/>
              <a:buNone/>
            </a:pPr>
            <a:r>
              <a:rPr lang="ar-SA" altLang="ar-SA" sz="3200" b="1"/>
              <a:t> </a:t>
            </a:r>
            <a:r>
              <a:rPr lang="ar-SA" altLang="ar-SA" sz="3200" b="1">
                <a:solidFill>
                  <a:srgbClr val="FF0000"/>
                </a:solidFill>
              </a:rPr>
              <a:t>*</a:t>
            </a:r>
            <a:r>
              <a:rPr lang="ar-SA" altLang="ar-SA" sz="3200" b="1"/>
              <a:t> وهي قاعد تنص على عدم تخصيص أي موارد معينة لمقابلة نفقات معينة.</a:t>
            </a:r>
          </a:p>
          <a:p>
            <a:pPr algn="r" rtl="1">
              <a:lnSpc>
                <a:spcPct val="200000"/>
              </a:lnSpc>
              <a:spcBef>
                <a:spcPct val="0"/>
              </a:spcBef>
              <a:buFontTx/>
              <a:buNone/>
            </a:pPr>
            <a:r>
              <a:rPr lang="ar-SA" altLang="ar-SA" sz="3200" b="1">
                <a:solidFill>
                  <a:srgbClr val="FF0000"/>
                </a:solidFill>
              </a:rPr>
              <a:t> *</a:t>
            </a:r>
            <a:r>
              <a:rPr lang="ar-SA" altLang="ar-SA" sz="3200" b="1"/>
              <a:t> يتم تجميع كل الإيرادات لتقرر الحكومة خطط الانفاق حسب أولويات خطتها للتنمية.</a:t>
            </a:r>
          </a:p>
          <a:p>
            <a:pPr algn="r" rtl="1">
              <a:lnSpc>
                <a:spcPct val="200000"/>
              </a:lnSpc>
              <a:spcBef>
                <a:spcPct val="0"/>
              </a:spcBef>
              <a:buFontTx/>
              <a:buNone/>
            </a:pPr>
            <a:r>
              <a:rPr lang="ar-SA" altLang="ar-SA" sz="3200" b="1"/>
              <a:t> </a:t>
            </a:r>
          </a:p>
        </p:txBody>
      </p:sp>
      <p:grpSp>
        <p:nvGrpSpPr>
          <p:cNvPr id="23558" name="Group 28"/>
          <p:cNvGrpSpPr>
            <a:grpSpLocks/>
          </p:cNvGrpSpPr>
          <p:nvPr/>
        </p:nvGrpSpPr>
        <p:grpSpPr bwMode="auto">
          <a:xfrm>
            <a:off x="0" y="60690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3563"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19</a:t>
              </a:r>
              <a:endParaRPr lang="en-US" altLang="ar-SA" sz="2000">
                <a:solidFill>
                  <a:srgbClr val="FFFFFF"/>
                </a:solidFill>
                <a:latin typeface="Calibri Light" panose="020F0302020204030204" pitchFamily="34" charset="0"/>
              </a:endParaRPr>
            </a:p>
          </p:txBody>
        </p:sp>
        <p:cxnSp>
          <p:nvCxnSpPr>
            <p:cNvPr id="33" name="Straight Connector 32"/>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3559"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5BE7F607-5D9B-4B6E-9883-DDE44DF099F9}" type="slidenum">
              <a:rPr lang="en-US" altLang="ar-SA" sz="1200">
                <a:solidFill>
                  <a:srgbClr val="898989"/>
                </a:solidFill>
              </a:rPr>
              <a:pPr>
                <a:lnSpc>
                  <a:spcPct val="100000"/>
                </a:lnSpc>
                <a:spcBef>
                  <a:spcPct val="0"/>
                </a:spcBef>
                <a:buFontTx/>
                <a:buNone/>
              </a:pPr>
              <a:t>39</a:t>
            </a:fld>
            <a:endParaRPr lang="en-US" altLang="ar-SA" sz="1200">
              <a:solidFill>
                <a:srgbClr val="898989"/>
              </a:solidFill>
            </a:endParaRPr>
          </a:p>
        </p:txBody>
      </p:sp>
      <p:pic>
        <p:nvPicPr>
          <p:cNvPr id="2356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813" y="938213"/>
            <a:ext cx="51466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356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438" y="2524125"/>
            <a:ext cx="9885362"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Arial" panose="020B0604020202020204" pitchFamily="34" charset="0"/>
              <a:buNone/>
              <a:defRPr/>
            </a:pPr>
            <a:r>
              <a:rPr lang="ar-SA" altLang="ar-SA" sz="4800" b="1" dirty="0">
                <a:solidFill>
                  <a:schemeClr val="bg1"/>
                </a:solidFill>
                <a:latin typeface="JF Flat"/>
              </a:rPr>
              <a:t>المحاسبة الحكومية</a:t>
            </a:r>
          </a:p>
          <a:p>
            <a:pPr algn="ctr">
              <a:lnSpc>
                <a:spcPct val="100000"/>
              </a:lnSpc>
              <a:spcBef>
                <a:spcPct val="0"/>
              </a:spcBef>
              <a:buFontTx/>
              <a:buNone/>
              <a:defRPr/>
            </a:pPr>
            <a:r>
              <a:rPr lang="ar-SA" altLang="ar-SA" sz="3600" b="1" dirty="0">
                <a:solidFill>
                  <a:prstClr val="black"/>
                </a:solidFill>
                <a:latin typeface="FreeMono"/>
              </a:rPr>
              <a:t>المفهوم، الأهداف، والخصائص</a:t>
            </a:r>
            <a:endParaRPr lang="ar-SA" altLang="en-US" sz="3600" b="1" dirty="0">
              <a:solidFill>
                <a:srgbClr val="FFFFFF"/>
              </a:solidFill>
              <a:latin typeface="Times New Roman" panose="02020603050405020304" pitchFamily="18" charset="0"/>
            </a:endParaRPr>
          </a:p>
        </p:txBody>
      </p:sp>
      <p:sp>
        <p:nvSpPr>
          <p:cNvPr id="7" name="Rectangle 6"/>
          <p:cNvSpPr/>
          <p:nvPr/>
        </p:nvSpPr>
        <p:spPr>
          <a:xfrm>
            <a:off x="10267950" y="2524125"/>
            <a:ext cx="1924050"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1</a:t>
            </a:r>
            <a:endParaRPr lang="en-US" sz="6000" b="1" dirty="0">
              <a:solidFill>
                <a:prstClr val="white"/>
              </a:solidFill>
            </a:endParaRPr>
          </a:p>
        </p:txBody>
      </p:sp>
      <p:grpSp>
        <p:nvGrpSpPr>
          <p:cNvPr id="6148"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dirty="0">
                  <a:solidFill>
                    <a:prstClr val="white"/>
                  </a:solidFill>
                </a:rPr>
                <a:t>4</a:t>
              </a:r>
              <a:endParaRPr lang="en-US" dirty="0">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868363" y="6069368"/>
              <a:ext cx="525462" cy="569956"/>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en-US" dirty="0">
                <a:solidFill>
                  <a:prstClr val="white"/>
                </a:solidFill>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6149"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4D11FCFD-9A56-48E7-862A-5D7F5E00B7CE}" type="slidenum">
              <a:rPr lang="en-US" altLang="ar-SA" sz="1200">
                <a:solidFill>
                  <a:srgbClr val="898989"/>
                </a:solidFill>
              </a:rPr>
              <a:pPr>
                <a:lnSpc>
                  <a:spcPct val="100000"/>
                </a:lnSpc>
                <a:spcBef>
                  <a:spcPct val="0"/>
                </a:spcBef>
                <a:buFontTx/>
                <a:buNone/>
              </a:pPr>
              <a:t>4</a:t>
            </a:fld>
            <a:endParaRPr lang="en-US" altLang="ar-SA" sz="1200">
              <a:solidFill>
                <a:srgbClr val="898989"/>
              </a:solidFill>
            </a:endParaRPr>
          </a:p>
        </p:txBody>
      </p:sp>
    </p:spTree>
    <p:extLst>
      <p:ext uri="{BB962C8B-B14F-4D97-AF65-F5344CB8AC3E}">
        <p14:creationId xmlns:p14="http://schemas.microsoft.com/office/powerpoint/2010/main" val="1375651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749;p43"/>
          <p:cNvGrpSpPr/>
          <p:nvPr/>
        </p:nvGrpSpPr>
        <p:grpSpPr>
          <a:xfrm>
            <a:off x="612119" y="1794041"/>
            <a:ext cx="536094" cy="1151251"/>
            <a:chOff x="5492459" y="2181105"/>
            <a:chExt cx="388825" cy="834995"/>
          </a:xfrm>
          <a:solidFill>
            <a:schemeClr val="bg1"/>
          </a:solidFill>
        </p:grpSpPr>
        <p:sp>
          <p:nvSpPr>
            <p:cNvPr id="9" name="Google Shape;750;p43"/>
            <p:cNvSpPr/>
            <p:nvPr/>
          </p:nvSpPr>
          <p:spPr>
            <a:xfrm>
              <a:off x="5525838" y="2959125"/>
              <a:ext cx="34325" cy="56975"/>
            </a:xfrm>
            <a:custGeom>
              <a:avLst/>
              <a:gdLst/>
              <a:ahLst/>
              <a:cxnLst/>
              <a:rect l="l" t="t" r="r" b="b"/>
              <a:pathLst>
                <a:path w="1373" h="2279" extrusionOk="0">
                  <a:moveTo>
                    <a:pt x="919" y="467"/>
                  </a:moveTo>
                  <a:lnTo>
                    <a:pt x="919" y="1826"/>
                  </a:lnTo>
                  <a:lnTo>
                    <a:pt x="467" y="1826"/>
                  </a:lnTo>
                  <a:lnTo>
                    <a:pt x="467" y="467"/>
                  </a:lnTo>
                  <a:close/>
                  <a:moveTo>
                    <a:pt x="240" y="1"/>
                  </a:moveTo>
                  <a:cubicBezTo>
                    <a:pt x="107" y="1"/>
                    <a:pt x="0" y="107"/>
                    <a:pt x="0" y="228"/>
                  </a:cubicBezTo>
                  <a:lnTo>
                    <a:pt x="0" y="2051"/>
                  </a:lnTo>
                  <a:cubicBezTo>
                    <a:pt x="0" y="2185"/>
                    <a:pt x="107" y="2278"/>
                    <a:pt x="240" y="2278"/>
                  </a:cubicBezTo>
                  <a:lnTo>
                    <a:pt x="1145" y="2278"/>
                  </a:lnTo>
                  <a:cubicBezTo>
                    <a:pt x="1266" y="2278"/>
                    <a:pt x="1372" y="2185"/>
                    <a:pt x="1372" y="2051"/>
                  </a:cubicBezTo>
                  <a:lnTo>
                    <a:pt x="1372" y="228"/>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0" name="Google Shape;751;p43"/>
            <p:cNvSpPr/>
            <p:nvPr/>
          </p:nvSpPr>
          <p:spPr>
            <a:xfrm>
              <a:off x="5525838" y="2890900"/>
              <a:ext cx="34325" cy="56950"/>
            </a:xfrm>
            <a:custGeom>
              <a:avLst/>
              <a:gdLst/>
              <a:ahLst/>
              <a:cxnLst/>
              <a:rect l="l" t="t" r="r" b="b"/>
              <a:pathLst>
                <a:path w="1373" h="2278" extrusionOk="0">
                  <a:moveTo>
                    <a:pt x="919" y="454"/>
                  </a:moveTo>
                  <a:lnTo>
                    <a:pt x="919" y="1824"/>
                  </a:lnTo>
                  <a:lnTo>
                    <a:pt x="467" y="1824"/>
                  </a:lnTo>
                  <a:lnTo>
                    <a:pt x="467" y="454"/>
                  </a:lnTo>
                  <a:close/>
                  <a:moveTo>
                    <a:pt x="240" y="1"/>
                  </a:moveTo>
                  <a:cubicBezTo>
                    <a:pt x="107" y="1"/>
                    <a:pt x="0" y="107"/>
                    <a:pt x="0" y="227"/>
                  </a:cubicBezTo>
                  <a:lnTo>
                    <a:pt x="0" y="2051"/>
                  </a:lnTo>
                  <a:cubicBezTo>
                    <a:pt x="0" y="2171"/>
                    <a:pt x="107" y="2277"/>
                    <a:pt x="240" y="2277"/>
                  </a:cubicBezTo>
                  <a:lnTo>
                    <a:pt x="1145" y="2277"/>
                  </a:lnTo>
                  <a:cubicBezTo>
                    <a:pt x="1266" y="2277"/>
                    <a:pt x="1372" y="2171"/>
                    <a:pt x="1372" y="2051"/>
                  </a:cubicBezTo>
                  <a:lnTo>
                    <a:pt x="1372" y="227"/>
                  </a:lnTo>
                  <a:cubicBezTo>
                    <a:pt x="1372" y="107"/>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1" name="Google Shape;752;p43"/>
            <p:cNvSpPr/>
            <p:nvPr/>
          </p:nvSpPr>
          <p:spPr>
            <a:xfrm>
              <a:off x="5525838" y="2822650"/>
              <a:ext cx="34325" cy="56975"/>
            </a:xfrm>
            <a:custGeom>
              <a:avLst/>
              <a:gdLst/>
              <a:ahLst/>
              <a:cxnLst/>
              <a:rect l="l" t="t" r="r" b="b"/>
              <a:pathLst>
                <a:path w="1373" h="2279" extrusionOk="0">
                  <a:moveTo>
                    <a:pt x="919" y="453"/>
                  </a:moveTo>
                  <a:lnTo>
                    <a:pt x="919" y="1812"/>
                  </a:lnTo>
                  <a:lnTo>
                    <a:pt x="467" y="1812"/>
                  </a:lnTo>
                  <a:lnTo>
                    <a:pt x="467" y="453"/>
                  </a:lnTo>
                  <a:close/>
                  <a:moveTo>
                    <a:pt x="240" y="1"/>
                  </a:moveTo>
                  <a:cubicBezTo>
                    <a:pt x="107" y="1"/>
                    <a:pt x="0" y="94"/>
                    <a:pt x="0" y="228"/>
                  </a:cubicBezTo>
                  <a:lnTo>
                    <a:pt x="0" y="2051"/>
                  </a:lnTo>
                  <a:cubicBezTo>
                    <a:pt x="0" y="2172"/>
                    <a:pt x="107" y="2278"/>
                    <a:pt x="240" y="2278"/>
                  </a:cubicBezTo>
                  <a:lnTo>
                    <a:pt x="1145" y="2278"/>
                  </a:lnTo>
                  <a:cubicBezTo>
                    <a:pt x="1266" y="2278"/>
                    <a:pt x="1372" y="2172"/>
                    <a:pt x="1372" y="2051"/>
                  </a:cubicBezTo>
                  <a:lnTo>
                    <a:pt x="1372" y="228"/>
                  </a:lnTo>
                  <a:cubicBezTo>
                    <a:pt x="1372" y="94"/>
                    <a:pt x="1266"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2" name="Google Shape;753;p43"/>
            <p:cNvSpPr/>
            <p:nvPr/>
          </p:nvSpPr>
          <p:spPr>
            <a:xfrm>
              <a:off x="5835088" y="2959125"/>
              <a:ext cx="34300" cy="56975"/>
            </a:xfrm>
            <a:custGeom>
              <a:avLst/>
              <a:gdLst/>
              <a:ahLst/>
              <a:cxnLst/>
              <a:rect l="l" t="t" r="r" b="b"/>
              <a:pathLst>
                <a:path w="1372" h="2279" extrusionOk="0">
                  <a:moveTo>
                    <a:pt x="919" y="467"/>
                  </a:moveTo>
                  <a:lnTo>
                    <a:pt x="919" y="1826"/>
                  </a:lnTo>
                  <a:lnTo>
                    <a:pt x="453" y="1826"/>
                  </a:lnTo>
                  <a:lnTo>
                    <a:pt x="453" y="467"/>
                  </a:lnTo>
                  <a:close/>
                  <a:moveTo>
                    <a:pt x="226" y="1"/>
                  </a:moveTo>
                  <a:cubicBezTo>
                    <a:pt x="107" y="1"/>
                    <a:pt x="0" y="107"/>
                    <a:pt x="0" y="228"/>
                  </a:cubicBezTo>
                  <a:lnTo>
                    <a:pt x="0" y="2051"/>
                  </a:lnTo>
                  <a:cubicBezTo>
                    <a:pt x="0" y="2185"/>
                    <a:pt x="107" y="2278"/>
                    <a:pt x="226" y="2278"/>
                  </a:cubicBezTo>
                  <a:lnTo>
                    <a:pt x="1145" y="2278"/>
                  </a:lnTo>
                  <a:cubicBezTo>
                    <a:pt x="1265" y="2278"/>
                    <a:pt x="1371" y="2185"/>
                    <a:pt x="1371" y="2051"/>
                  </a:cubicBezTo>
                  <a:lnTo>
                    <a:pt x="1371" y="228"/>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3" name="Google Shape;754;p43"/>
            <p:cNvSpPr/>
            <p:nvPr/>
          </p:nvSpPr>
          <p:spPr>
            <a:xfrm>
              <a:off x="5835088" y="2890900"/>
              <a:ext cx="34300" cy="56950"/>
            </a:xfrm>
            <a:custGeom>
              <a:avLst/>
              <a:gdLst/>
              <a:ahLst/>
              <a:cxnLst/>
              <a:rect l="l" t="t" r="r" b="b"/>
              <a:pathLst>
                <a:path w="1372" h="2278" extrusionOk="0">
                  <a:moveTo>
                    <a:pt x="919" y="454"/>
                  </a:moveTo>
                  <a:lnTo>
                    <a:pt x="919" y="1824"/>
                  </a:lnTo>
                  <a:lnTo>
                    <a:pt x="453" y="1824"/>
                  </a:lnTo>
                  <a:lnTo>
                    <a:pt x="453" y="454"/>
                  </a:lnTo>
                  <a:close/>
                  <a:moveTo>
                    <a:pt x="226" y="1"/>
                  </a:moveTo>
                  <a:cubicBezTo>
                    <a:pt x="107" y="1"/>
                    <a:pt x="0" y="107"/>
                    <a:pt x="0" y="227"/>
                  </a:cubicBezTo>
                  <a:lnTo>
                    <a:pt x="0" y="2051"/>
                  </a:lnTo>
                  <a:cubicBezTo>
                    <a:pt x="0" y="2171"/>
                    <a:pt x="107" y="2277"/>
                    <a:pt x="226" y="2277"/>
                  </a:cubicBezTo>
                  <a:lnTo>
                    <a:pt x="1145" y="2277"/>
                  </a:lnTo>
                  <a:cubicBezTo>
                    <a:pt x="1265" y="2277"/>
                    <a:pt x="1371" y="2171"/>
                    <a:pt x="1371" y="2051"/>
                  </a:cubicBezTo>
                  <a:lnTo>
                    <a:pt x="1371" y="227"/>
                  </a:lnTo>
                  <a:cubicBezTo>
                    <a:pt x="1371" y="107"/>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4" name="Google Shape;755;p43"/>
            <p:cNvSpPr/>
            <p:nvPr/>
          </p:nvSpPr>
          <p:spPr>
            <a:xfrm>
              <a:off x="5835088" y="2822650"/>
              <a:ext cx="34300" cy="56975"/>
            </a:xfrm>
            <a:custGeom>
              <a:avLst/>
              <a:gdLst/>
              <a:ahLst/>
              <a:cxnLst/>
              <a:rect l="l" t="t" r="r" b="b"/>
              <a:pathLst>
                <a:path w="1372" h="2279" extrusionOk="0">
                  <a:moveTo>
                    <a:pt x="919" y="453"/>
                  </a:moveTo>
                  <a:lnTo>
                    <a:pt x="919" y="1812"/>
                  </a:lnTo>
                  <a:lnTo>
                    <a:pt x="453" y="1812"/>
                  </a:lnTo>
                  <a:lnTo>
                    <a:pt x="453" y="453"/>
                  </a:lnTo>
                  <a:close/>
                  <a:moveTo>
                    <a:pt x="226" y="1"/>
                  </a:moveTo>
                  <a:cubicBezTo>
                    <a:pt x="107" y="1"/>
                    <a:pt x="0" y="94"/>
                    <a:pt x="0" y="228"/>
                  </a:cubicBezTo>
                  <a:lnTo>
                    <a:pt x="0" y="2051"/>
                  </a:lnTo>
                  <a:cubicBezTo>
                    <a:pt x="0" y="2172"/>
                    <a:pt x="107" y="2278"/>
                    <a:pt x="226" y="2278"/>
                  </a:cubicBezTo>
                  <a:lnTo>
                    <a:pt x="1145" y="2278"/>
                  </a:lnTo>
                  <a:cubicBezTo>
                    <a:pt x="1265" y="2278"/>
                    <a:pt x="1371" y="2172"/>
                    <a:pt x="1371" y="2051"/>
                  </a:cubicBezTo>
                  <a:lnTo>
                    <a:pt x="1371" y="228"/>
                  </a:lnTo>
                  <a:cubicBezTo>
                    <a:pt x="1371" y="94"/>
                    <a:pt x="1265" y="1"/>
                    <a:pt x="1145"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5" name="Google Shape;756;p43"/>
            <p:cNvSpPr/>
            <p:nvPr/>
          </p:nvSpPr>
          <p:spPr>
            <a:xfrm>
              <a:off x="5594413" y="2845300"/>
              <a:ext cx="206750" cy="56950"/>
            </a:xfrm>
            <a:custGeom>
              <a:avLst/>
              <a:gdLst/>
              <a:ahLst/>
              <a:cxnLst/>
              <a:rect l="l" t="t" r="r" b="b"/>
              <a:pathLst>
                <a:path w="8270" h="2278" extrusionOk="0">
                  <a:moveTo>
                    <a:pt x="7803" y="453"/>
                  </a:moveTo>
                  <a:lnTo>
                    <a:pt x="7803" y="1825"/>
                  </a:lnTo>
                  <a:lnTo>
                    <a:pt x="453" y="1825"/>
                  </a:lnTo>
                  <a:lnTo>
                    <a:pt x="453" y="453"/>
                  </a:lnTo>
                  <a:close/>
                  <a:moveTo>
                    <a:pt x="227" y="0"/>
                  </a:moveTo>
                  <a:cubicBezTo>
                    <a:pt x="94" y="0"/>
                    <a:pt x="0" y="107"/>
                    <a:pt x="0" y="227"/>
                  </a:cubicBezTo>
                  <a:lnTo>
                    <a:pt x="0" y="2051"/>
                  </a:lnTo>
                  <a:cubicBezTo>
                    <a:pt x="0" y="2171"/>
                    <a:pt x="94" y="2278"/>
                    <a:pt x="227" y="2278"/>
                  </a:cubicBezTo>
                  <a:lnTo>
                    <a:pt x="8030" y="2278"/>
                  </a:lnTo>
                  <a:cubicBezTo>
                    <a:pt x="8163" y="2278"/>
                    <a:pt x="8269" y="2171"/>
                    <a:pt x="8269" y="2051"/>
                  </a:cubicBezTo>
                  <a:lnTo>
                    <a:pt x="8269" y="227"/>
                  </a:lnTo>
                  <a:cubicBezTo>
                    <a:pt x="8269" y="107"/>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6" name="Google Shape;757;p43"/>
            <p:cNvSpPr/>
            <p:nvPr/>
          </p:nvSpPr>
          <p:spPr>
            <a:xfrm>
              <a:off x="5594413" y="2777075"/>
              <a:ext cx="206750" cy="56925"/>
            </a:xfrm>
            <a:custGeom>
              <a:avLst/>
              <a:gdLst/>
              <a:ahLst/>
              <a:cxnLst/>
              <a:rect l="l" t="t" r="r" b="b"/>
              <a:pathLst>
                <a:path w="8270" h="2277" extrusionOk="0">
                  <a:moveTo>
                    <a:pt x="7803" y="453"/>
                  </a:moveTo>
                  <a:lnTo>
                    <a:pt x="7803" y="1824"/>
                  </a:lnTo>
                  <a:lnTo>
                    <a:pt x="453" y="1824"/>
                  </a:lnTo>
                  <a:lnTo>
                    <a:pt x="453" y="453"/>
                  </a:lnTo>
                  <a:close/>
                  <a:moveTo>
                    <a:pt x="227" y="0"/>
                  </a:moveTo>
                  <a:cubicBezTo>
                    <a:pt x="94" y="0"/>
                    <a:pt x="0" y="93"/>
                    <a:pt x="0" y="226"/>
                  </a:cubicBezTo>
                  <a:lnTo>
                    <a:pt x="0" y="2051"/>
                  </a:lnTo>
                  <a:cubicBezTo>
                    <a:pt x="0" y="2170"/>
                    <a:pt x="94" y="2276"/>
                    <a:pt x="227" y="2276"/>
                  </a:cubicBezTo>
                  <a:lnTo>
                    <a:pt x="8030" y="2276"/>
                  </a:lnTo>
                  <a:cubicBezTo>
                    <a:pt x="8163" y="2276"/>
                    <a:pt x="8269" y="2170"/>
                    <a:pt x="8269" y="2051"/>
                  </a:cubicBezTo>
                  <a:lnTo>
                    <a:pt x="8269" y="226"/>
                  </a:lnTo>
                  <a:cubicBezTo>
                    <a:pt x="8269" y="93"/>
                    <a:pt x="8163" y="0"/>
                    <a:pt x="8030"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srgbClr val="434343"/>
                </a:solidFill>
                <a:latin typeface="Calibri" panose="020F0502020204030204"/>
                <a:cs typeface="+mn-cs"/>
              </a:endParaRPr>
            </a:p>
          </p:txBody>
        </p:sp>
        <p:sp>
          <p:nvSpPr>
            <p:cNvPr id="17" name="Google Shape;758;p43"/>
            <p:cNvSpPr/>
            <p:nvPr/>
          </p:nvSpPr>
          <p:spPr>
            <a:xfrm>
              <a:off x="5492459" y="2181105"/>
              <a:ext cx="388825" cy="389175"/>
            </a:xfrm>
            <a:custGeom>
              <a:avLst/>
              <a:gdLst/>
              <a:ahLst/>
              <a:cxnLst/>
              <a:rect l="l" t="t" r="r" b="b"/>
              <a:pathLst>
                <a:path w="15553" h="15567" extrusionOk="0">
                  <a:moveTo>
                    <a:pt x="8229" y="467"/>
                  </a:moveTo>
                  <a:cubicBezTo>
                    <a:pt x="8616" y="467"/>
                    <a:pt x="8922" y="773"/>
                    <a:pt x="8922" y="1146"/>
                  </a:cubicBezTo>
                  <a:lnTo>
                    <a:pt x="8922" y="1825"/>
                  </a:lnTo>
                  <a:lnTo>
                    <a:pt x="8004" y="1825"/>
                  </a:lnTo>
                  <a:lnTo>
                    <a:pt x="8004" y="467"/>
                  </a:lnTo>
                  <a:close/>
                  <a:moveTo>
                    <a:pt x="10280" y="1373"/>
                  </a:moveTo>
                  <a:lnTo>
                    <a:pt x="10280" y="2743"/>
                  </a:lnTo>
                  <a:lnTo>
                    <a:pt x="10054" y="2743"/>
                  </a:lnTo>
                  <a:cubicBezTo>
                    <a:pt x="9681" y="2743"/>
                    <a:pt x="9375" y="2438"/>
                    <a:pt x="9375" y="2051"/>
                  </a:cubicBezTo>
                  <a:lnTo>
                    <a:pt x="9375" y="1373"/>
                  </a:lnTo>
                  <a:close/>
                  <a:moveTo>
                    <a:pt x="12371" y="4102"/>
                  </a:moveTo>
                  <a:lnTo>
                    <a:pt x="12371" y="10027"/>
                  </a:lnTo>
                  <a:lnTo>
                    <a:pt x="3196" y="10027"/>
                  </a:lnTo>
                  <a:lnTo>
                    <a:pt x="3196" y="4102"/>
                  </a:lnTo>
                  <a:close/>
                  <a:moveTo>
                    <a:pt x="9628" y="10493"/>
                  </a:moveTo>
                  <a:lnTo>
                    <a:pt x="9628" y="11398"/>
                  </a:lnTo>
                  <a:lnTo>
                    <a:pt x="5926" y="11398"/>
                  </a:lnTo>
                  <a:lnTo>
                    <a:pt x="5926" y="10493"/>
                  </a:lnTo>
                  <a:close/>
                  <a:moveTo>
                    <a:pt x="2731" y="5926"/>
                  </a:moveTo>
                  <a:lnTo>
                    <a:pt x="2731" y="15100"/>
                  </a:lnTo>
                  <a:lnTo>
                    <a:pt x="453" y="15100"/>
                  </a:lnTo>
                  <a:lnTo>
                    <a:pt x="453" y="5926"/>
                  </a:lnTo>
                  <a:close/>
                  <a:moveTo>
                    <a:pt x="5474" y="10493"/>
                  </a:moveTo>
                  <a:lnTo>
                    <a:pt x="5474" y="11625"/>
                  </a:lnTo>
                  <a:cubicBezTo>
                    <a:pt x="5474" y="11758"/>
                    <a:pt x="5566" y="11851"/>
                    <a:pt x="5700" y="11851"/>
                  </a:cubicBezTo>
                  <a:lnTo>
                    <a:pt x="7551" y="11851"/>
                  </a:lnTo>
                  <a:lnTo>
                    <a:pt x="7551" y="15100"/>
                  </a:lnTo>
                  <a:lnTo>
                    <a:pt x="5926" y="15100"/>
                  </a:lnTo>
                  <a:lnTo>
                    <a:pt x="5926" y="12543"/>
                  </a:lnTo>
                  <a:cubicBezTo>
                    <a:pt x="5926" y="12410"/>
                    <a:pt x="5820" y="12317"/>
                    <a:pt x="5700" y="12317"/>
                  </a:cubicBezTo>
                  <a:cubicBezTo>
                    <a:pt x="5566" y="12317"/>
                    <a:pt x="5474" y="12410"/>
                    <a:pt x="5474" y="12543"/>
                  </a:cubicBezTo>
                  <a:lnTo>
                    <a:pt x="5474" y="15100"/>
                  </a:lnTo>
                  <a:lnTo>
                    <a:pt x="3196" y="15100"/>
                  </a:lnTo>
                  <a:lnTo>
                    <a:pt x="3196" y="10493"/>
                  </a:lnTo>
                  <a:close/>
                  <a:moveTo>
                    <a:pt x="9628" y="11851"/>
                  </a:moveTo>
                  <a:lnTo>
                    <a:pt x="9628" y="15100"/>
                  </a:lnTo>
                  <a:lnTo>
                    <a:pt x="8004" y="15100"/>
                  </a:lnTo>
                  <a:lnTo>
                    <a:pt x="8004" y="11851"/>
                  </a:lnTo>
                  <a:close/>
                  <a:moveTo>
                    <a:pt x="12371" y="10493"/>
                  </a:moveTo>
                  <a:lnTo>
                    <a:pt x="12371" y="15100"/>
                  </a:lnTo>
                  <a:lnTo>
                    <a:pt x="10094" y="15100"/>
                  </a:lnTo>
                  <a:lnTo>
                    <a:pt x="10094" y="10493"/>
                  </a:lnTo>
                  <a:close/>
                  <a:moveTo>
                    <a:pt x="15100" y="5926"/>
                  </a:moveTo>
                  <a:lnTo>
                    <a:pt x="15100" y="15100"/>
                  </a:lnTo>
                  <a:lnTo>
                    <a:pt x="12824" y="15100"/>
                  </a:lnTo>
                  <a:lnTo>
                    <a:pt x="12824" y="5926"/>
                  </a:lnTo>
                  <a:close/>
                  <a:moveTo>
                    <a:pt x="7777" y="1"/>
                  </a:moveTo>
                  <a:cubicBezTo>
                    <a:pt x="7657" y="1"/>
                    <a:pt x="7551" y="107"/>
                    <a:pt x="7551" y="227"/>
                  </a:cubicBezTo>
                  <a:lnTo>
                    <a:pt x="7551" y="3649"/>
                  </a:lnTo>
                  <a:lnTo>
                    <a:pt x="2957" y="3649"/>
                  </a:lnTo>
                  <a:cubicBezTo>
                    <a:pt x="2837" y="3649"/>
                    <a:pt x="2731" y="3755"/>
                    <a:pt x="2731" y="3876"/>
                  </a:cubicBezTo>
                  <a:lnTo>
                    <a:pt x="2731" y="5474"/>
                  </a:lnTo>
                  <a:lnTo>
                    <a:pt x="228" y="5474"/>
                  </a:lnTo>
                  <a:cubicBezTo>
                    <a:pt x="107" y="5474"/>
                    <a:pt x="1" y="5580"/>
                    <a:pt x="1" y="5699"/>
                  </a:cubicBezTo>
                  <a:lnTo>
                    <a:pt x="1" y="15339"/>
                  </a:lnTo>
                  <a:cubicBezTo>
                    <a:pt x="1" y="15460"/>
                    <a:pt x="107" y="15566"/>
                    <a:pt x="228" y="15566"/>
                  </a:cubicBezTo>
                  <a:lnTo>
                    <a:pt x="15327" y="15566"/>
                  </a:lnTo>
                  <a:cubicBezTo>
                    <a:pt x="15460" y="15566"/>
                    <a:pt x="15553" y="15460"/>
                    <a:pt x="15553" y="15339"/>
                  </a:cubicBezTo>
                  <a:lnTo>
                    <a:pt x="15553" y="5699"/>
                  </a:lnTo>
                  <a:cubicBezTo>
                    <a:pt x="15553" y="5580"/>
                    <a:pt x="15460" y="5474"/>
                    <a:pt x="15327" y="5474"/>
                  </a:cubicBezTo>
                  <a:lnTo>
                    <a:pt x="12824" y="5474"/>
                  </a:lnTo>
                  <a:lnTo>
                    <a:pt x="12824" y="3876"/>
                  </a:lnTo>
                  <a:cubicBezTo>
                    <a:pt x="12824" y="3755"/>
                    <a:pt x="12717" y="3649"/>
                    <a:pt x="12597" y="3649"/>
                  </a:cubicBezTo>
                  <a:lnTo>
                    <a:pt x="8004" y="3649"/>
                  </a:lnTo>
                  <a:lnTo>
                    <a:pt x="8004" y="2278"/>
                  </a:lnTo>
                  <a:lnTo>
                    <a:pt x="8936" y="2278"/>
                  </a:lnTo>
                  <a:cubicBezTo>
                    <a:pt x="9042" y="2797"/>
                    <a:pt x="9508" y="3196"/>
                    <a:pt x="10054" y="3196"/>
                  </a:cubicBezTo>
                  <a:lnTo>
                    <a:pt x="10520" y="3196"/>
                  </a:lnTo>
                  <a:cubicBezTo>
                    <a:pt x="10640" y="3196"/>
                    <a:pt x="10746" y="3090"/>
                    <a:pt x="10746" y="2970"/>
                  </a:cubicBezTo>
                  <a:lnTo>
                    <a:pt x="10746" y="1146"/>
                  </a:lnTo>
                  <a:cubicBezTo>
                    <a:pt x="10746" y="1012"/>
                    <a:pt x="10640" y="920"/>
                    <a:pt x="10520" y="920"/>
                  </a:cubicBezTo>
                  <a:lnTo>
                    <a:pt x="9348" y="920"/>
                  </a:lnTo>
                  <a:cubicBezTo>
                    <a:pt x="9241" y="400"/>
                    <a:pt x="8789" y="1"/>
                    <a:pt x="8229"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dirty="0">
                <a:solidFill>
                  <a:srgbClr val="434343"/>
                </a:solidFill>
                <a:latin typeface="Calibri" panose="020F0502020204030204"/>
                <a:cs typeface="+mn-cs"/>
              </a:endParaRPr>
            </a:p>
          </p:txBody>
        </p:sp>
      </p:grpSp>
      <p:grpSp>
        <p:nvGrpSpPr>
          <p:cNvPr id="19" name="Google Shape;760;p43"/>
          <p:cNvGrpSpPr/>
          <p:nvPr/>
        </p:nvGrpSpPr>
        <p:grpSpPr>
          <a:xfrm>
            <a:off x="2107074" y="3623099"/>
            <a:ext cx="536094" cy="473223"/>
            <a:chOff x="7754463" y="2685850"/>
            <a:chExt cx="388825" cy="343225"/>
          </a:xfrm>
          <a:solidFill>
            <a:schemeClr val="bg1"/>
          </a:solidFill>
        </p:grpSpPr>
        <p:sp>
          <p:nvSpPr>
            <p:cNvPr id="20" name="Google Shape;761;p43"/>
            <p:cNvSpPr/>
            <p:nvPr/>
          </p:nvSpPr>
          <p:spPr>
            <a:xfrm>
              <a:off x="7856988" y="2742775"/>
              <a:ext cx="148125" cy="170800"/>
            </a:xfrm>
            <a:custGeom>
              <a:avLst/>
              <a:gdLst/>
              <a:ahLst/>
              <a:cxnLst/>
              <a:rect l="l" t="t" r="r" b="b"/>
              <a:pathLst>
                <a:path w="5925" h="6832" extrusionOk="0">
                  <a:moveTo>
                    <a:pt x="1824" y="4714"/>
                  </a:moveTo>
                  <a:lnTo>
                    <a:pt x="1824" y="6379"/>
                  </a:lnTo>
                  <a:lnTo>
                    <a:pt x="453" y="6379"/>
                  </a:lnTo>
                  <a:lnTo>
                    <a:pt x="453" y="4714"/>
                  </a:lnTo>
                  <a:close/>
                  <a:moveTo>
                    <a:pt x="3648" y="2583"/>
                  </a:moveTo>
                  <a:lnTo>
                    <a:pt x="3648" y="6379"/>
                  </a:lnTo>
                  <a:lnTo>
                    <a:pt x="2276" y="6379"/>
                  </a:lnTo>
                  <a:lnTo>
                    <a:pt x="2276" y="2583"/>
                  </a:lnTo>
                  <a:close/>
                  <a:moveTo>
                    <a:pt x="5472" y="453"/>
                  </a:moveTo>
                  <a:lnTo>
                    <a:pt x="5472" y="6379"/>
                  </a:lnTo>
                  <a:lnTo>
                    <a:pt x="4101" y="6379"/>
                  </a:lnTo>
                  <a:lnTo>
                    <a:pt x="4101" y="453"/>
                  </a:lnTo>
                  <a:close/>
                  <a:moveTo>
                    <a:pt x="3874" y="0"/>
                  </a:moveTo>
                  <a:cubicBezTo>
                    <a:pt x="3755" y="0"/>
                    <a:pt x="3648" y="107"/>
                    <a:pt x="3648" y="227"/>
                  </a:cubicBezTo>
                  <a:lnTo>
                    <a:pt x="3648" y="2131"/>
                  </a:lnTo>
                  <a:lnTo>
                    <a:pt x="2051" y="2131"/>
                  </a:lnTo>
                  <a:cubicBezTo>
                    <a:pt x="1930" y="2131"/>
                    <a:pt x="1824" y="2224"/>
                    <a:pt x="1824" y="2357"/>
                  </a:cubicBezTo>
                  <a:lnTo>
                    <a:pt x="1824" y="4248"/>
                  </a:lnTo>
                  <a:lnTo>
                    <a:pt x="226" y="4248"/>
                  </a:lnTo>
                  <a:cubicBezTo>
                    <a:pt x="107" y="4248"/>
                    <a:pt x="0" y="4355"/>
                    <a:pt x="0" y="4488"/>
                  </a:cubicBezTo>
                  <a:lnTo>
                    <a:pt x="0" y="6604"/>
                  </a:lnTo>
                  <a:cubicBezTo>
                    <a:pt x="0" y="6738"/>
                    <a:pt x="107" y="6831"/>
                    <a:pt x="226" y="6831"/>
                  </a:cubicBezTo>
                  <a:lnTo>
                    <a:pt x="5699" y="6831"/>
                  </a:lnTo>
                  <a:cubicBezTo>
                    <a:pt x="5818" y="6831"/>
                    <a:pt x="5925" y="6738"/>
                    <a:pt x="5925" y="6604"/>
                  </a:cubicBezTo>
                  <a:lnTo>
                    <a:pt x="5925" y="227"/>
                  </a:lnTo>
                  <a:cubicBezTo>
                    <a:pt x="5925" y="107"/>
                    <a:pt x="5818" y="0"/>
                    <a:pt x="569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1" name="Google Shape;762;p43"/>
            <p:cNvSpPr/>
            <p:nvPr/>
          </p:nvSpPr>
          <p:spPr>
            <a:xfrm>
              <a:off x="8016413" y="2742775"/>
              <a:ext cx="24350" cy="170800"/>
            </a:xfrm>
            <a:custGeom>
              <a:avLst/>
              <a:gdLst/>
              <a:ahLst/>
              <a:cxnLst/>
              <a:rect l="l" t="t" r="r" b="b"/>
              <a:pathLst>
                <a:path w="974" h="6832" extrusionOk="0">
                  <a:moveTo>
                    <a:pt x="227" y="0"/>
                  </a:moveTo>
                  <a:cubicBezTo>
                    <a:pt x="107" y="0"/>
                    <a:pt x="1" y="107"/>
                    <a:pt x="1" y="227"/>
                  </a:cubicBezTo>
                  <a:lnTo>
                    <a:pt x="1" y="6604"/>
                  </a:lnTo>
                  <a:cubicBezTo>
                    <a:pt x="1" y="6738"/>
                    <a:pt x="107" y="6831"/>
                    <a:pt x="227" y="6831"/>
                  </a:cubicBezTo>
                  <a:lnTo>
                    <a:pt x="746" y="6831"/>
                  </a:lnTo>
                  <a:cubicBezTo>
                    <a:pt x="879" y="6831"/>
                    <a:pt x="973" y="6738"/>
                    <a:pt x="973" y="6604"/>
                  </a:cubicBezTo>
                  <a:cubicBezTo>
                    <a:pt x="973" y="6485"/>
                    <a:pt x="879" y="6379"/>
                    <a:pt x="746" y="6379"/>
                  </a:cubicBezTo>
                  <a:lnTo>
                    <a:pt x="467" y="6379"/>
                  </a:lnTo>
                  <a:lnTo>
                    <a:pt x="467" y="4714"/>
                  </a:lnTo>
                  <a:lnTo>
                    <a:pt x="746" y="4714"/>
                  </a:lnTo>
                  <a:cubicBezTo>
                    <a:pt x="879" y="4714"/>
                    <a:pt x="973" y="4607"/>
                    <a:pt x="973" y="4488"/>
                  </a:cubicBezTo>
                  <a:cubicBezTo>
                    <a:pt x="973" y="4355"/>
                    <a:pt x="879" y="4248"/>
                    <a:pt x="746" y="4248"/>
                  </a:cubicBezTo>
                  <a:lnTo>
                    <a:pt x="467" y="4248"/>
                  </a:lnTo>
                  <a:lnTo>
                    <a:pt x="467" y="2583"/>
                  </a:lnTo>
                  <a:lnTo>
                    <a:pt x="746" y="2583"/>
                  </a:lnTo>
                  <a:cubicBezTo>
                    <a:pt x="879" y="2583"/>
                    <a:pt x="973" y="2477"/>
                    <a:pt x="973" y="2357"/>
                  </a:cubicBezTo>
                  <a:cubicBezTo>
                    <a:pt x="973" y="2224"/>
                    <a:pt x="879" y="2131"/>
                    <a:pt x="746" y="2131"/>
                  </a:cubicBezTo>
                  <a:lnTo>
                    <a:pt x="467" y="2131"/>
                  </a:lnTo>
                  <a:lnTo>
                    <a:pt x="467" y="453"/>
                  </a:lnTo>
                  <a:lnTo>
                    <a:pt x="746" y="453"/>
                  </a:lnTo>
                  <a:cubicBezTo>
                    <a:pt x="879" y="453"/>
                    <a:pt x="973" y="346"/>
                    <a:pt x="973" y="227"/>
                  </a:cubicBezTo>
                  <a:cubicBezTo>
                    <a:pt x="973" y="107"/>
                    <a:pt x="879" y="0"/>
                    <a:pt x="746"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2" name="Google Shape;763;p43"/>
            <p:cNvSpPr/>
            <p:nvPr/>
          </p:nvSpPr>
          <p:spPr>
            <a:xfrm>
              <a:off x="7754463" y="2685850"/>
              <a:ext cx="388825" cy="343225"/>
            </a:xfrm>
            <a:custGeom>
              <a:avLst/>
              <a:gdLst/>
              <a:ahLst/>
              <a:cxnLst/>
              <a:rect l="l" t="t" r="r" b="b"/>
              <a:pathLst>
                <a:path w="15553" h="13729" extrusionOk="0">
                  <a:moveTo>
                    <a:pt x="13502" y="454"/>
                  </a:moveTo>
                  <a:cubicBezTo>
                    <a:pt x="13887" y="454"/>
                    <a:pt x="14194" y="759"/>
                    <a:pt x="14194" y="1132"/>
                  </a:cubicBezTo>
                  <a:lnTo>
                    <a:pt x="14194" y="10253"/>
                  </a:lnTo>
                  <a:cubicBezTo>
                    <a:pt x="14194" y="10626"/>
                    <a:pt x="13887" y="10932"/>
                    <a:pt x="13502" y="10932"/>
                  </a:cubicBezTo>
                  <a:lnTo>
                    <a:pt x="2051" y="10932"/>
                  </a:lnTo>
                  <a:cubicBezTo>
                    <a:pt x="1678" y="10932"/>
                    <a:pt x="1371" y="10626"/>
                    <a:pt x="1371" y="10253"/>
                  </a:cubicBezTo>
                  <a:lnTo>
                    <a:pt x="1371" y="1132"/>
                  </a:lnTo>
                  <a:cubicBezTo>
                    <a:pt x="1371" y="759"/>
                    <a:pt x="1678" y="454"/>
                    <a:pt x="2051" y="454"/>
                  </a:cubicBezTo>
                  <a:close/>
                  <a:moveTo>
                    <a:pt x="13914" y="11398"/>
                  </a:moveTo>
                  <a:cubicBezTo>
                    <a:pt x="14153" y="11398"/>
                    <a:pt x="14367" y="11505"/>
                    <a:pt x="14500" y="11704"/>
                  </a:cubicBezTo>
                  <a:lnTo>
                    <a:pt x="14913" y="12370"/>
                  </a:lnTo>
                  <a:lnTo>
                    <a:pt x="639" y="12370"/>
                  </a:lnTo>
                  <a:lnTo>
                    <a:pt x="1065" y="11704"/>
                  </a:lnTo>
                  <a:cubicBezTo>
                    <a:pt x="1185" y="11505"/>
                    <a:pt x="1411" y="11398"/>
                    <a:pt x="1637" y="11398"/>
                  </a:cubicBezTo>
                  <a:close/>
                  <a:moveTo>
                    <a:pt x="5859" y="12823"/>
                  </a:moveTo>
                  <a:lnTo>
                    <a:pt x="6311" y="13275"/>
                  </a:lnTo>
                  <a:lnTo>
                    <a:pt x="1145" y="13275"/>
                  </a:lnTo>
                  <a:cubicBezTo>
                    <a:pt x="838" y="13275"/>
                    <a:pt x="586" y="13089"/>
                    <a:pt x="492" y="12823"/>
                  </a:cubicBezTo>
                  <a:close/>
                  <a:moveTo>
                    <a:pt x="9054" y="12823"/>
                  </a:moveTo>
                  <a:lnTo>
                    <a:pt x="8602" y="13275"/>
                  </a:lnTo>
                  <a:lnTo>
                    <a:pt x="6963" y="13275"/>
                  </a:lnTo>
                  <a:lnTo>
                    <a:pt x="6511" y="12823"/>
                  </a:lnTo>
                  <a:close/>
                  <a:moveTo>
                    <a:pt x="15059" y="12823"/>
                  </a:moveTo>
                  <a:cubicBezTo>
                    <a:pt x="14966" y="13089"/>
                    <a:pt x="14713" y="13275"/>
                    <a:pt x="14420" y="13275"/>
                  </a:cubicBezTo>
                  <a:lnTo>
                    <a:pt x="9241" y="13275"/>
                  </a:lnTo>
                  <a:lnTo>
                    <a:pt x="9693" y="12823"/>
                  </a:lnTo>
                  <a:close/>
                  <a:moveTo>
                    <a:pt x="2051" y="1"/>
                  </a:moveTo>
                  <a:cubicBezTo>
                    <a:pt x="1424" y="1"/>
                    <a:pt x="906" y="507"/>
                    <a:pt x="906" y="1132"/>
                  </a:cubicBezTo>
                  <a:lnTo>
                    <a:pt x="906" y="10253"/>
                  </a:lnTo>
                  <a:cubicBezTo>
                    <a:pt x="906" y="10546"/>
                    <a:pt x="1025" y="10813"/>
                    <a:pt x="1211" y="11026"/>
                  </a:cubicBezTo>
                  <a:cubicBezTo>
                    <a:pt x="998" y="11106"/>
                    <a:pt x="812" y="11265"/>
                    <a:pt x="679" y="11465"/>
                  </a:cubicBezTo>
                  <a:lnTo>
                    <a:pt x="39" y="12464"/>
                  </a:lnTo>
                  <a:cubicBezTo>
                    <a:pt x="13" y="12503"/>
                    <a:pt x="0" y="12544"/>
                    <a:pt x="0" y="12597"/>
                  </a:cubicBezTo>
                  <a:cubicBezTo>
                    <a:pt x="0" y="13222"/>
                    <a:pt x="506" y="13728"/>
                    <a:pt x="1145" y="13728"/>
                  </a:cubicBezTo>
                  <a:lnTo>
                    <a:pt x="14420" y="13728"/>
                  </a:lnTo>
                  <a:cubicBezTo>
                    <a:pt x="15046" y="13728"/>
                    <a:pt x="15552" y="13222"/>
                    <a:pt x="15552" y="12597"/>
                  </a:cubicBezTo>
                  <a:cubicBezTo>
                    <a:pt x="15552" y="12544"/>
                    <a:pt x="15538" y="12503"/>
                    <a:pt x="15525" y="12464"/>
                  </a:cubicBezTo>
                  <a:lnTo>
                    <a:pt x="14872" y="11465"/>
                  </a:lnTo>
                  <a:cubicBezTo>
                    <a:pt x="14753" y="11265"/>
                    <a:pt x="14567" y="11106"/>
                    <a:pt x="14354" y="11026"/>
                  </a:cubicBezTo>
                  <a:cubicBezTo>
                    <a:pt x="14526" y="10813"/>
                    <a:pt x="14647" y="10546"/>
                    <a:pt x="14647" y="10253"/>
                  </a:cubicBezTo>
                  <a:lnTo>
                    <a:pt x="14647" y="1132"/>
                  </a:lnTo>
                  <a:cubicBezTo>
                    <a:pt x="14647" y="507"/>
                    <a:pt x="14141" y="1"/>
                    <a:pt x="13502" y="1"/>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sp>
          <p:nvSpPr>
            <p:cNvPr id="23" name="Google Shape;764;p43"/>
            <p:cNvSpPr/>
            <p:nvPr/>
          </p:nvSpPr>
          <p:spPr>
            <a:xfrm>
              <a:off x="7800038" y="2708500"/>
              <a:ext cx="297625" cy="239350"/>
            </a:xfrm>
            <a:custGeom>
              <a:avLst/>
              <a:gdLst/>
              <a:ahLst/>
              <a:cxnLst/>
              <a:rect l="l" t="t" r="r" b="b"/>
              <a:pathLst>
                <a:path w="11905" h="9574" extrusionOk="0">
                  <a:moveTo>
                    <a:pt x="228" y="0"/>
                  </a:moveTo>
                  <a:cubicBezTo>
                    <a:pt x="107" y="0"/>
                    <a:pt x="1" y="107"/>
                    <a:pt x="1" y="226"/>
                  </a:cubicBezTo>
                  <a:lnTo>
                    <a:pt x="1" y="7070"/>
                  </a:lnTo>
                  <a:cubicBezTo>
                    <a:pt x="1" y="7190"/>
                    <a:pt x="107" y="7297"/>
                    <a:pt x="228" y="7297"/>
                  </a:cubicBezTo>
                  <a:cubicBezTo>
                    <a:pt x="361" y="7297"/>
                    <a:pt x="453" y="7190"/>
                    <a:pt x="453" y="7070"/>
                  </a:cubicBezTo>
                  <a:lnTo>
                    <a:pt x="453" y="453"/>
                  </a:lnTo>
                  <a:lnTo>
                    <a:pt x="11452" y="453"/>
                  </a:lnTo>
                  <a:lnTo>
                    <a:pt x="11452" y="9120"/>
                  </a:lnTo>
                  <a:lnTo>
                    <a:pt x="453" y="9120"/>
                  </a:lnTo>
                  <a:lnTo>
                    <a:pt x="453" y="7975"/>
                  </a:lnTo>
                  <a:cubicBezTo>
                    <a:pt x="453" y="7856"/>
                    <a:pt x="361" y="7750"/>
                    <a:pt x="228" y="7750"/>
                  </a:cubicBezTo>
                  <a:cubicBezTo>
                    <a:pt x="107" y="7750"/>
                    <a:pt x="1" y="7856"/>
                    <a:pt x="1" y="7975"/>
                  </a:cubicBezTo>
                  <a:lnTo>
                    <a:pt x="1" y="9347"/>
                  </a:lnTo>
                  <a:cubicBezTo>
                    <a:pt x="1" y="9467"/>
                    <a:pt x="107" y="9573"/>
                    <a:pt x="228" y="9573"/>
                  </a:cubicBezTo>
                  <a:lnTo>
                    <a:pt x="11679" y="9573"/>
                  </a:lnTo>
                  <a:cubicBezTo>
                    <a:pt x="11812" y="9573"/>
                    <a:pt x="11904" y="9467"/>
                    <a:pt x="11904" y="9347"/>
                  </a:cubicBezTo>
                  <a:lnTo>
                    <a:pt x="11904" y="226"/>
                  </a:lnTo>
                  <a:cubicBezTo>
                    <a:pt x="11904" y="107"/>
                    <a:pt x="11812" y="0"/>
                    <a:pt x="11679" y="0"/>
                  </a:cubicBezTo>
                  <a:close/>
                </a:path>
              </a:pathLst>
            </a:custGeom>
            <a:grp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Calibri" panose="020F0502020204030204"/>
                <a:cs typeface="+mn-cs"/>
              </a:endParaRPr>
            </a:p>
          </p:txBody>
        </p:sp>
      </p:grpSp>
      <p:sp>
        <p:nvSpPr>
          <p:cNvPr id="25" name="Rectangle 24"/>
          <p:cNvSpPr/>
          <p:nvPr/>
        </p:nvSpPr>
        <p:spPr>
          <a:xfrm>
            <a:off x="379413" y="287338"/>
            <a:ext cx="11241087"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4581" name="Rectangle 27"/>
          <p:cNvSpPr>
            <a:spLocks noChangeArrowheads="1"/>
          </p:cNvSpPr>
          <p:nvPr/>
        </p:nvSpPr>
        <p:spPr bwMode="auto">
          <a:xfrm>
            <a:off x="379413" y="2303463"/>
            <a:ext cx="114871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00000"/>
              </a:lnSpc>
              <a:spcBef>
                <a:spcPct val="0"/>
              </a:spcBef>
              <a:buFontTx/>
              <a:buNone/>
            </a:pPr>
            <a:r>
              <a:rPr lang="ar-SA" altLang="ar-SA" sz="3200" b="1"/>
              <a:t> </a:t>
            </a:r>
            <a:r>
              <a:rPr lang="ar-SA" altLang="ar-SA" sz="3200" b="1">
                <a:solidFill>
                  <a:srgbClr val="FF0000"/>
                </a:solidFill>
              </a:rPr>
              <a:t>*</a:t>
            </a:r>
            <a:r>
              <a:rPr lang="ar-SA" altLang="ar-SA" sz="3200" b="1"/>
              <a:t> يجب أن تتسم الميزانية العامة للدولة بالوضوح والبساطة حتى يمكن فهمها </a:t>
            </a:r>
          </a:p>
          <a:p>
            <a:pPr algn="r" rtl="1">
              <a:lnSpc>
                <a:spcPct val="100000"/>
              </a:lnSpc>
              <a:spcBef>
                <a:spcPct val="0"/>
              </a:spcBef>
              <a:buFontTx/>
              <a:buNone/>
            </a:pPr>
            <a:r>
              <a:rPr lang="ar-SA" altLang="ar-SA" sz="3200" b="1"/>
              <a:t>   واستيعابها من كل منفذيها من داخل الوحدات الحكومية المختلفة والمراقبين عليها </a:t>
            </a:r>
          </a:p>
          <a:p>
            <a:pPr algn="r" rtl="1">
              <a:lnSpc>
                <a:spcPct val="100000"/>
              </a:lnSpc>
              <a:spcBef>
                <a:spcPct val="0"/>
              </a:spcBef>
              <a:buFontTx/>
              <a:buNone/>
            </a:pPr>
            <a:r>
              <a:rPr lang="ar-SA" altLang="ar-SA" sz="3200" b="1"/>
              <a:t>   والمواطنين.</a:t>
            </a:r>
          </a:p>
          <a:p>
            <a:pPr algn="r" rtl="1">
              <a:lnSpc>
                <a:spcPct val="100000"/>
              </a:lnSpc>
              <a:spcBef>
                <a:spcPct val="0"/>
              </a:spcBef>
              <a:buFontTx/>
              <a:buNone/>
            </a:pPr>
            <a:endParaRPr lang="ar-SA" altLang="ar-SA" sz="3200" b="1">
              <a:solidFill>
                <a:srgbClr val="FF0000"/>
              </a:solidFill>
            </a:endParaRPr>
          </a:p>
          <a:p>
            <a:pPr algn="r" rtl="1">
              <a:lnSpc>
                <a:spcPct val="100000"/>
              </a:lnSpc>
              <a:spcBef>
                <a:spcPct val="0"/>
              </a:spcBef>
              <a:buFontTx/>
              <a:buNone/>
            </a:pPr>
            <a:r>
              <a:rPr lang="ar-SA" altLang="ar-SA" sz="3200" b="1">
                <a:solidFill>
                  <a:srgbClr val="FF0000"/>
                </a:solidFill>
              </a:rPr>
              <a:t> *</a:t>
            </a:r>
            <a:r>
              <a:rPr lang="ar-SA" altLang="ar-SA" sz="3200" b="1"/>
              <a:t> يجب أن تتصف الميزانية بالمرونة حتى تتمكن الوحدة الإدارية الحكومية من الحرية </a:t>
            </a:r>
          </a:p>
          <a:p>
            <a:pPr algn="r" rtl="1">
              <a:lnSpc>
                <a:spcPct val="100000"/>
              </a:lnSpc>
              <a:spcBef>
                <a:spcPct val="0"/>
              </a:spcBef>
              <a:buFontTx/>
              <a:buNone/>
            </a:pPr>
            <a:r>
              <a:rPr lang="ar-SA" altLang="ar-SA" sz="3200" b="1"/>
              <a:t>   في الإنفاق وفق التعليمات الصادرة بشأنها .</a:t>
            </a:r>
          </a:p>
        </p:txBody>
      </p:sp>
      <p:grpSp>
        <p:nvGrpSpPr>
          <p:cNvPr id="24582" name="Group 28"/>
          <p:cNvGrpSpPr>
            <a:grpSpLocks/>
          </p:cNvGrpSpPr>
          <p:nvPr/>
        </p:nvGrpSpPr>
        <p:grpSpPr bwMode="auto">
          <a:xfrm>
            <a:off x="0" y="6069013"/>
            <a:ext cx="12192000" cy="569912"/>
            <a:chOff x="0" y="6069368"/>
            <a:chExt cx="12192000" cy="569956"/>
          </a:xfrm>
        </p:grpSpPr>
        <p:sp>
          <p:nvSpPr>
            <p:cNvPr id="30" name="Oval 29"/>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31" name="Straight Connector 30"/>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4587"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20</a:t>
              </a:r>
              <a:endParaRPr lang="en-US" altLang="ar-SA" sz="2000">
                <a:solidFill>
                  <a:srgbClr val="FFFFFF"/>
                </a:solidFill>
                <a:latin typeface="Calibri Light" panose="020F0302020204030204" pitchFamily="34" charset="0"/>
              </a:endParaRPr>
            </a:p>
          </p:txBody>
        </p:sp>
        <p:cxnSp>
          <p:nvCxnSpPr>
            <p:cNvPr id="33" name="Straight Connector 32"/>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4583"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CDB1DFB-BDFA-41D2-96E4-61EA7F3C28D2}" type="slidenum">
              <a:rPr lang="en-US" altLang="ar-SA" sz="1200">
                <a:solidFill>
                  <a:srgbClr val="898989"/>
                </a:solidFill>
              </a:rPr>
              <a:pPr>
                <a:lnSpc>
                  <a:spcPct val="100000"/>
                </a:lnSpc>
                <a:spcBef>
                  <a:spcPct val="0"/>
                </a:spcBef>
                <a:buFontTx/>
                <a:buNone/>
              </a:pPr>
              <a:t>40</a:t>
            </a:fld>
            <a:endParaRPr lang="en-US" altLang="ar-SA" sz="1200">
              <a:solidFill>
                <a:srgbClr val="898989"/>
              </a:solidFill>
            </a:endParaRPr>
          </a:p>
        </p:txBody>
      </p:sp>
      <p:sp>
        <p:nvSpPr>
          <p:cNvPr id="24584" name="Rectangle 25"/>
          <p:cNvSpPr>
            <a:spLocks noChangeArrowheads="1"/>
          </p:cNvSpPr>
          <p:nvPr/>
        </p:nvSpPr>
        <p:spPr bwMode="auto">
          <a:xfrm>
            <a:off x="1614488" y="238125"/>
            <a:ext cx="72612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spcBef>
                <a:spcPct val="0"/>
              </a:spcBef>
              <a:buFontTx/>
              <a:buNone/>
            </a:pPr>
            <a:r>
              <a:rPr lang="ar-SA" altLang="ar-SA" sz="4000" b="1">
                <a:solidFill>
                  <a:schemeClr val="bg1"/>
                </a:solidFill>
              </a:rPr>
              <a:t>  قاعدة الوضوح والمرونة </a:t>
            </a:r>
          </a:p>
          <a:p>
            <a:pPr algn="r" rtl="1">
              <a:lnSpc>
                <a:spcPct val="150000"/>
              </a:lnSpc>
              <a:spcBef>
                <a:spcPct val="0"/>
              </a:spcBef>
              <a:buFontTx/>
              <a:buNone/>
            </a:pPr>
            <a:endParaRPr lang="ar-SA" altLang="ar-SA" sz="4000" b="1">
              <a:solidFill>
                <a:schemeClr val="bg1"/>
              </a:solidFill>
            </a:endParaRPr>
          </a:p>
        </p:txBody>
      </p:sp>
    </p:spTree>
    <p:extLst>
      <p:ext uri="{BB962C8B-B14F-4D97-AF65-F5344CB8AC3E}">
        <p14:creationId xmlns:p14="http://schemas.microsoft.com/office/powerpoint/2010/main" val="842860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550" y="2524125"/>
            <a:ext cx="9885363"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lnSpc>
                <a:spcPct val="150000"/>
              </a:lnSpc>
              <a:defRPr/>
            </a:pPr>
            <a:r>
              <a:rPr lang="ar-SA" altLang="ar-SA" sz="4400" b="1" dirty="0">
                <a:solidFill>
                  <a:prstClr val="white"/>
                </a:solidFill>
                <a:latin typeface="UnifontMedium,Bold"/>
              </a:rPr>
              <a:t>مراحل إعداد الميزانية </a:t>
            </a:r>
          </a:p>
        </p:txBody>
      </p:sp>
      <p:sp>
        <p:nvSpPr>
          <p:cNvPr id="7" name="Rectangle 6"/>
          <p:cNvSpPr/>
          <p:nvPr/>
        </p:nvSpPr>
        <p:spPr>
          <a:xfrm>
            <a:off x="10240963" y="2524125"/>
            <a:ext cx="1951037"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3</a:t>
            </a:r>
            <a:endParaRPr lang="en-US" sz="6000" b="1" dirty="0">
              <a:solidFill>
                <a:prstClr val="white"/>
              </a:solidFill>
            </a:endParaRPr>
          </a:p>
        </p:txBody>
      </p:sp>
      <p:grpSp>
        <p:nvGrpSpPr>
          <p:cNvPr id="25604" name="Group 9"/>
          <p:cNvGrpSpPr>
            <a:grpSpLocks/>
          </p:cNvGrpSpPr>
          <p:nvPr/>
        </p:nvGrpSpPr>
        <p:grpSpPr bwMode="auto">
          <a:xfrm>
            <a:off x="0" y="6069013"/>
            <a:ext cx="12192000" cy="569912"/>
            <a:chOff x="0" y="6069368"/>
            <a:chExt cx="12192000" cy="569955"/>
          </a:xfrm>
        </p:grpSpPr>
        <p:sp>
          <p:nvSpPr>
            <p:cNvPr id="11" name="Oval 10"/>
            <p:cNvSpPr/>
            <p:nvPr/>
          </p:nvSpPr>
          <p:spPr>
            <a:xfrm>
              <a:off x="865188" y="6069368"/>
              <a:ext cx="528637" cy="528677"/>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5608" name="Title 1"/>
            <p:cNvSpPr txBox="1">
              <a:spLocks noChangeArrowheads="1"/>
            </p:cNvSpPr>
            <p:nvPr/>
          </p:nvSpPr>
          <p:spPr bwMode="auto">
            <a:xfrm>
              <a:off x="868369" y="6069368"/>
              <a:ext cx="524891" cy="56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000">
                  <a:solidFill>
                    <a:srgbClr val="FFFFFF"/>
                  </a:solidFill>
                  <a:latin typeface="Calibri Light" panose="020F0302020204030204" pitchFamily="34" charset="0"/>
                </a:rPr>
                <a:t>23</a:t>
              </a:r>
              <a:endParaRPr lang="en-US" altLang="ar-SA" sz="20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5605"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CCE83675-5B07-4638-B1F3-371CB5B8D370}" type="slidenum">
              <a:rPr lang="en-US" altLang="ar-SA" sz="1200">
                <a:solidFill>
                  <a:srgbClr val="898989"/>
                </a:solidFill>
              </a:rPr>
              <a:pPr>
                <a:lnSpc>
                  <a:spcPct val="100000"/>
                </a:lnSpc>
                <a:spcBef>
                  <a:spcPct val="0"/>
                </a:spcBef>
                <a:buFontTx/>
                <a:buNone/>
              </a:pPr>
              <a:t>41</a:t>
            </a:fld>
            <a:endParaRPr lang="en-US" altLang="ar-SA" sz="1200">
              <a:solidFill>
                <a:srgbClr val="898989"/>
              </a:solidFill>
            </a:endParaRPr>
          </a:p>
        </p:txBody>
      </p:sp>
    </p:spTree>
    <p:extLst>
      <p:ext uri="{BB962C8B-B14F-4D97-AF65-F5344CB8AC3E}">
        <p14:creationId xmlns:p14="http://schemas.microsoft.com/office/powerpoint/2010/main" val="345158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644525"/>
            <a:ext cx="11515725" cy="1192213"/>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53275" y="255588"/>
            <a:ext cx="4700588" cy="25241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6628" name="Google Shape;450;p31"/>
          <p:cNvSpPr txBox="1">
            <a:spLocks noChangeArrowheads="1"/>
          </p:cNvSpPr>
          <p:nvPr/>
        </p:nvSpPr>
        <p:spPr bwMode="auto">
          <a:xfrm>
            <a:off x="7437438" y="114300"/>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26629"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JF Flat"/>
              <a:ea typeface="JF Flat"/>
              <a:cs typeface="Times New Roman" panose="02020603050405020304" pitchFamily="18" charset="0"/>
            </a:endParaRPr>
          </a:p>
        </p:txBody>
      </p:sp>
      <p:grpSp>
        <p:nvGrpSpPr>
          <p:cNvPr id="26630" name="Group 17"/>
          <p:cNvGrpSpPr>
            <a:grpSpLocks/>
          </p:cNvGrpSpPr>
          <p:nvPr/>
        </p:nvGrpSpPr>
        <p:grpSpPr bwMode="auto">
          <a:xfrm>
            <a:off x="-266700" y="6173788"/>
            <a:ext cx="12192000" cy="571500"/>
            <a:chOff x="0" y="6069368"/>
            <a:chExt cx="12192000" cy="569956"/>
          </a:xfrm>
        </p:grpSpPr>
        <p:sp>
          <p:nvSpPr>
            <p:cNvPr id="11" name="Oval 10"/>
            <p:cNvSpPr/>
            <p:nvPr/>
          </p:nvSpPr>
          <p:spPr>
            <a:xfrm>
              <a:off x="865188" y="6069368"/>
              <a:ext cx="528637"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6635"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24</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6631"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240F72B9-42C9-4FAF-A93A-4E0B8E6A35EE}" type="slidenum">
              <a:rPr lang="en-US" altLang="ar-SA" sz="1300">
                <a:solidFill>
                  <a:srgbClr val="898989"/>
                </a:solidFill>
              </a:rPr>
              <a:pPr>
                <a:lnSpc>
                  <a:spcPct val="100000"/>
                </a:lnSpc>
                <a:spcBef>
                  <a:spcPct val="0"/>
                </a:spcBef>
                <a:buFontTx/>
                <a:buNone/>
              </a:pPr>
              <a:t>42</a:t>
            </a:fld>
            <a:endParaRPr lang="en-US" altLang="ar-SA" sz="1300">
              <a:solidFill>
                <a:srgbClr val="898989"/>
              </a:solidFill>
            </a:endParaRPr>
          </a:p>
        </p:txBody>
      </p:sp>
      <p:sp>
        <p:nvSpPr>
          <p:cNvPr id="14" name="TextBox 13"/>
          <p:cNvSpPr txBox="1"/>
          <p:nvPr/>
        </p:nvSpPr>
        <p:spPr>
          <a:xfrm>
            <a:off x="338138" y="2043113"/>
            <a:ext cx="11506200" cy="4394200"/>
          </a:xfrm>
          <a:prstGeom prst="rect">
            <a:avLst/>
          </a:prstGeom>
          <a:noFill/>
        </p:spPr>
        <p:txBody>
          <a:bodyPr>
            <a:spAutoFit/>
          </a:bodyPr>
          <a:lstStyle/>
          <a:p>
            <a:pPr algn="ctr" rtl="1">
              <a:defRPr/>
            </a:pPr>
            <a:r>
              <a:rPr lang="ar-SA" sz="3200" b="1" dirty="0">
                <a:solidFill>
                  <a:srgbClr val="C00000"/>
                </a:solidFill>
              </a:rPr>
              <a:t>إعداد الميزانية العامة للدولة في المملكة العربية السعودية يمر بمراحل أساسية، وهي:</a:t>
            </a:r>
            <a:endParaRPr lang="en-US" sz="3200" b="1" dirty="0">
              <a:solidFill>
                <a:srgbClr val="C00000"/>
              </a:solidFill>
            </a:endParaRPr>
          </a:p>
          <a:p>
            <a:pPr marL="342900" indent="-342900" algn="r" rtl="1">
              <a:lnSpc>
                <a:spcPct val="150000"/>
              </a:lnSpc>
              <a:buFont typeface="Arial" panose="020B0604020202020204" pitchFamily="34" charset="0"/>
              <a:buChar char="•"/>
              <a:defRPr/>
            </a:pPr>
            <a:r>
              <a:rPr lang="ar-SA" sz="2800" b="1" dirty="0"/>
              <a:t>دراسة الموقع الاقتصادي والمالي للدولة. </a:t>
            </a:r>
          </a:p>
          <a:p>
            <a:pPr marL="342900" indent="-342900" algn="r" rtl="1">
              <a:lnSpc>
                <a:spcPct val="150000"/>
              </a:lnSpc>
              <a:buFont typeface="Arial" panose="020B0604020202020204" pitchFamily="34" charset="0"/>
              <a:buChar char="•"/>
              <a:defRPr/>
            </a:pPr>
            <a:r>
              <a:rPr lang="ar-SA" sz="2800" b="1" dirty="0"/>
              <a:t>تبليغ الجهات الحكومية بتعليمات إعداد الميزانية.</a:t>
            </a:r>
          </a:p>
          <a:p>
            <a:pPr marL="285750" indent="-285750" algn="r" rtl="1">
              <a:lnSpc>
                <a:spcPct val="150000"/>
              </a:lnSpc>
              <a:buFont typeface="Arial" panose="020B0604020202020204" pitchFamily="34" charset="0"/>
              <a:buChar char="•"/>
              <a:defRPr/>
            </a:pPr>
            <a:r>
              <a:rPr lang="ar-SA" sz="2800" b="1" dirty="0"/>
              <a:t>إعداد مشروع الميزانية في الأجهزة الحكومية </a:t>
            </a:r>
          </a:p>
          <a:p>
            <a:pPr marL="285750" indent="-285750" algn="r" rtl="1">
              <a:lnSpc>
                <a:spcPct val="150000"/>
              </a:lnSpc>
              <a:buFont typeface="Arial" panose="020B0604020202020204" pitchFamily="34" charset="0"/>
              <a:buChar char="•"/>
              <a:defRPr/>
            </a:pPr>
            <a:r>
              <a:rPr lang="ar-SA" sz="2800" b="1" dirty="0"/>
              <a:t>مناقشة ميزانيات الوحدات الإدارية.</a:t>
            </a:r>
          </a:p>
          <a:p>
            <a:pPr marL="285750" indent="-285750" algn="r" rtl="1">
              <a:lnSpc>
                <a:spcPct val="150000"/>
              </a:lnSpc>
              <a:buFont typeface="Arial" panose="020B0604020202020204" pitchFamily="34" charset="0"/>
              <a:buChar char="•"/>
              <a:defRPr/>
            </a:pPr>
            <a:r>
              <a:rPr lang="ar-SA" sz="2800" b="1" dirty="0"/>
              <a:t>إعداد مشروع موازنة موحدة للدولة.</a:t>
            </a:r>
          </a:p>
          <a:p>
            <a:pPr marL="285750" indent="-285750" algn="r" rtl="1">
              <a:lnSpc>
                <a:spcPct val="150000"/>
              </a:lnSpc>
              <a:buFont typeface="Arial" panose="020B0604020202020204" pitchFamily="34" charset="0"/>
              <a:buChar char="•"/>
              <a:defRPr/>
            </a:pPr>
            <a:r>
              <a:rPr lang="ar-SA" sz="2800" b="1" dirty="0"/>
              <a:t>اعتماد الميزانية</a:t>
            </a:r>
            <a:endParaRPr lang="ar-SA" sz="2400" dirty="0">
              <a:solidFill>
                <a:srgbClr val="1F1F1F"/>
              </a:solidFill>
              <a:latin typeface="Google Sans"/>
            </a:endParaRPr>
          </a:p>
        </p:txBody>
      </p:sp>
    </p:spTree>
    <p:extLst>
      <p:ext uri="{BB962C8B-B14F-4D97-AF65-F5344CB8AC3E}">
        <p14:creationId xmlns:p14="http://schemas.microsoft.com/office/powerpoint/2010/main" val="1299132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652"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27653"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JF Flat"/>
              <a:ea typeface="JF Flat"/>
              <a:cs typeface="Times New Roman" panose="02020603050405020304" pitchFamily="18" charset="0"/>
            </a:endParaRPr>
          </a:p>
        </p:txBody>
      </p:sp>
      <p:grpSp>
        <p:nvGrpSpPr>
          <p:cNvPr id="27654"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7659"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25</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7655"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C288C02E-93CC-4E2D-98D5-985A469EBD23}" type="slidenum">
              <a:rPr lang="en-US" altLang="ar-SA" sz="1300">
                <a:solidFill>
                  <a:srgbClr val="898989"/>
                </a:solidFill>
              </a:rPr>
              <a:pPr>
                <a:lnSpc>
                  <a:spcPct val="100000"/>
                </a:lnSpc>
                <a:spcBef>
                  <a:spcPct val="0"/>
                </a:spcBef>
                <a:buFontTx/>
                <a:buNone/>
              </a:pPr>
              <a:t>43</a:t>
            </a:fld>
            <a:endParaRPr lang="en-US" altLang="ar-SA" sz="1300">
              <a:solidFill>
                <a:srgbClr val="898989"/>
              </a:solidFill>
            </a:endParaRPr>
          </a:p>
        </p:txBody>
      </p:sp>
      <p:sp>
        <p:nvSpPr>
          <p:cNvPr id="14" name="TextBox 13"/>
          <p:cNvSpPr txBox="1"/>
          <p:nvPr/>
        </p:nvSpPr>
        <p:spPr>
          <a:xfrm>
            <a:off x="338138" y="2317750"/>
            <a:ext cx="11506200" cy="4094163"/>
          </a:xfrm>
          <a:prstGeom prst="rect">
            <a:avLst/>
          </a:prstGeom>
          <a:noFill/>
        </p:spPr>
        <p:txBody>
          <a:bodyPr>
            <a:spAutoFit/>
          </a:bodyPr>
          <a:lstStyle/>
          <a:p>
            <a:pPr algn="ctr" rtl="1">
              <a:defRPr/>
            </a:pPr>
            <a:endParaRPr lang="ar-SA" sz="3600" b="1" dirty="0">
              <a:solidFill>
                <a:srgbClr val="C00000"/>
              </a:solidFill>
            </a:endParaRPr>
          </a:p>
          <a:p>
            <a:pPr algn="ctr" rtl="1">
              <a:defRPr/>
            </a:pPr>
            <a:r>
              <a:rPr lang="ar-SA" sz="3600" b="1" dirty="0">
                <a:solidFill>
                  <a:srgbClr val="C00000"/>
                </a:solidFill>
              </a:rPr>
              <a:t> دراسة الموقع الاقتصادي والمالي للدولة</a:t>
            </a:r>
          </a:p>
          <a:p>
            <a:pPr algn="ctr" rtl="1">
              <a:defRPr/>
            </a:pPr>
            <a:endParaRPr lang="ar-SA" sz="3600" b="1" dirty="0">
              <a:solidFill>
                <a:srgbClr val="C00000"/>
              </a:solidFill>
              <a:latin typeface="ArialMT"/>
            </a:endParaRPr>
          </a:p>
          <a:p>
            <a:pPr algn="justLow" rtl="1">
              <a:defRPr/>
            </a:pPr>
            <a:r>
              <a:rPr lang="ar-SA" sz="3200" b="1" dirty="0">
                <a:latin typeface="ArialMT"/>
              </a:rPr>
              <a:t>تقوم وزارة المالية بالاشتراك مع وزارة التخطيط برفع تقرير بالتوصيات والمقترحات حول الإطار العام لميزانية السنة القادمة ، حيث يرفع وزير المالية هذه التوصيات إلى مجلس الوزراء لدراستها وإصدار التعليمات العامة لها في ضوء السياسة العامة للدولة واحتمالات الوضع الاقتصادي  حيث تبلغ تلك التعليمات لوزارة المالية</a:t>
            </a:r>
            <a:endParaRPr lang="ar-SA" sz="3200" b="1" dirty="0">
              <a:solidFill>
                <a:srgbClr val="1F1F1F"/>
              </a:solidFill>
              <a:latin typeface="Google Sans"/>
            </a:endParaRPr>
          </a:p>
          <a:p>
            <a:pPr marL="285750" indent="-285750" algn="r" rtl="1">
              <a:buFont typeface="Arial" panose="020B0604020202020204" pitchFamily="34" charset="0"/>
              <a:buChar char="•"/>
              <a:defRPr/>
            </a:pPr>
            <a:endParaRPr lang="ar-SA" sz="2400" dirty="0">
              <a:solidFill>
                <a:srgbClr val="1F1F1F"/>
              </a:solidFill>
              <a:latin typeface="Google Sans"/>
            </a:endParaRPr>
          </a:p>
        </p:txBody>
      </p:sp>
    </p:spTree>
    <p:extLst>
      <p:ext uri="{BB962C8B-B14F-4D97-AF65-F5344CB8AC3E}">
        <p14:creationId xmlns:p14="http://schemas.microsoft.com/office/powerpoint/2010/main" val="1778998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8676"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28677"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JF Flat"/>
              <a:ea typeface="JF Flat"/>
              <a:cs typeface="Times New Roman" panose="02020603050405020304" pitchFamily="18" charset="0"/>
            </a:endParaRPr>
          </a:p>
        </p:txBody>
      </p:sp>
      <p:grpSp>
        <p:nvGrpSpPr>
          <p:cNvPr id="28678"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8683"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26</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8679"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B18BBE30-BB9D-4B37-84E6-E65317CE2624}" type="slidenum">
              <a:rPr lang="en-US" altLang="ar-SA" sz="1300">
                <a:solidFill>
                  <a:srgbClr val="898989"/>
                </a:solidFill>
              </a:rPr>
              <a:pPr>
                <a:lnSpc>
                  <a:spcPct val="100000"/>
                </a:lnSpc>
                <a:spcBef>
                  <a:spcPct val="0"/>
                </a:spcBef>
                <a:buFontTx/>
                <a:buNone/>
              </a:pPr>
              <a:t>44</a:t>
            </a:fld>
            <a:endParaRPr lang="en-US" altLang="ar-SA" sz="1300">
              <a:solidFill>
                <a:srgbClr val="898989"/>
              </a:solidFill>
            </a:endParaRPr>
          </a:p>
        </p:txBody>
      </p:sp>
      <p:sp>
        <p:nvSpPr>
          <p:cNvPr id="28680" name="TextBox 13"/>
          <p:cNvSpPr txBox="1">
            <a:spLocks noChangeArrowheads="1"/>
          </p:cNvSpPr>
          <p:nvPr/>
        </p:nvSpPr>
        <p:spPr bwMode="auto">
          <a:xfrm>
            <a:off x="239713" y="2200275"/>
            <a:ext cx="11506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endParaRPr lang="ar-SA" altLang="ar-SA" sz="3600" b="1">
              <a:solidFill>
                <a:srgbClr val="C00000"/>
              </a:solidFill>
            </a:endParaRPr>
          </a:p>
          <a:p>
            <a:pPr algn="ctr" rtl="1">
              <a:lnSpc>
                <a:spcPct val="100000"/>
              </a:lnSpc>
              <a:spcBef>
                <a:spcPct val="0"/>
              </a:spcBef>
              <a:buFontTx/>
              <a:buNone/>
            </a:pPr>
            <a:r>
              <a:rPr lang="ar-SA" altLang="ar-SA" sz="3600" b="1">
                <a:solidFill>
                  <a:srgbClr val="C00000"/>
                </a:solidFill>
              </a:rPr>
              <a:t>تبليغ الجهات الحكومية بتعليمات إعداد الميزانية</a:t>
            </a:r>
          </a:p>
          <a:p>
            <a:pPr algn="ctr" rtl="1">
              <a:lnSpc>
                <a:spcPct val="100000"/>
              </a:lnSpc>
              <a:spcBef>
                <a:spcPct val="0"/>
              </a:spcBef>
              <a:buFontTx/>
              <a:buNone/>
            </a:pPr>
            <a:endParaRPr lang="ar-SA" altLang="ar-SA" sz="3600" b="1">
              <a:solidFill>
                <a:srgbClr val="C00000"/>
              </a:solidFill>
              <a:latin typeface="ArialMT"/>
            </a:endParaRPr>
          </a:p>
          <a:p>
            <a:pPr algn="r" rtl="1">
              <a:lnSpc>
                <a:spcPct val="100000"/>
              </a:lnSpc>
              <a:spcBef>
                <a:spcPct val="0"/>
              </a:spcBef>
              <a:buFontTx/>
              <a:buNone/>
            </a:pPr>
            <a:r>
              <a:rPr lang="ar-SA" altLang="ar-SA" sz="3200" b="1">
                <a:latin typeface="ArialMT"/>
              </a:rPr>
              <a:t>بعد استلام وزارة المالية التعليمات لميزانية السنة القادمة تقوم بإرسال خطاب لجميع الجهات الحكومية لإعداد مشاريع( مقترح) ميزانيتها تحدد فيه أسس تقدير المصروفات والإيرادات، وكذلك تبين فيه مواعيد إرسال مشاريع الميزانية لوزارة المالية تمهيداً لمناقشتها </a:t>
            </a:r>
            <a:r>
              <a:rPr lang="ar-SA" altLang="ar-SA" sz="1800"/>
              <a:t>.</a:t>
            </a:r>
            <a:endParaRPr lang="ar-SA" altLang="ar-SA" sz="2400">
              <a:solidFill>
                <a:srgbClr val="1F1F1F"/>
              </a:solidFill>
              <a:latin typeface="Google Sans"/>
            </a:endParaRPr>
          </a:p>
        </p:txBody>
      </p:sp>
    </p:spTree>
    <p:extLst>
      <p:ext uri="{BB962C8B-B14F-4D97-AF65-F5344CB8AC3E}">
        <p14:creationId xmlns:p14="http://schemas.microsoft.com/office/powerpoint/2010/main" val="2149787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700"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29701"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JF Flat"/>
              <a:ea typeface="JF Flat"/>
              <a:cs typeface="Times New Roman" panose="02020603050405020304" pitchFamily="18" charset="0"/>
            </a:endParaRPr>
          </a:p>
        </p:txBody>
      </p:sp>
      <p:grpSp>
        <p:nvGrpSpPr>
          <p:cNvPr id="29702"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9707"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27</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9703"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E463F944-D6D0-4B6C-BCB2-6B72993D0C97}" type="slidenum">
              <a:rPr lang="en-US" altLang="ar-SA" sz="1300">
                <a:solidFill>
                  <a:srgbClr val="898989"/>
                </a:solidFill>
              </a:rPr>
              <a:pPr>
                <a:lnSpc>
                  <a:spcPct val="100000"/>
                </a:lnSpc>
                <a:spcBef>
                  <a:spcPct val="0"/>
                </a:spcBef>
                <a:buFontTx/>
                <a:buNone/>
              </a:pPr>
              <a:t>45</a:t>
            </a:fld>
            <a:endParaRPr lang="en-US" altLang="ar-SA" sz="1300">
              <a:solidFill>
                <a:srgbClr val="898989"/>
              </a:solidFill>
            </a:endParaRPr>
          </a:p>
        </p:txBody>
      </p:sp>
      <p:sp>
        <p:nvSpPr>
          <p:cNvPr id="29704" name="TextBox 13"/>
          <p:cNvSpPr txBox="1">
            <a:spLocks noChangeArrowheads="1"/>
          </p:cNvSpPr>
          <p:nvPr/>
        </p:nvSpPr>
        <p:spPr bwMode="auto">
          <a:xfrm>
            <a:off x="239713" y="2200275"/>
            <a:ext cx="115062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50000"/>
              </a:lnSpc>
              <a:spcBef>
                <a:spcPct val="0"/>
              </a:spcBef>
              <a:buFontTx/>
              <a:buNone/>
            </a:pPr>
            <a:r>
              <a:rPr lang="ar-SA" altLang="ar-SA" sz="3600" b="1">
                <a:solidFill>
                  <a:srgbClr val="C00000"/>
                </a:solidFill>
              </a:rPr>
              <a:t>إعداد مشروع الميزانية في الأجهزة الحكومية </a:t>
            </a:r>
          </a:p>
          <a:p>
            <a:pPr algn="r" rtl="1">
              <a:lnSpc>
                <a:spcPct val="100000"/>
              </a:lnSpc>
              <a:spcBef>
                <a:spcPct val="0"/>
              </a:spcBef>
              <a:buFontTx/>
              <a:buNone/>
            </a:pPr>
            <a:r>
              <a:rPr lang="ar-SA" altLang="ar-SA" sz="3200" b="1">
                <a:latin typeface="ArialMT"/>
              </a:rPr>
              <a:t> </a:t>
            </a:r>
            <a:r>
              <a:rPr lang="ar-SA" altLang="ar-SA" sz="3200" b="1">
                <a:solidFill>
                  <a:srgbClr val="C00000"/>
                </a:solidFill>
                <a:latin typeface="ArialMT"/>
              </a:rPr>
              <a:t>*</a:t>
            </a:r>
            <a:r>
              <a:rPr lang="ar-SA" altLang="ar-SA" sz="3200" b="1">
                <a:latin typeface="ArialMT"/>
              </a:rPr>
              <a:t> تشكل الأجهزة الحكومية فرق عمل لإعداد مشروع الميزانية.</a:t>
            </a:r>
          </a:p>
          <a:p>
            <a:pPr algn="r" rtl="1">
              <a:lnSpc>
                <a:spcPct val="100000"/>
              </a:lnSpc>
              <a:spcBef>
                <a:spcPct val="0"/>
              </a:spcBef>
              <a:buFontTx/>
              <a:buNone/>
            </a:pPr>
            <a:r>
              <a:rPr lang="ar-SA" altLang="ar-SA" sz="3200" b="1">
                <a:latin typeface="ArialMT"/>
              </a:rPr>
              <a:t> </a:t>
            </a:r>
            <a:r>
              <a:rPr lang="ar-SA" altLang="ar-SA" sz="3200" b="1">
                <a:solidFill>
                  <a:srgbClr val="C00000"/>
                </a:solidFill>
                <a:latin typeface="ArialMT"/>
              </a:rPr>
              <a:t>*</a:t>
            </a:r>
            <a:r>
              <a:rPr lang="ar-SA" altLang="ar-SA" sz="3200" b="1">
                <a:latin typeface="ArialMT"/>
              </a:rPr>
              <a:t> يخاطب الفريق جميع الإدارات والفروع التابعة ويرسل مذكرات لهم يطلب منهم تحديد  </a:t>
            </a:r>
          </a:p>
          <a:p>
            <a:pPr algn="r" rtl="1">
              <a:lnSpc>
                <a:spcPct val="100000"/>
              </a:lnSpc>
              <a:spcBef>
                <a:spcPct val="0"/>
              </a:spcBef>
              <a:buFontTx/>
              <a:buNone/>
            </a:pPr>
            <a:r>
              <a:rPr lang="ar-SA" altLang="ar-SA" sz="3200" b="1">
                <a:latin typeface="ArialMT"/>
              </a:rPr>
              <a:t>   احتياجاتهم من الكوادر البشرية والمواد والمعدات والمستلزمات ..... . </a:t>
            </a:r>
          </a:p>
          <a:p>
            <a:pPr algn="r" rtl="1">
              <a:lnSpc>
                <a:spcPct val="100000"/>
              </a:lnSpc>
              <a:spcBef>
                <a:spcPct val="0"/>
              </a:spcBef>
              <a:buFontTx/>
              <a:buNone/>
            </a:pPr>
            <a:r>
              <a:rPr lang="ar-SA" altLang="ar-SA" sz="3200" b="1">
                <a:latin typeface="ArialMT"/>
              </a:rPr>
              <a:t> </a:t>
            </a:r>
            <a:r>
              <a:rPr lang="ar-SA" altLang="ar-SA" sz="3200" b="1">
                <a:solidFill>
                  <a:srgbClr val="C00000"/>
                </a:solidFill>
                <a:latin typeface="ArialMT"/>
              </a:rPr>
              <a:t>*</a:t>
            </a:r>
            <a:r>
              <a:rPr lang="ar-SA" altLang="ar-SA" sz="3200" b="1">
                <a:latin typeface="ArialMT"/>
              </a:rPr>
              <a:t> يناقش فريق العمل الوحدات الإدارية بمقترحاتهم ويتم تفريغها في نماذج لإستكمال </a:t>
            </a:r>
          </a:p>
          <a:p>
            <a:pPr algn="r" rtl="1">
              <a:lnSpc>
                <a:spcPct val="100000"/>
              </a:lnSpc>
              <a:spcBef>
                <a:spcPct val="0"/>
              </a:spcBef>
              <a:buFontTx/>
              <a:buNone/>
            </a:pPr>
            <a:r>
              <a:rPr lang="ar-SA" altLang="ar-SA" sz="3200" b="1">
                <a:latin typeface="ArialMT"/>
              </a:rPr>
              <a:t>    مشروع الميزانية وتتم الموافقة عليه من صاحب الصلاحية</a:t>
            </a:r>
          </a:p>
          <a:p>
            <a:pPr algn="r" rtl="1">
              <a:lnSpc>
                <a:spcPct val="100000"/>
              </a:lnSpc>
              <a:spcBef>
                <a:spcPct val="0"/>
              </a:spcBef>
              <a:buFontTx/>
              <a:buNone/>
            </a:pPr>
            <a:r>
              <a:rPr lang="ar-SA" altLang="ar-SA" sz="3200" b="1">
                <a:latin typeface="ArialMT"/>
              </a:rPr>
              <a:t> </a:t>
            </a:r>
            <a:r>
              <a:rPr lang="ar-SA" altLang="ar-SA" sz="3200" b="1">
                <a:solidFill>
                  <a:srgbClr val="C00000"/>
                </a:solidFill>
                <a:latin typeface="ArialMT"/>
              </a:rPr>
              <a:t>*</a:t>
            </a:r>
            <a:r>
              <a:rPr lang="ar-SA" altLang="ar-SA" sz="3200" b="1">
                <a:latin typeface="ArialMT"/>
              </a:rPr>
              <a:t> يتم إرسال مشروع الميزانية إلى وزارة المالية في المواعيد المحددة</a:t>
            </a:r>
            <a:r>
              <a:rPr lang="ar-SA" altLang="ar-SA" sz="1800"/>
              <a:t>.</a:t>
            </a:r>
            <a:endParaRPr lang="ar-SA" altLang="ar-SA" sz="2400">
              <a:solidFill>
                <a:srgbClr val="1F1F1F"/>
              </a:solidFill>
              <a:latin typeface="Google Sans"/>
            </a:endParaRPr>
          </a:p>
        </p:txBody>
      </p:sp>
    </p:spTree>
    <p:extLst>
      <p:ext uri="{BB962C8B-B14F-4D97-AF65-F5344CB8AC3E}">
        <p14:creationId xmlns:p14="http://schemas.microsoft.com/office/powerpoint/2010/main" val="4125462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24"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30725" name="Title 1"/>
          <p:cNvSpPr txBox="1">
            <a:spLocks noChangeArrowheads="1"/>
          </p:cNvSpPr>
          <p:nvPr/>
        </p:nvSpPr>
        <p:spPr bwMode="auto">
          <a:xfrm>
            <a:off x="2392363" y="113188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Google Sans"/>
            </a:endParaRPr>
          </a:p>
        </p:txBody>
      </p:sp>
      <p:grpSp>
        <p:nvGrpSpPr>
          <p:cNvPr id="30726"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30731"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28</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0727"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461FC76B-C481-43B1-9579-141310DE8DB9}" type="slidenum">
              <a:rPr lang="en-US" altLang="ar-SA" sz="1300">
                <a:solidFill>
                  <a:srgbClr val="898989"/>
                </a:solidFill>
              </a:rPr>
              <a:pPr>
                <a:lnSpc>
                  <a:spcPct val="100000"/>
                </a:lnSpc>
                <a:spcBef>
                  <a:spcPct val="0"/>
                </a:spcBef>
                <a:buFontTx/>
                <a:buNone/>
              </a:pPr>
              <a:t>46</a:t>
            </a:fld>
            <a:endParaRPr lang="en-US" altLang="ar-SA" sz="1300">
              <a:solidFill>
                <a:srgbClr val="898989"/>
              </a:solidFill>
            </a:endParaRPr>
          </a:p>
        </p:txBody>
      </p:sp>
      <p:sp>
        <p:nvSpPr>
          <p:cNvPr id="30728" name="TextBox 13"/>
          <p:cNvSpPr txBox="1">
            <a:spLocks noChangeArrowheads="1"/>
          </p:cNvSpPr>
          <p:nvPr/>
        </p:nvSpPr>
        <p:spPr bwMode="auto">
          <a:xfrm>
            <a:off x="-141288" y="2200275"/>
            <a:ext cx="12333288"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50000"/>
              </a:lnSpc>
              <a:spcBef>
                <a:spcPct val="0"/>
              </a:spcBef>
              <a:buFontTx/>
              <a:buNone/>
            </a:pPr>
            <a:r>
              <a:rPr lang="ar-SA" altLang="ar-SA" sz="3600" b="1">
                <a:solidFill>
                  <a:srgbClr val="C00000"/>
                </a:solidFill>
              </a:rPr>
              <a:t>مناقشة ميزانيات الوحدات الإدارية </a:t>
            </a:r>
          </a:p>
          <a:p>
            <a:pPr algn="r" rtl="1">
              <a:lnSpc>
                <a:spcPct val="100000"/>
              </a:lnSpc>
              <a:spcBef>
                <a:spcPct val="0"/>
              </a:spcBef>
              <a:buFontTx/>
              <a:buNone/>
            </a:pPr>
            <a:r>
              <a:rPr lang="ar-SA" altLang="ar-SA" sz="3200" b="1">
                <a:latin typeface="ArialMT"/>
              </a:rPr>
              <a:t> </a:t>
            </a:r>
            <a:r>
              <a:rPr lang="ar-SA" altLang="ar-SA" sz="3200" b="1">
                <a:solidFill>
                  <a:srgbClr val="C00000"/>
                </a:solidFill>
                <a:latin typeface="ArialMT"/>
              </a:rPr>
              <a:t>* </a:t>
            </a:r>
            <a:r>
              <a:rPr lang="ar-SA" altLang="ar-SA" sz="3200" b="1">
                <a:latin typeface="ArialMT"/>
              </a:rPr>
              <a:t>تقوم الإدارة العامة للميزانية في وزارة المالية بتحديد مواعيد لمناقشة الوحدات  </a:t>
            </a:r>
          </a:p>
          <a:p>
            <a:pPr algn="r" rtl="1">
              <a:lnSpc>
                <a:spcPct val="100000"/>
              </a:lnSpc>
              <a:spcBef>
                <a:spcPct val="0"/>
              </a:spcBef>
              <a:buFontTx/>
              <a:buNone/>
            </a:pPr>
            <a:r>
              <a:rPr lang="ar-SA" altLang="ar-SA" sz="3200" b="1">
                <a:latin typeface="ArialMT"/>
              </a:rPr>
              <a:t>   بمشاريعها ويطلب من كل جهة تحديد مندوبين عنها لذلك.     </a:t>
            </a:r>
          </a:p>
          <a:p>
            <a:pPr algn="justLow" rtl="1">
              <a:lnSpc>
                <a:spcPct val="100000"/>
              </a:lnSpc>
              <a:spcBef>
                <a:spcPct val="0"/>
              </a:spcBef>
              <a:buFontTx/>
              <a:buNone/>
            </a:pPr>
            <a:r>
              <a:rPr lang="ar-SA" altLang="ar-SA" sz="3200" b="1">
                <a:latin typeface="ArialMT"/>
              </a:rPr>
              <a:t> </a:t>
            </a:r>
            <a:r>
              <a:rPr lang="ar-SA" altLang="ar-SA" sz="3200" b="1">
                <a:solidFill>
                  <a:srgbClr val="C00000"/>
                </a:solidFill>
                <a:latin typeface="ArialMT"/>
              </a:rPr>
              <a:t>* </a:t>
            </a:r>
            <a:r>
              <a:rPr lang="ar-SA" altLang="ar-SA" sz="3200" b="1">
                <a:latin typeface="ArialMT"/>
              </a:rPr>
              <a:t>تقوم الإدارة العامة للإيرادات بوزارة المالية باستلام تقديرات إيرادات الجهات     </a:t>
            </a:r>
          </a:p>
          <a:p>
            <a:pPr algn="justLow" rtl="1">
              <a:lnSpc>
                <a:spcPct val="100000"/>
              </a:lnSpc>
              <a:spcBef>
                <a:spcPct val="0"/>
              </a:spcBef>
              <a:buFontTx/>
              <a:buNone/>
            </a:pPr>
            <a:r>
              <a:rPr lang="ar-SA" altLang="ar-SA" sz="3200" b="1">
                <a:latin typeface="ArialMT"/>
              </a:rPr>
              <a:t>   الجبائية مثل وزارة البترول والثروة المعدنية ، ومصلحة الزكاة والدخل والجمارك .... </a:t>
            </a:r>
          </a:p>
          <a:p>
            <a:pPr algn="justLow" rtl="1">
              <a:lnSpc>
                <a:spcPct val="100000"/>
              </a:lnSpc>
              <a:spcBef>
                <a:spcPct val="0"/>
              </a:spcBef>
              <a:buFontTx/>
              <a:buNone/>
            </a:pPr>
            <a:r>
              <a:rPr lang="ar-SA" altLang="ar-SA" sz="3200" b="1">
                <a:latin typeface="ArialMT"/>
              </a:rPr>
              <a:t>    وغيرهم من الجهات الجبائية، ومناقشة تلك التقديرات مع مذكرة تفسيرية توضح أسباب </a:t>
            </a:r>
          </a:p>
          <a:p>
            <a:pPr algn="justLow" rtl="1">
              <a:lnSpc>
                <a:spcPct val="100000"/>
              </a:lnSpc>
              <a:spcBef>
                <a:spcPct val="0"/>
              </a:spcBef>
              <a:buFontTx/>
              <a:buNone/>
            </a:pPr>
            <a:r>
              <a:rPr lang="ar-SA" altLang="ar-SA" sz="3200" b="1">
                <a:latin typeface="ArialMT"/>
              </a:rPr>
              <a:t>    الزيادة أو النقص فيها مرفقاً بها الجداول والبيانات الإحصائية الفعلية لعدداً من السنوات</a:t>
            </a:r>
          </a:p>
          <a:p>
            <a:pPr algn="justLow" rtl="1">
              <a:lnSpc>
                <a:spcPct val="100000"/>
              </a:lnSpc>
              <a:spcBef>
                <a:spcPct val="0"/>
              </a:spcBef>
              <a:buFontTx/>
              <a:buNone/>
            </a:pPr>
            <a:r>
              <a:rPr lang="ar-SA" altLang="ar-SA" sz="3200" b="1">
                <a:latin typeface="ArialMT"/>
              </a:rPr>
              <a:t>     الماضية</a:t>
            </a:r>
          </a:p>
        </p:txBody>
      </p:sp>
    </p:spTree>
    <p:extLst>
      <p:ext uri="{BB962C8B-B14F-4D97-AF65-F5344CB8AC3E}">
        <p14:creationId xmlns:p14="http://schemas.microsoft.com/office/powerpoint/2010/main" val="1247876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748"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31749"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Google Sans"/>
            </a:endParaRPr>
          </a:p>
        </p:txBody>
      </p:sp>
      <p:grpSp>
        <p:nvGrpSpPr>
          <p:cNvPr id="31750"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31755"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29</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1751"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8AEC2F21-B6E3-4E13-B0B1-E761E803A559}" type="slidenum">
              <a:rPr lang="en-US" altLang="ar-SA" sz="1300">
                <a:solidFill>
                  <a:srgbClr val="898989"/>
                </a:solidFill>
              </a:rPr>
              <a:pPr>
                <a:lnSpc>
                  <a:spcPct val="100000"/>
                </a:lnSpc>
                <a:spcBef>
                  <a:spcPct val="0"/>
                </a:spcBef>
                <a:buFontTx/>
                <a:buNone/>
              </a:pPr>
              <a:t>47</a:t>
            </a:fld>
            <a:endParaRPr lang="en-US" altLang="ar-SA" sz="1300">
              <a:solidFill>
                <a:srgbClr val="898989"/>
              </a:solidFill>
            </a:endParaRPr>
          </a:p>
        </p:txBody>
      </p:sp>
      <p:sp>
        <p:nvSpPr>
          <p:cNvPr id="31752" name="TextBox 1"/>
          <p:cNvSpPr txBox="1">
            <a:spLocks noChangeArrowheads="1"/>
          </p:cNvSpPr>
          <p:nvPr/>
        </p:nvSpPr>
        <p:spPr bwMode="auto">
          <a:xfrm>
            <a:off x="9525" y="2286000"/>
            <a:ext cx="1184433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SA" altLang="ar-SA" sz="3600" b="1">
                <a:solidFill>
                  <a:srgbClr val="C00000"/>
                </a:solidFill>
              </a:rPr>
              <a:t>إعداد مشروع موازنة موحدة للدولة</a:t>
            </a:r>
            <a:r>
              <a:rPr lang="ar-SA" altLang="ar-SA" sz="1800">
                <a:solidFill>
                  <a:srgbClr val="1F1F1F"/>
                </a:solidFill>
                <a:latin typeface="Google Sans"/>
              </a:rPr>
              <a:t>:</a:t>
            </a:r>
          </a:p>
          <a:p>
            <a:pPr algn="r" rtl="1">
              <a:lnSpc>
                <a:spcPct val="100000"/>
              </a:lnSpc>
              <a:spcBef>
                <a:spcPct val="0"/>
              </a:spcBef>
              <a:buFontTx/>
              <a:buNone/>
            </a:pPr>
            <a:endParaRPr lang="ar-SA" altLang="ar-SA" sz="1800">
              <a:solidFill>
                <a:srgbClr val="1F1F1F"/>
              </a:solidFill>
              <a:latin typeface="Google Sans"/>
            </a:endParaRPr>
          </a:p>
          <a:p>
            <a:pPr algn="r" rtl="1">
              <a:lnSpc>
                <a:spcPct val="100000"/>
              </a:lnSpc>
              <a:spcBef>
                <a:spcPct val="0"/>
              </a:spcBef>
              <a:buFontTx/>
              <a:buNone/>
            </a:pPr>
            <a:r>
              <a:rPr lang="ar-SA" altLang="ar-SA" sz="1800">
                <a:solidFill>
                  <a:srgbClr val="1F1F1F"/>
                </a:solidFill>
                <a:latin typeface="Google Sans"/>
              </a:rPr>
              <a:t> </a:t>
            </a:r>
            <a:r>
              <a:rPr lang="ar-SA" altLang="ar-SA" sz="3200" b="1">
                <a:solidFill>
                  <a:srgbClr val="C00000"/>
                </a:solidFill>
                <a:latin typeface="ArialMT"/>
              </a:rPr>
              <a:t>*</a:t>
            </a:r>
            <a:r>
              <a:rPr lang="ar-SA" altLang="ar-SA" sz="2000" b="1">
                <a:solidFill>
                  <a:srgbClr val="C00000"/>
                </a:solidFill>
                <a:latin typeface="ArialMT"/>
              </a:rPr>
              <a:t> </a:t>
            </a:r>
            <a:r>
              <a:rPr lang="ar-SA" altLang="ar-SA" sz="1800">
                <a:solidFill>
                  <a:srgbClr val="1F1F1F"/>
                </a:solidFill>
                <a:latin typeface="Google Sans"/>
              </a:rPr>
              <a:t> </a:t>
            </a:r>
            <a:r>
              <a:rPr lang="ar-SA" altLang="ar-SA" b="1">
                <a:latin typeface="ArialMT"/>
              </a:rPr>
              <a:t>تقوم وزارة المالية بتجميع تقديرات الإيرادات والنفقات من الجهات الحكومية وتوحدها في مشروع </a:t>
            </a:r>
          </a:p>
          <a:p>
            <a:pPr algn="r" rtl="1">
              <a:lnSpc>
                <a:spcPct val="100000"/>
              </a:lnSpc>
              <a:spcBef>
                <a:spcPct val="0"/>
              </a:spcBef>
              <a:buFontTx/>
              <a:buNone/>
            </a:pPr>
            <a:r>
              <a:rPr lang="ar-SA" altLang="ar-SA" b="1">
                <a:latin typeface="ArialMT"/>
              </a:rPr>
              <a:t>    موازنة واحد، وتعرض على وزير المالية لابداء ملاحظاته</a:t>
            </a:r>
            <a:r>
              <a:rPr lang="ar-SA" altLang="ar-SA" sz="3200" b="1">
                <a:latin typeface="ArialMT"/>
              </a:rPr>
              <a:t>.</a:t>
            </a:r>
          </a:p>
          <a:p>
            <a:pPr algn="r" rtl="1">
              <a:lnSpc>
                <a:spcPct val="150000"/>
              </a:lnSpc>
              <a:spcBef>
                <a:spcPct val="0"/>
              </a:spcBef>
              <a:buFontTx/>
              <a:buNone/>
            </a:pPr>
            <a:r>
              <a:rPr lang="ar-SA" altLang="ar-SA" sz="3200" b="1">
                <a:latin typeface="ArialMT"/>
              </a:rPr>
              <a:t> </a:t>
            </a:r>
            <a:r>
              <a:rPr lang="ar-SA" altLang="ar-SA" sz="3200" b="1">
                <a:solidFill>
                  <a:srgbClr val="C00000"/>
                </a:solidFill>
                <a:latin typeface="ArialMT"/>
              </a:rPr>
              <a:t>* </a:t>
            </a:r>
            <a:r>
              <a:rPr lang="ar-SA" altLang="ar-SA" b="1">
                <a:latin typeface="ArialMT"/>
              </a:rPr>
              <a:t>يتم توحيد مشروع الميزانيات في مشروع واحد وتجمع تقديرات الإيرادات في جدول (أ) وتجمع </a:t>
            </a:r>
          </a:p>
          <a:p>
            <a:pPr algn="r" rtl="1">
              <a:lnSpc>
                <a:spcPct val="100000"/>
              </a:lnSpc>
              <a:spcBef>
                <a:spcPct val="0"/>
              </a:spcBef>
              <a:buFontTx/>
              <a:buNone/>
            </a:pPr>
            <a:r>
              <a:rPr lang="ar-SA" altLang="ar-SA" b="1">
                <a:latin typeface="ArialMT"/>
              </a:rPr>
              <a:t>    تقديرات النفقات في جدول (ب) ويرفق بالجدولين تقرير تحليلي شامل للإيرادات والنفقات ، ويرفع </a:t>
            </a:r>
          </a:p>
          <a:p>
            <a:pPr algn="r" rtl="1">
              <a:lnSpc>
                <a:spcPct val="100000"/>
              </a:lnSpc>
              <a:spcBef>
                <a:spcPct val="0"/>
              </a:spcBef>
              <a:buFontTx/>
              <a:buNone/>
            </a:pPr>
            <a:r>
              <a:rPr lang="ar-SA" altLang="ar-SA" b="1">
                <a:latin typeface="ArialMT"/>
              </a:rPr>
              <a:t>    مشروع الموازنة العامة مع التقرير إلى وزير المالية والذى يحيله إلى مجلس الوزراء</a:t>
            </a:r>
          </a:p>
          <a:p>
            <a:pPr algn="r" rtl="1">
              <a:lnSpc>
                <a:spcPct val="100000"/>
              </a:lnSpc>
              <a:spcBef>
                <a:spcPct val="0"/>
              </a:spcBef>
              <a:buFontTx/>
              <a:buNone/>
            </a:pPr>
            <a:endParaRPr lang="ar-SA" altLang="ar-SA" b="1">
              <a:latin typeface="ArialMT"/>
            </a:endParaRPr>
          </a:p>
        </p:txBody>
      </p:sp>
    </p:spTree>
    <p:extLst>
      <p:ext uri="{BB962C8B-B14F-4D97-AF65-F5344CB8AC3E}">
        <p14:creationId xmlns:p14="http://schemas.microsoft.com/office/powerpoint/2010/main" val="1568819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868363"/>
            <a:ext cx="11515725" cy="1192212"/>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7143750" y="463550"/>
            <a:ext cx="4700588" cy="2524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772" name="Google Shape;450;p31"/>
          <p:cNvSpPr txBox="1">
            <a:spLocks noChangeArrowheads="1"/>
          </p:cNvSpPr>
          <p:nvPr/>
        </p:nvSpPr>
        <p:spPr bwMode="auto">
          <a:xfrm>
            <a:off x="7364413" y="204788"/>
            <a:ext cx="448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endParaRPr lang="en-US" altLang="ar-SA" sz="3200" b="1">
              <a:solidFill>
                <a:srgbClr val="018E4C"/>
              </a:solidFill>
              <a:latin typeface="JF Flat"/>
              <a:ea typeface="JF Flat"/>
              <a:cs typeface="JF Flat"/>
            </a:endParaRPr>
          </a:p>
        </p:txBody>
      </p:sp>
      <p:sp>
        <p:nvSpPr>
          <p:cNvPr id="32773" name="Title 1"/>
          <p:cNvSpPr txBox="1">
            <a:spLocks noChangeArrowheads="1"/>
          </p:cNvSpPr>
          <p:nvPr/>
        </p:nvSpPr>
        <p:spPr bwMode="auto">
          <a:xfrm>
            <a:off x="1801813" y="1125538"/>
            <a:ext cx="80311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ar-SA" altLang="ar-SA" sz="3600" b="1">
                <a:solidFill>
                  <a:schemeClr val="bg1"/>
                </a:solidFill>
                <a:latin typeface="Google Sans"/>
              </a:rPr>
              <a:t>مراحل إعداد الميزانية العامة للدولة</a:t>
            </a:r>
            <a:endParaRPr lang="en-US" altLang="ar-SA" sz="3600" b="1">
              <a:solidFill>
                <a:schemeClr val="bg1"/>
              </a:solidFill>
              <a:latin typeface="Google Sans"/>
            </a:endParaRPr>
          </a:p>
        </p:txBody>
      </p:sp>
      <p:grpSp>
        <p:nvGrpSpPr>
          <p:cNvPr id="32774" name="Group 17"/>
          <p:cNvGrpSpPr>
            <a:grpSpLocks/>
          </p:cNvGrpSpPr>
          <p:nvPr/>
        </p:nvGrpSpPr>
        <p:grpSpPr bwMode="auto">
          <a:xfrm>
            <a:off x="-255588" y="6367463"/>
            <a:ext cx="12192001" cy="571500"/>
            <a:chOff x="0" y="6069368"/>
            <a:chExt cx="12192000" cy="569956"/>
          </a:xfrm>
        </p:grpSpPr>
        <p:sp>
          <p:nvSpPr>
            <p:cNvPr id="11" name="Oval 10"/>
            <p:cNvSpPr/>
            <p:nvPr/>
          </p:nvSpPr>
          <p:spPr>
            <a:xfrm>
              <a:off x="865188" y="6069368"/>
              <a:ext cx="528638" cy="528793"/>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3" name="Straight Connector 12"/>
            <p:cNvCxnSpPr/>
            <p:nvPr/>
          </p:nvCxnSpPr>
          <p:spPr>
            <a:xfrm>
              <a:off x="1614488" y="637017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32779"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30</a:t>
              </a:r>
              <a:endParaRPr lang="en-US" altLang="ar-SA" sz="4400">
                <a:solidFill>
                  <a:srgbClr val="FFFFFF"/>
                </a:solidFill>
                <a:latin typeface="Calibri Light" panose="020F0302020204030204" pitchFamily="34" charset="0"/>
              </a:endParaRPr>
            </a:p>
          </p:txBody>
        </p:sp>
        <p:cxnSp>
          <p:nvCxnSpPr>
            <p:cNvPr id="16" name="Straight Connector 15"/>
            <p:cNvCxnSpPr/>
            <p:nvPr/>
          </p:nvCxnSpPr>
          <p:spPr>
            <a:xfrm>
              <a:off x="0" y="6371761"/>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2775" name="عنصر نائب لرقم الشريحة 1"/>
          <p:cNvSpPr>
            <a:spLocks noGrp="1" noChangeArrowheads="1"/>
          </p:cNvSpPr>
          <p:nvPr>
            <p:ph type="sldNum" sz="quarter" idx="12"/>
          </p:nvPr>
        </p:nvSpPr>
        <p:spPr bwMode="auto">
          <a:xfrm>
            <a:off x="9371013" y="64849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EE99633A-617C-489D-8B91-D7C9E9154E60}" type="slidenum">
              <a:rPr lang="en-US" altLang="ar-SA" sz="1300">
                <a:solidFill>
                  <a:srgbClr val="898989"/>
                </a:solidFill>
              </a:rPr>
              <a:pPr>
                <a:lnSpc>
                  <a:spcPct val="100000"/>
                </a:lnSpc>
                <a:spcBef>
                  <a:spcPct val="0"/>
                </a:spcBef>
                <a:buFontTx/>
                <a:buNone/>
              </a:pPr>
              <a:t>48</a:t>
            </a:fld>
            <a:endParaRPr lang="en-US" altLang="ar-SA" sz="1300">
              <a:solidFill>
                <a:srgbClr val="898989"/>
              </a:solidFill>
            </a:endParaRPr>
          </a:p>
        </p:txBody>
      </p:sp>
      <p:sp>
        <p:nvSpPr>
          <p:cNvPr id="32776" name="TextBox 1"/>
          <p:cNvSpPr txBox="1">
            <a:spLocks noChangeArrowheads="1"/>
          </p:cNvSpPr>
          <p:nvPr/>
        </p:nvSpPr>
        <p:spPr bwMode="auto">
          <a:xfrm>
            <a:off x="9525" y="2286000"/>
            <a:ext cx="118443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1">
              <a:lnSpc>
                <a:spcPct val="100000"/>
              </a:lnSpc>
              <a:spcBef>
                <a:spcPct val="0"/>
              </a:spcBef>
              <a:buFontTx/>
              <a:buNone/>
            </a:pPr>
            <a:r>
              <a:rPr lang="ar-SA" altLang="ar-SA" sz="3600" b="1">
                <a:solidFill>
                  <a:srgbClr val="C00000"/>
                </a:solidFill>
              </a:rPr>
              <a:t>اعتماد الميزانية :</a:t>
            </a:r>
          </a:p>
          <a:p>
            <a:pPr algn="r" rtl="1">
              <a:lnSpc>
                <a:spcPct val="100000"/>
              </a:lnSpc>
              <a:spcBef>
                <a:spcPct val="0"/>
              </a:spcBef>
              <a:buFontTx/>
              <a:buNone/>
            </a:pPr>
            <a:endParaRPr lang="ar-SA" altLang="ar-SA" sz="1800">
              <a:solidFill>
                <a:srgbClr val="1F1F1F"/>
              </a:solidFill>
              <a:latin typeface="Google Sans"/>
            </a:endParaRPr>
          </a:p>
          <a:p>
            <a:pPr algn="r" rtl="1">
              <a:lnSpc>
                <a:spcPct val="100000"/>
              </a:lnSpc>
              <a:spcBef>
                <a:spcPct val="0"/>
              </a:spcBef>
              <a:buFontTx/>
              <a:buNone/>
            </a:pPr>
            <a:r>
              <a:rPr lang="ar-SA" altLang="ar-SA" sz="1800">
                <a:solidFill>
                  <a:srgbClr val="1F1F1F"/>
                </a:solidFill>
                <a:latin typeface="Google Sans"/>
              </a:rPr>
              <a:t> </a:t>
            </a:r>
            <a:r>
              <a:rPr lang="ar-SA" altLang="ar-SA" b="1">
                <a:solidFill>
                  <a:srgbClr val="C00000"/>
                </a:solidFill>
                <a:latin typeface="ArialMT"/>
              </a:rPr>
              <a:t>*</a:t>
            </a:r>
            <a:r>
              <a:rPr lang="ar-SA" altLang="ar-SA" b="1">
                <a:latin typeface="ArialMT"/>
              </a:rPr>
              <a:t> يرفع مشروع الموازنة العامة للدولة لمجلس الوزراء ليتم دراسة ومناقشة المشروع في المجلس</a:t>
            </a:r>
          </a:p>
          <a:p>
            <a:pPr algn="r" rtl="1">
              <a:lnSpc>
                <a:spcPct val="100000"/>
              </a:lnSpc>
              <a:spcBef>
                <a:spcPct val="0"/>
              </a:spcBef>
              <a:buFontTx/>
              <a:buNone/>
            </a:pPr>
            <a:r>
              <a:rPr lang="ar-SA" altLang="ar-SA" b="1">
                <a:latin typeface="ArialMT"/>
              </a:rPr>
              <a:t>  من خلال لجنة وزارية يحددها المجلس ويحضر مختصون من وزارة المالية لتوضيح وتفسير بعض</a:t>
            </a:r>
          </a:p>
          <a:p>
            <a:pPr algn="r" rtl="1">
              <a:lnSpc>
                <a:spcPct val="100000"/>
              </a:lnSpc>
              <a:spcBef>
                <a:spcPct val="0"/>
              </a:spcBef>
              <a:buFontTx/>
              <a:buNone/>
            </a:pPr>
            <a:r>
              <a:rPr lang="ar-SA" altLang="ar-SA" b="1">
                <a:latin typeface="ArialMT"/>
              </a:rPr>
              <a:t>البيانات الواردة في مشروع الميزانية . </a:t>
            </a:r>
          </a:p>
          <a:p>
            <a:pPr algn="r" rtl="1">
              <a:lnSpc>
                <a:spcPct val="150000"/>
              </a:lnSpc>
              <a:spcBef>
                <a:spcPct val="0"/>
              </a:spcBef>
              <a:buFontTx/>
              <a:buNone/>
            </a:pPr>
            <a:r>
              <a:rPr lang="ar-SA" altLang="ar-SA" b="1">
                <a:latin typeface="ArialMT"/>
              </a:rPr>
              <a:t> </a:t>
            </a:r>
            <a:r>
              <a:rPr lang="ar-SA" altLang="ar-SA" b="1">
                <a:solidFill>
                  <a:srgbClr val="C00000"/>
                </a:solidFill>
                <a:latin typeface="ArialMT"/>
              </a:rPr>
              <a:t>* </a:t>
            </a:r>
            <a:r>
              <a:rPr lang="ar-SA" altLang="ar-SA" b="1">
                <a:latin typeface="ArialMT"/>
              </a:rPr>
              <a:t>بعد ذلك يقوم مجلس الوزراء بالتصويت على الميزانية وإقرارها بصيغتها النهائية . ويتم إصدار </a:t>
            </a:r>
          </a:p>
          <a:p>
            <a:pPr algn="r" rtl="1">
              <a:lnSpc>
                <a:spcPct val="100000"/>
              </a:lnSpc>
              <a:spcBef>
                <a:spcPct val="0"/>
              </a:spcBef>
              <a:buFontTx/>
              <a:buNone/>
            </a:pPr>
            <a:r>
              <a:rPr lang="ar-SA" altLang="ar-SA" b="1">
                <a:latin typeface="ArialMT"/>
              </a:rPr>
              <a:t>  مراسيم ملكية باعتماد الميزانية وتتضمن هذه المراسيم قواعد تنفيذ الميزانية .</a:t>
            </a:r>
          </a:p>
          <a:p>
            <a:pPr algn="r" rtl="1">
              <a:lnSpc>
                <a:spcPct val="100000"/>
              </a:lnSpc>
              <a:spcBef>
                <a:spcPct val="0"/>
              </a:spcBef>
              <a:buFontTx/>
              <a:buNone/>
            </a:pPr>
            <a:endParaRPr lang="ar-SA" altLang="ar-SA" b="1">
              <a:latin typeface="ArialMT"/>
            </a:endParaRPr>
          </a:p>
        </p:txBody>
      </p:sp>
    </p:spTree>
    <p:extLst>
      <p:ext uri="{BB962C8B-B14F-4D97-AF65-F5344CB8AC3E}">
        <p14:creationId xmlns:p14="http://schemas.microsoft.com/office/powerpoint/2010/main" val="326603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53988" y="223838"/>
            <a:ext cx="11747500"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3795" name="Rectangle 64"/>
          <p:cNvSpPr>
            <a:spLocks noChangeArrowheads="1"/>
          </p:cNvSpPr>
          <p:nvPr/>
        </p:nvSpPr>
        <p:spPr bwMode="auto">
          <a:xfrm>
            <a:off x="2233613" y="258763"/>
            <a:ext cx="7975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r>
              <a:rPr lang="ar-SA" altLang="ar-SA" sz="3200" b="1">
                <a:solidFill>
                  <a:schemeClr val="bg1"/>
                </a:solidFill>
                <a:latin typeface="Google Sans"/>
              </a:rPr>
              <a:t>تبويب الميزانية العامة</a:t>
            </a:r>
            <a:endParaRPr lang="en-US" altLang="ar-SA" sz="3200" b="1">
              <a:solidFill>
                <a:schemeClr val="bg1"/>
              </a:solidFill>
              <a:latin typeface="JF Flat"/>
              <a:ea typeface="JF Flat"/>
              <a:cs typeface="JF Flat"/>
            </a:endParaRPr>
          </a:p>
        </p:txBody>
      </p:sp>
      <p:grpSp>
        <p:nvGrpSpPr>
          <p:cNvPr id="33796" name="Group 66"/>
          <p:cNvGrpSpPr>
            <a:grpSpLocks/>
          </p:cNvGrpSpPr>
          <p:nvPr/>
        </p:nvGrpSpPr>
        <p:grpSpPr bwMode="auto">
          <a:xfrm>
            <a:off x="0" y="6299200"/>
            <a:ext cx="12192000" cy="569913"/>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9"/>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33801"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31</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3797" name="مربع نص 54"/>
          <p:cNvSpPr txBox="1">
            <a:spLocks noChangeArrowheads="1"/>
          </p:cNvSpPr>
          <p:nvPr/>
        </p:nvSpPr>
        <p:spPr bwMode="auto">
          <a:xfrm>
            <a:off x="642938" y="1846263"/>
            <a:ext cx="1071086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50000"/>
              </a:lnSpc>
              <a:buFont typeface="Arial" panose="020B0604020202020204" pitchFamily="34" charset="0"/>
              <a:buNone/>
            </a:pPr>
            <a:r>
              <a:rPr lang="ar-SA" altLang="ar-SA" sz="3600" b="1">
                <a:solidFill>
                  <a:srgbClr val="1F1F1F"/>
                </a:solidFill>
                <a:latin typeface="Google Sans"/>
              </a:rPr>
              <a:t>يقصد بتبويب الميزانية العامة تجميع عناصر النفقات والإيرادات ذات الطبيعة المتجانسة في مجموعات من الحسابات الرئيسية والفرعية بناء على أسس معينة بهدف تسهيل عملية المتابعة والرقابة.</a:t>
            </a:r>
            <a:endParaRPr lang="ar-SA" altLang="en-US" sz="3600" b="1">
              <a:solidFill>
                <a:srgbClr val="1F1F1F"/>
              </a:solidFill>
              <a:latin typeface="Google Sans"/>
            </a:endParaRPr>
          </a:p>
        </p:txBody>
      </p:sp>
      <p:sp>
        <p:nvSpPr>
          <p:cNvPr id="3379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114E4F7-18D3-481A-B6DC-0EA91505636C}" type="slidenum">
              <a:rPr lang="en-US" altLang="ar-SA" sz="1200">
                <a:solidFill>
                  <a:srgbClr val="898989"/>
                </a:solidFill>
              </a:rPr>
              <a:pPr>
                <a:lnSpc>
                  <a:spcPct val="100000"/>
                </a:lnSpc>
                <a:spcBef>
                  <a:spcPct val="0"/>
                </a:spcBef>
                <a:buFontTx/>
                <a:buNone/>
              </a:pPr>
              <a:t>49</a:t>
            </a:fld>
            <a:endParaRPr lang="en-US" altLang="ar-SA" sz="1200">
              <a:solidFill>
                <a:srgbClr val="898989"/>
              </a:solidFill>
            </a:endParaRPr>
          </a:p>
        </p:txBody>
      </p:sp>
    </p:spTree>
    <p:extLst>
      <p:ext uri="{BB962C8B-B14F-4D97-AF65-F5344CB8AC3E}">
        <p14:creationId xmlns:p14="http://schemas.microsoft.com/office/powerpoint/2010/main" val="314204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507" y="953094"/>
            <a:ext cx="11948984"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5400" b="1" kern="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مقدمة</a:t>
            </a:r>
            <a:r>
              <a:rPr lang="ar-SA" sz="44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ar-SA" sz="4400" b="1" dirty="0">
              <a:solidFill>
                <a:prstClr val="white"/>
              </a:solidFill>
            </a:endParaRP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Rectangle 6"/>
          <p:cNvSpPr>
            <a:spLocks noChangeArrowheads="1"/>
          </p:cNvSpPr>
          <p:nvPr/>
        </p:nvSpPr>
        <p:spPr bwMode="auto">
          <a:xfrm>
            <a:off x="373063" y="2492375"/>
            <a:ext cx="11445875" cy="23701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a:lnSpc>
                <a:spcPct val="100000"/>
              </a:lnSpc>
              <a:spcBef>
                <a:spcPct val="0"/>
              </a:spcBef>
              <a:buFontTx/>
              <a:buNone/>
              <a:defRPr/>
            </a:pPr>
            <a:endParaRPr lang="ar-SA" altLang="en-US" sz="3200" dirty="0">
              <a:solidFill>
                <a:srgbClr val="002060"/>
              </a:solidFill>
              <a:latin typeface="LiSu" pitchFamily="49" charset="-122"/>
              <a:ea typeface="LiSu" pitchFamily="49" charset="-122"/>
            </a:endParaRPr>
          </a:p>
          <a:p>
            <a:pPr algn="ctr" rtl="1">
              <a:lnSpc>
                <a:spcPct val="100000"/>
              </a:lnSpc>
              <a:spcBef>
                <a:spcPct val="0"/>
              </a:spcBef>
              <a:buFontTx/>
              <a:buNone/>
              <a:defRPr/>
            </a:pPr>
            <a:r>
              <a:rPr lang="ar-SA" altLang="en-US" sz="4000" b="1" dirty="0">
                <a:latin typeface="+mj-lt"/>
                <a:cs typeface="+mn-cs"/>
              </a:rPr>
              <a:t>المحاسبة الحكومية هي فرع من فروع المحاسبة المتعددة </a:t>
            </a:r>
          </a:p>
          <a:p>
            <a:pPr algn="ctr" rtl="1">
              <a:lnSpc>
                <a:spcPct val="100000"/>
              </a:lnSpc>
              <a:spcBef>
                <a:spcPct val="0"/>
              </a:spcBef>
              <a:buFontTx/>
              <a:buNone/>
              <a:defRPr/>
            </a:pPr>
            <a:endParaRPr lang="ar-SA" altLang="en-US" sz="3600" b="1" dirty="0">
              <a:latin typeface="+mj-lt"/>
              <a:cs typeface="+mn-cs"/>
            </a:endParaRPr>
          </a:p>
          <a:p>
            <a:pPr algn="ctr" rtl="1">
              <a:lnSpc>
                <a:spcPct val="100000"/>
              </a:lnSpc>
              <a:spcBef>
                <a:spcPct val="0"/>
              </a:spcBef>
              <a:buFont typeface="Arial" panose="020B0604020202020204" pitchFamily="34" charset="0"/>
              <a:buNone/>
              <a:defRPr/>
            </a:pPr>
            <a:r>
              <a:rPr lang="ar-SA" altLang="en-US" sz="4000" b="1" dirty="0">
                <a:latin typeface="+mj-lt"/>
                <a:cs typeface="+mn-cs"/>
              </a:rPr>
              <a:t>التي جاءت استجابة لظهور الحكومات والأنظمة السياسية في الدول </a:t>
            </a:r>
            <a:endParaRPr lang="en-US" altLang="en-US" sz="4000" b="1" dirty="0">
              <a:latin typeface="+mj-lt"/>
              <a:cs typeface="+mn-cs"/>
            </a:endParaRPr>
          </a:p>
        </p:txBody>
      </p:sp>
      <p:sp>
        <p:nvSpPr>
          <p:cNvPr id="717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399ACE24-E039-48CF-B7FD-2F14257CB099}" type="slidenum">
              <a:rPr lang="en-US" altLang="ar-SA" sz="1200">
                <a:solidFill>
                  <a:srgbClr val="898989"/>
                </a:solidFill>
              </a:rPr>
              <a:pPr>
                <a:lnSpc>
                  <a:spcPct val="100000"/>
                </a:lnSpc>
                <a:spcBef>
                  <a:spcPct val="0"/>
                </a:spcBef>
                <a:buFontTx/>
                <a:buNone/>
              </a:pPr>
              <a:t>5</a:t>
            </a:fld>
            <a:endParaRPr lang="en-US" altLang="ar-SA" sz="1200">
              <a:solidFill>
                <a:srgbClr val="898989"/>
              </a:solidFill>
            </a:endParaRPr>
          </a:p>
        </p:txBody>
      </p:sp>
      <p:sp>
        <p:nvSpPr>
          <p:cNvPr id="7177"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endParaRPr lang="en-US" altLang="ar-SA" sz="4400">
              <a:solidFill>
                <a:srgbClr val="FFFFFF"/>
              </a:solidFill>
              <a:latin typeface="Calibri Light" panose="020F0302020204030204" pitchFamily="34" charset="0"/>
            </a:endParaRPr>
          </a:p>
        </p:txBody>
      </p:sp>
      <p:sp>
        <p:nvSpPr>
          <p:cNvPr id="7178"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5</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99917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39788"/>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ar-SA" sz="4400" b="1" dirty="0">
                <a:solidFill>
                  <a:schemeClr val="bg1"/>
                </a:solidFill>
                <a:latin typeface="Google Sans"/>
              </a:rPr>
              <a:t>أنواع التبويب</a:t>
            </a:r>
            <a:endParaRPr lang="ar-SA" sz="4400" b="1" dirty="0">
              <a:solidFill>
                <a:schemeClr val="bg1"/>
              </a:solidFill>
              <a:latin typeface="JF Flat" panose="02000500000000000000" pitchFamily="2" charset="-78"/>
            </a:endParaRPr>
          </a:p>
        </p:txBody>
      </p:sp>
      <p:sp>
        <p:nvSpPr>
          <p:cNvPr id="5" name="Rectangle 4"/>
          <p:cNvSpPr/>
          <p:nvPr/>
        </p:nvSpPr>
        <p:spPr>
          <a:xfrm>
            <a:off x="173038" y="6302375"/>
            <a:ext cx="119507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5"/>
          <p:cNvSpPr/>
          <p:nvPr/>
        </p:nvSpPr>
        <p:spPr>
          <a:xfrm>
            <a:off x="1849438" y="136525"/>
            <a:ext cx="8248650" cy="933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821" name="عنوان 2"/>
          <p:cNvSpPr>
            <a:spLocks noGrp="1" noChangeArrowheads="1"/>
          </p:cNvSpPr>
          <p:nvPr>
            <p:ph type="title"/>
          </p:nvPr>
        </p:nvSpPr>
        <p:spPr>
          <a:xfrm>
            <a:off x="447675" y="1046163"/>
            <a:ext cx="11401425" cy="4765675"/>
          </a:xfrm>
          <a:solidFill>
            <a:schemeClr val="bg1"/>
          </a:solidFill>
        </p:spPr>
        <p:txBody>
          <a:bodyPr>
            <a:normAutofit fontScale="90000"/>
          </a:bodyPr>
          <a:lstStyle/>
          <a:p>
            <a:pPr algn="r" rtl="1"/>
            <a:r>
              <a:rPr lang="ar-SA" altLang="ar-SA" sz="3200" b="1" smtClean="0">
                <a:solidFill>
                  <a:srgbClr val="C00000"/>
                </a:solidFill>
                <a:latin typeface="Google Sans"/>
              </a:rPr>
              <a:t/>
            </a:r>
            <a:br>
              <a:rPr lang="ar-SA" altLang="ar-SA" sz="3200" b="1" smtClean="0">
                <a:solidFill>
                  <a:srgbClr val="C00000"/>
                </a:solidFill>
                <a:latin typeface="Google Sans"/>
              </a:rPr>
            </a:br>
            <a:r>
              <a:rPr lang="ar-SA" altLang="ar-SA" sz="3200" b="1" smtClean="0">
                <a:solidFill>
                  <a:srgbClr val="C00000"/>
                </a:solidFill>
                <a:latin typeface="Google Sans"/>
              </a:rPr>
              <a:t/>
            </a:r>
            <a:br>
              <a:rPr lang="ar-SA" altLang="ar-SA" sz="3200" b="1" smtClean="0">
                <a:solidFill>
                  <a:srgbClr val="C00000"/>
                </a:solidFill>
                <a:latin typeface="Google Sans"/>
              </a:rPr>
            </a:br>
            <a:r>
              <a:rPr lang="ar-SA" altLang="ar-SA" sz="3200" b="1" smtClean="0">
                <a:solidFill>
                  <a:srgbClr val="C00000"/>
                </a:solidFill>
                <a:latin typeface="Google Sans"/>
              </a:rPr>
              <a:t>التبويب الإداري: </a:t>
            </a:r>
            <a:r>
              <a:rPr lang="ar-SA" altLang="ar-SA" sz="2000" smtClean="0">
                <a:latin typeface="Google Sans"/>
              </a:rPr>
              <a:t/>
            </a:r>
            <a:br>
              <a:rPr lang="ar-SA" altLang="ar-SA" sz="2000" smtClean="0">
                <a:latin typeface="Google Sans"/>
              </a:rPr>
            </a:br>
            <a:r>
              <a:rPr lang="ar-SA" altLang="ar-SA" sz="2800" b="1" smtClean="0">
                <a:latin typeface="Google Sans"/>
              </a:rPr>
              <a:t>يعتمد هذا النوع من التبويب على توزيع الموارد المالية المخصصة للنشاط الحكومي على الوحدات الإدارية الحكومية وفقاً للهيكل التنظيمي للدولة. </a:t>
            </a:r>
            <a:r>
              <a:rPr lang="ar-SA" altLang="ar-SA" sz="2000" smtClean="0">
                <a:latin typeface="Google Sans"/>
              </a:rPr>
              <a:t/>
            </a:r>
            <a:br>
              <a:rPr lang="ar-SA" altLang="ar-SA" sz="2000" smtClean="0">
                <a:latin typeface="Google Sans"/>
              </a:rPr>
            </a:br>
            <a:r>
              <a:rPr lang="ar-SA" altLang="ar-SA" sz="2000" smtClean="0">
                <a:latin typeface="Google Sans"/>
              </a:rPr>
              <a:t/>
            </a:r>
            <a:br>
              <a:rPr lang="ar-SA" altLang="ar-SA" sz="2000" smtClean="0">
                <a:latin typeface="Google Sans"/>
              </a:rPr>
            </a:br>
            <a:r>
              <a:rPr lang="ar-SA" altLang="ar-SA" sz="2000" smtClean="0">
                <a:latin typeface="Google Sans"/>
              </a:rPr>
              <a:t> </a:t>
            </a:r>
            <a:r>
              <a:rPr lang="ar-SA" altLang="ar-SA" sz="3200" b="1" smtClean="0">
                <a:solidFill>
                  <a:srgbClr val="C00000"/>
                </a:solidFill>
                <a:latin typeface="Google Sans"/>
              </a:rPr>
              <a:t>التبويب النوعي: </a:t>
            </a:r>
            <a:r>
              <a:rPr lang="ar-SA" altLang="ar-SA" sz="2000" smtClean="0">
                <a:latin typeface="Google Sans"/>
              </a:rPr>
              <a:t/>
            </a:r>
            <a:br>
              <a:rPr lang="ar-SA" altLang="ar-SA" sz="2000" smtClean="0">
                <a:latin typeface="Google Sans"/>
              </a:rPr>
            </a:br>
            <a:r>
              <a:rPr lang="ar-SA" altLang="ar-SA" sz="2800" b="1" smtClean="0">
                <a:latin typeface="Google Sans"/>
              </a:rPr>
              <a:t>يعتمد هذا النوع من التبويب على أساس نوع النفقة منها بحيث يتم تجميع النفقات ذات الطبيعة الواحدة، وكذلك الإيرادات ذات الطبيعة الواحدة في مجموعات رئيسية وفرعية. </a:t>
            </a:r>
            <a:r>
              <a:rPr lang="ar-SA" altLang="ar-SA" sz="2000" smtClean="0">
                <a:latin typeface="Google Sans"/>
              </a:rPr>
              <a:t/>
            </a:r>
            <a:br>
              <a:rPr lang="ar-SA" altLang="ar-SA" sz="2000" smtClean="0">
                <a:latin typeface="Google Sans"/>
              </a:rPr>
            </a:br>
            <a:r>
              <a:rPr lang="ar-SA" altLang="ar-SA" sz="2000" smtClean="0">
                <a:latin typeface="Google Sans"/>
              </a:rPr>
              <a:t/>
            </a:r>
            <a:br>
              <a:rPr lang="ar-SA" altLang="ar-SA" sz="2000" smtClean="0">
                <a:latin typeface="Google Sans"/>
              </a:rPr>
            </a:br>
            <a:r>
              <a:rPr lang="ar-SA" altLang="ar-SA" sz="3200" b="1" smtClean="0">
                <a:solidFill>
                  <a:srgbClr val="C00000"/>
                </a:solidFill>
                <a:latin typeface="Google Sans"/>
              </a:rPr>
              <a:t> التبويب الوظيفي: </a:t>
            </a:r>
            <a:r>
              <a:rPr lang="ar-SA" altLang="ar-SA" sz="2000" smtClean="0">
                <a:latin typeface="Google Sans"/>
              </a:rPr>
              <a:t/>
            </a:r>
            <a:br>
              <a:rPr lang="ar-SA" altLang="ar-SA" sz="2000" smtClean="0">
                <a:latin typeface="Google Sans"/>
              </a:rPr>
            </a:br>
            <a:r>
              <a:rPr lang="ar-SA" altLang="ar-SA" sz="2800" b="1" smtClean="0">
                <a:latin typeface="Google Sans"/>
              </a:rPr>
              <a:t>يعتمد هذا النوع من التبويب على تقسيم النفقات طبقاً للوظيفة الأساسية التي يتم تخصيص النفقة لأدائها.</a:t>
            </a:r>
            <a:r>
              <a:rPr lang="ar-SA" altLang="ar-SA" sz="2000" smtClean="0">
                <a:latin typeface="Google Sans"/>
              </a:rPr>
              <a:t/>
            </a:r>
            <a:br>
              <a:rPr lang="ar-SA" altLang="ar-SA" sz="2000" smtClean="0">
                <a:latin typeface="Google Sans"/>
              </a:rPr>
            </a:br>
            <a:r>
              <a:rPr lang="ar-SA" altLang="ar-SA" sz="2000" smtClean="0">
                <a:latin typeface="Google Sans"/>
              </a:rPr>
              <a:t> </a:t>
            </a:r>
            <a:br>
              <a:rPr lang="ar-SA" altLang="ar-SA" sz="2000" smtClean="0">
                <a:latin typeface="Google Sans"/>
              </a:rPr>
            </a:br>
            <a:endParaRPr lang="ar-SA" altLang="en-US" sz="2800" b="1" smtClean="0">
              <a:latin typeface="Google Sans"/>
            </a:endParaRPr>
          </a:p>
        </p:txBody>
      </p:sp>
      <p:sp>
        <p:nvSpPr>
          <p:cNvPr id="3482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1DD5EC5B-DCC4-4798-97FD-866468B33A31}" type="slidenum">
              <a:rPr lang="en-US" altLang="ar-SA" sz="1200">
                <a:solidFill>
                  <a:srgbClr val="898989"/>
                </a:solidFill>
              </a:rPr>
              <a:pPr>
                <a:lnSpc>
                  <a:spcPct val="100000"/>
                </a:lnSpc>
                <a:spcBef>
                  <a:spcPct val="0"/>
                </a:spcBef>
                <a:buFontTx/>
                <a:buNone/>
              </a:pPr>
              <a:t>50</a:t>
            </a:fld>
            <a:endParaRPr lang="en-US" altLang="ar-SA" sz="1200">
              <a:solidFill>
                <a:srgbClr val="898989"/>
              </a:solidFill>
            </a:endParaRPr>
          </a:p>
        </p:txBody>
      </p:sp>
      <p:sp>
        <p:nvSpPr>
          <p:cNvPr id="26" name="Title 1"/>
          <p:cNvSpPr txBox="1">
            <a:spLocks/>
          </p:cNvSpPr>
          <p:nvPr/>
        </p:nvSpPr>
        <p:spPr>
          <a:xfrm>
            <a:off x="447675" y="6400800"/>
            <a:ext cx="525463" cy="569913"/>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en-US" dirty="0">
              <a:solidFill>
                <a:prstClr val="white"/>
              </a:solidFill>
            </a:endParaRPr>
          </a:p>
        </p:txBody>
      </p:sp>
      <p:sp>
        <p:nvSpPr>
          <p:cNvPr id="27" name="Rectangle 4"/>
          <p:cNvSpPr/>
          <p:nvPr/>
        </p:nvSpPr>
        <p:spPr>
          <a:xfrm>
            <a:off x="241300" y="5911850"/>
            <a:ext cx="525463" cy="390525"/>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2400" dirty="0">
                <a:solidFill>
                  <a:prstClr val="white"/>
                </a:solidFill>
              </a:rPr>
              <a:t>32</a:t>
            </a:r>
            <a:endParaRPr lang="en-US" sz="2400" dirty="0">
              <a:solidFill>
                <a:prstClr val="white"/>
              </a:solidFill>
            </a:endParaRPr>
          </a:p>
        </p:txBody>
      </p:sp>
    </p:spTree>
    <p:extLst>
      <p:ext uri="{BB962C8B-B14F-4D97-AF65-F5344CB8AC3E}">
        <p14:creationId xmlns:p14="http://schemas.microsoft.com/office/powerpoint/2010/main" val="135025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39788"/>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ar-SA" sz="4400" b="1" dirty="0">
                <a:solidFill>
                  <a:schemeClr val="bg1"/>
                </a:solidFill>
                <a:latin typeface="Google Sans"/>
              </a:rPr>
              <a:t>أنواع التبويب</a:t>
            </a:r>
            <a:endParaRPr lang="ar-SA" sz="4400" b="1" dirty="0">
              <a:solidFill>
                <a:schemeClr val="bg1"/>
              </a:solidFill>
              <a:latin typeface="JF Flat" panose="02000500000000000000" pitchFamily="2" charset="-78"/>
            </a:endParaRPr>
          </a:p>
        </p:txBody>
      </p:sp>
      <p:sp>
        <p:nvSpPr>
          <p:cNvPr id="5" name="Rectangle 4"/>
          <p:cNvSpPr/>
          <p:nvPr/>
        </p:nvSpPr>
        <p:spPr>
          <a:xfrm>
            <a:off x="153988" y="6381750"/>
            <a:ext cx="118745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5"/>
          <p:cNvSpPr/>
          <p:nvPr/>
        </p:nvSpPr>
        <p:spPr>
          <a:xfrm>
            <a:off x="1849438" y="136525"/>
            <a:ext cx="8248650" cy="933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845" name="عنوان 2"/>
          <p:cNvSpPr>
            <a:spLocks noGrp="1" noChangeArrowheads="1"/>
          </p:cNvSpPr>
          <p:nvPr>
            <p:ph type="title"/>
          </p:nvPr>
        </p:nvSpPr>
        <p:spPr>
          <a:xfrm>
            <a:off x="709613" y="1069975"/>
            <a:ext cx="11401425" cy="3938588"/>
          </a:xfrm>
          <a:solidFill>
            <a:schemeClr val="bg1"/>
          </a:solidFill>
        </p:spPr>
        <p:txBody>
          <a:bodyPr/>
          <a:lstStyle/>
          <a:p>
            <a:pPr algn="r" rtl="1"/>
            <a:r>
              <a:rPr lang="ar-SA" altLang="ar-SA" sz="2000" smtClean="0">
                <a:latin typeface="Google Sans"/>
              </a:rPr>
              <a:t> </a:t>
            </a:r>
            <a:r>
              <a:rPr lang="ar-SA" altLang="ar-SA" sz="3200" b="1" smtClean="0">
                <a:solidFill>
                  <a:srgbClr val="C00000"/>
                </a:solidFill>
                <a:latin typeface="Google Sans"/>
              </a:rPr>
              <a:t>التبويب الاقتصادي: </a:t>
            </a:r>
            <a:r>
              <a:rPr lang="ar-SA" altLang="ar-SA" sz="2000" smtClean="0">
                <a:latin typeface="Google Sans"/>
              </a:rPr>
              <a:t/>
            </a:r>
            <a:br>
              <a:rPr lang="ar-SA" altLang="ar-SA" sz="2000" smtClean="0">
                <a:latin typeface="Google Sans"/>
              </a:rPr>
            </a:br>
            <a:r>
              <a:rPr lang="ar-SA" altLang="ar-SA" sz="2800" b="1" smtClean="0">
                <a:latin typeface="Google Sans"/>
              </a:rPr>
              <a:t>يعتمد هذا النوع من التبويب على أساس تصنيف النفقات وفقاً لطبيعتها الاقتصادية وإظهارها في مجموعات مستقلة.  </a:t>
            </a:r>
            <a:r>
              <a:rPr lang="ar-SA" altLang="ar-SA" sz="2000" smtClean="0">
                <a:latin typeface="Google Sans"/>
              </a:rPr>
              <a:t/>
            </a:r>
            <a:br>
              <a:rPr lang="ar-SA" altLang="ar-SA" sz="2000" smtClean="0">
                <a:latin typeface="Google Sans"/>
              </a:rPr>
            </a:br>
            <a:r>
              <a:rPr lang="ar-SA" altLang="ar-SA" sz="2000" smtClean="0">
                <a:latin typeface="Google Sans"/>
              </a:rPr>
              <a:t/>
            </a:r>
            <a:br>
              <a:rPr lang="ar-SA" altLang="ar-SA" sz="2000" smtClean="0">
                <a:latin typeface="Google Sans"/>
              </a:rPr>
            </a:br>
            <a:r>
              <a:rPr lang="ar-SA" altLang="ar-SA" sz="3200" b="1" smtClean="0">
                <a:solidFill>
                  <a:srgbClr val="C00000"/>
                </a:solidFill>
                <a:latin typeface="Google Sans"/>
              </a:rPr>
              <a:t>التبويب حسب البرامج والأنشطة:</a:t>
            </a:r>
            <a:r>
              <a:rPr lang="ar-SA" altLang="ar-SA" sz="2000" smtClean="0">
                <a:latin typeface="Google Sans"/>
              </a:rPr>
              <a:t/>
            </a:r>
            <a:br>
              <a:rPr lang="ar-SA" altLang="ar-SA" sz="2000" smtClean="0">
                <a:latin typeface="Google Sans"/>
              </a:rPr>
            </a:br>
            <a:r>
              <a:rPr lang="ar-SA" altLang="ar-SA" sz="2800" b="1" smtClean="0">
                <a:latin typeface="Google Sans"/>
              </a:rPr>
              <a:t>يعتبر هذا النوع من التبويب من أفضل التبويبات لأغراض سلامة تنفيذ برامج الحكومة وسياستها وتقييم مستوى الأداء وقياس كفاءته.</a:t>
            </a:r>
            <a:endParaRPr lang="ar-SA" altLang="en-US" sz="2800" b="1" smtClean="0">
              <a:latin typeface="Google Sans"/>
            </a:endParaRPr>
          </a:p>
        </p:txBody>
      </p:sp>
      <p:sp>
        <p:nvSpPr>
          <p:cNvPr id="3584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5DFE3153-ED79-4A60-B185-87CF5492750F}" type="slidenum">
              <a:rPr lang="en-US" altLang="ar-SA" sz="1200">
                <a:solidFill>
                  <a:srgbClr val="898989"/>
                </a:solidFill>
              </a:rPr>
              <a:pPr>
                <a:lnSpc>
                  <a:spcPct val="100000"/>
                </a:lnSpc>
                <a:spcBef>
                  <a:spcPct val="0"/>
                </a:spcBef>
                <a:buFontTx/>
                <a:buNone/>
              </a:pPr>
              <a:t>51</a:t>
            </a:fld>
            <a:endParaRPr lang="en-US" altLang="ar-SA" sz="1200">
              <a:solidFill>
                <a:srgbClr val="898989"/>
              </a:solidFill>
            </a:endParaRPr>
          </a:p>
        </p:txBody>
      </p:sp>
      <p:sp>
        <p:nvSpPr>
          <p:cNvPr id="26" name="Title 1"/>
          <p:cNvSpPr txBox="1">
            <a:spLocks/>
          </p:cNvSpPr>
          <p:nvPr/>
        </p:nvSpPr>
        <p:spPr>
          <a:xfrm>
            <a:off x="447675" y="6400800"/>
            <a:ext cx="525463" cy="569913"/>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en-US" dirty="0">
              <a:solidFill>
                <a:prstClr val="white"/>
              </a:solidFill>
            </a:endParaRPr>
          </a:p>
        </p:txBody>
      </p:sp>
      <p:sp>
        <p:nvSpPr>
          <p:cNvPr id="27" name="Rectangle 4"/>
          <p:cNvSpPr/>
          <p:nvPr/>
        </p:nvSpPr>
        <p:spPr>
          <a:xfrm>
            <a:off x="323850" y="5991225"/>
            <a:ext cx="525463" cy="390525"/>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2400" dirty="0">
                <a:solidFill>
                  <a:prstClr val="white"/>
                </a:solidFill>
              </a:rPr>
              <a:t>33</a:t>
            </a:r>
            <a:endParaRPr lang="en-US" sz="2400" dirty="0">
              <a:solidFill>
                <a:prstClr val="white"/>
              </a:solidFill>
            </a:endParaRPr>
          </a:p>
        </p:txBody>
      </p:sp>
    </p:spTree>
    <p:extLst>
      <p:ext uri="{BB962C8B-B14F-4D97-AF65-F5344CB8AC3E}">
        <p14:creationId xmlns:p14="http://schemas.microsoft.com/office/powerpoint/2010/main" val="1856881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25413" y="100013"/>
            <a:ext cx="12192000" cy="973137"/>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5843" name="Rectangle 64"/>
          <p:cNvSpPr>
            <a:spLocks noChangeArrowheads="1"/>
          </p:cNvSpPr>
          <p:nvPr/>
        </p:nvSpPr>
        <p:spPr bwMode="auto">
          <a:xfrm>
            <a:off x="2233613" y="258763"/>
            <a:ext cx="7975600" cy="7016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ar-SA" altLang="ar-SA" sz="4400" b="1" dirty="0">
                <a:solidFill>
                  <a:schemeClr val="bg1"/>
                </a:solidFill>
                <a:latin typeface="Google Sans"/>
                <a:cs typeface="+mn-cs"/>
              </a:rPr>
              <a:t>مزايا وعيوب أنواع التبويب</a:t>
            </a:r>
            <a:endParaRPr lang="en-US" altLang="ar-SA" sz="4400" b="1" dirty="0">
              <a:solidFill>
                <a:schemeClr val="bg1"/>
              </a:solidFill>
              <a:latin typeface="Google Sans"/>
              <a:cs typeface="+mn-cs"/>
            </a:endParaRPr>
          </a:p>
        </p:txBody>
      </p:sp>
      <p:grpSp>
        <p:nvGrpSpPr>
          <p:cNvPr id="36868" name="Group 66"/>
          <p:cNvGrpSpPr>
            <a:grpSpLocks/>
          </p:cNvGrpSpPr>
          <p:nvPr/>
        </p:nvGrpSpPr>
        <p:grpSpPr bwMode="auto">
          <a:xfrm>
            <a:off x="0" y="6354763"/>
            <a:ext cx="12192000" cy="569912"/>
            <a:chOff x="0" y="6069368"/>
            <a:chExt cx="12192000" cy="569956"/>
          </a:xfrm>
        </p:grpSpPr>
        <p:sp>
          <p:nvSpPr>
            <p:cNvPr id="68" name="Oval 67"/>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9" name="Straight Connector 68"/>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36873" name="Title 1"/>
            <p:cNvSpPr txBox="1">
              <a:spLocks noChangeArrowheads="1"/>
            </p:cNvSpPr>
            <p:nvPr/>
          </p:nvSpPr>
          <p:spPr bwMode="auto">
            <a:xfrm>
              <a:off x="868369" y="6069368"/>
              <a:ext cx="524891"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34</a:t>
              </a:r>
            </a:p>
          </p:txBody>
        </p:sp>
        <p:cxnSp>
          <p:nvCxnSpPr>
            <p:cNvPr id="71" name="Straight Connector 70"/>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6869" name="مربع نص 54"/>
          <p:cNvSpPr txBox="1">
            <a:spLocks noChangeArrowheads="1"/>
          </p:cNvSpPr>
          <p:nvPr/>
        </p:nvSpPr>
        <p:spPr bwMode="auto">
          <a:xfrm>
            <a:off x="642938" y="1846263"/>
            <a:ext cx="107108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r>
              <a:rPr lang="ar-SA" altLang="ar-SA">
                <a:solidFill>
                  <a:srgbClr val="1F1F1F"/>
                </a:solidFill>
                <a:latin typeface="Google Sans"/>
              </a:rPr>
              <a:t>يتميز التبويب الإداري بالمرونة وسهولة الاستخدام، ولكنه لا يوفر القدر الكافي من التفاصيل اللازمة لتحقيق الرقابة المطلوبة.</a:t>
            </a:r>
          </a:p>
          <a:p>
            <a:pPr algn="r" rtl="1"/>
            <a:r>
              <a:rPr lang="ar-SA" altLang="ar-SA">
                <a:solidFill>
                  <a:srgbClr val="1F1F1F"/>
                </a:solidFill>
                <a:latin typeface="Google Sans"/>
              </a:rPr>
              <a:t>يتميز التبويب النوعي بضمان أحكام الرقابة المالية، ولكنه لا يوفر البيانات اللازمة للتحليل والتخطيط.</a:t>
            </a:r>
          </a:p>
          <a:p>
            <a:pPr algn="r" rtl="1"/>
            <a:r>
              <a:rPr lang="ar-SA" altLang="ar-SA">
                <a:solidFill>
                  <a:srgbClr val="1F1F1F"/>
                </a:solidFill>
                <a:latin typeface="Google Sans"/>
              </a:rPr>
              <a:t>يتميز التبويب الوظيفي بالبساطة والوضوح، ولكنه لا يوفر القدر الكافي من التفاصيل اللازمة لقياس الأداء الحكومي وتقييم كفاءته.</a:t>
            </a:r>
          </a:p>
          <a:p>
            <a:pPr algn="r" rtl="1"/>
            <a:r>
              <a:rPr lang="ar-SA" altLang="ar-SA">
                <a:solidFill>
                  <a:srgbClr val="1F1F1F"/>
                </a:solidFill>
                <a:latin typeface="Google Sans"/>
              </a:rPr>
              <a:t>يتميز التبويب الاقتصادي بتوفير البيانات اللازمة لتحديد الوجه الاقتصادي للتعاملات الحكومية، ولكنه غير شامل لكل الآثار المترتبة على الأنشطة الحكومية.</a:t>
            </a:r>
          </a:p>
          <a:p>
            <a:pPr algn="r" rtl="1"/>
            <a:r>
              <a:rPr lang="ar-SA" altLang="ar-SA">
                <a:solidFill>
                  <a:srgbClr val="1F1F1F"/>
                </a:solidFill>
                <a:latin typeface="Google Sans"/>
              </a:rPr>
              <a:t>يتميز التبويب حسب البرامج والأنشطة بإمكانية قياس الأداء الحكومي وتقييم كفاءته، ولكنه يحتاج إلى مزيد من الوقت والدراسة والتكاليف.</a:t>
            </a:r>
          </a:p>
        </p:txBody>
      </p:sp>
      <p:sp>
        <p:nvSpPr>
          <p:cNvPr id="3687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9DF0E8BA-A00D-447D-91F9-CA3D9E0EE51D}" type="slidenum">
              <a:rPr lang="en-US" altLang="ar-SA" sz="1200">
                <a:solidFill>
                  <a:srgbClr val="898989"/>
                </a:solidFill>
              </a:rPr>
              <a:pPr>
                <a:lnSpc>
                  <a:spcPct val="100000"/>
                </a:lnSpc>
                <a:spcBef>
                  <a:spcPct val="0"/>
                </a:spcBef>
                <a:buFontTx/>
                <a:buNone/>
              </a:pPr>
              <a:t>52</a:t>
            </a:fld>
            <a:endParaRPr lang="en-US" altLang="ar-SA" sz="1200">
              <a:solidFill>
                <a:srgbClr val="898989"/>
              </a:solidFill>
            </a:endParaRPr>
          </a:p>
        </p:txBody>
      </p:sp>
    </p:spTree>
    <p:extLst>
      <p:ext uri="{BB962C8B-B14F-4D97-AF65-F5344CB8AC3E}">
        <p14:creationId xmlns:p14="http://schemas.microsoft.com/office/powerpoint/2010/main" val="1643409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425" y="2524125"/>
            <a:ext cx="10296525" cy="15716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defRPr/>
            </a:pPr>
            <a:r>
              <a:rPr lang="ar-SA" sz="4400" b="1" dirty="0">
                <a:solidFill>
                  <a:schemeClr val="bg1"/>
                </a:solidFill>
                <a:latin typeface="Google Sans"/>
              </a:rPr>
              <a:t>أسس القياس في المحاسبة الحكومية</a:t>
            </a:r>
          </a:p>
        </p:txBody>
      </p:sp>
      <p:sp>
        <p:nvSpPr>
          <p:cNvPr id="7" name="Rectangle 6"/>
          <p:cNvSpPr/>
          <p:nvPr/>
        </p:nvSpPr>
        <p:spPr>
          <a:xfrm>
            <a:off x="10750550" y="2524125"/>
            <a:ext cx="1441450" cy="1571625"/>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6000" b="1" dirty="0">
                <a:solidFill>
                  <a:prstClr val="white"/>
                </a:solidFill>
              </a:rPr>
              <a:t>5</a:t>
            </a:r>
            <a:endParaRPr lang="en-US" sz="6000" b="1" dirty="0">
              <a:solidFill>
                <a:prstClr val="white"/>
              </a:solidFill>
            </a:endParaRPr>
          </a:p>
        </p:txBody>
      </p:sp>
      <p:grpSp>
        <p:nvGrpSpPr>
          <p:cNvPr id="24580" name="Group 9"/>
          <p:cNvGrpSpPr>
            <a:grpSpLocks/>
          </p:cNvGrpSpPr>
          <p:nvPr/>
        </p:nvGrpSpPr>
        <p:grpSpPr bwMode="auto">
          <a:xfrm>
            <a:off x="0" y="6069013"/>
            <a:ext cx="12192000" cy="569912"/>
            <a:chOff x="0" y="6069368"/>
            <a:chExt cx="12192000" cy="569956"/>
          </a:xfrm>
        </p:grpSpPr>
        <p:sp>
          <p:nvSpPr>
            <p:cNvPr id="11" name="Oval 10"/>
            <p:cNvSpPr/>
            <p:nvPr/>
          </p:nvSpPr>
          <p:spPr>
            <a:xfrm>
              <a:off x="865188" y="6069368"/>
              <a:ext cx="528637" cy="528678"/>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 name="Straight Connector 11"/>
            <p:cNvCxnSpPr/>
            <p:nvPr/>
          </p:nvCxnSpPr>
          <p:spPr>
            <a:xfrm>
              <a:off x="1614488" y="6369428"/>
              <a:ext cx="10577512"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24585" name="Title 1"/>
            <p:cNvSpPr txBox="1">
              <a:spLocks noChangeArrowheads="1"/>
            </p:cNvSpPr>
            <p:nvPr/>
          </p:nvSpPr>
          <p:spPr bwMode="auto">
            <a:xfrm>
              <a:off x="642939" y="6069368"/>
              <a:ext cx="750322" cy="56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22</a:t>
              </a:r>
              <a:endParaRPr lang="en-US" altLang="ar-SA" sz="2400">
                <a:solidFill>
                  <a:srgbClr val="FFFFFF"/>
                </a:solidFill>
                <a:latin typeface="Calibri Light" panose="020F0302020204030204" pitchFamily="34" charset="0"/>
              </a:endParaRPr>
            </a:p>
          </p:txBody>
        </p:sp>
        <p:cxnSp>
          <p:nvCxnSpPr>
            <p:cNvPr id="14" name="Straight Connector 13"/>
            <p:cNvCxnSpPr/>
            <p:nvPr/>
          </p:nvCxnSpPr>
          <p:spPr>
            <a:xfrm>
              <a:off x="0" y="6371016"/>
              <a:ext cx="642938"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4581"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B005CB2-6DA3-4AF6-9435-B04604FAB0B5}" type="slidenum">
              <a:rPr lang="en-US" altLang="ar-SA" sz="1200">
                <a:solidFill>
                  <a:srgbClr val="898989"/>
                </a:solidFill>
              </a:rPr>
              <a:pPr>
                <a:lnSpc>
                  <a:spcPct val="100000"/>
                </a:lnSpc>
                <a:spcBef>
                  <a:spcPct val="0"/>
                </a:spcBef>
                <a:buFontTx/>
                <a:buNone/>
              </a:pPr>
              <a:t>53</a:t>
            </a:fld>
            <a:endParaRPr lang="en-US" altLang="ar-SA" sz="1200">
              <a:solidFill>
                <a:srgbClr val="898989"/>
              </a:solidFill>
            </a:endParaRPr>
          </a:p>
        </p:txBody>
      </p:sp>
      <p:sp>
        <p:nvSpPr>
          <p:cNvPr id="24582"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4059602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0585"/>
            <a:ext cx="12192000"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أسس القياس في المحاسبة الحكومية</a:t>
            </a:r>
          </a:p>
        </p:txBody>
      </p:sp>
      <p:sp>
        <p:nvSpPr>
          <p:cNvPr id="5" name="Rectangle 4"/>
          <p:cNvSpPr/>
          <p:nvPr/>
        </p:nvSpPr>
        <p:spPr>
          <a:xfrm>
            <a:off x="0" y="635635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607" name="Rectangle 6"/>
          <p:cNvSpPr>
            <a:spLocks noChangeArrowheads="1"/>
          </p:cNvSpPr>
          <p:nvPr/>
        </p:nvSpPr>
        <p:spPr bwMode="auto">
          <a:xfrm>
            <a:off x="2728913" y="385763"/>
            <a:ext cx="673417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1">
              <a:lnSpc>
                <a:spcPct val="200000"/>
              </a:lnSpc>
              <a:buFont typeface="Arial" panose="020B0604020202020204" pitchFamily="34" charset="0"/>
              <a:buNone/>
            </a:pPr>
            <a:endParaRPr lang="ar-SA" altLang="en-US">
              <a:solidFill>
                <a:srgbClr val="1F1F1F"/>
              </a:solidFill>
              <a:latin typeface="Google Sans"/>
            </a:endParaRPr>
          </a:p>
          <a:p>
            <a:pPr algn="r" rtl="1">
              <a:lnSpc>
                <a:spcPct val="200000"/>
              </a:lnSpc>
            </a:pPr>
            <a:r>
              <a:rPr lang="ar-SA" altLang="en-US" sz="3600" b="1">
                <a:solidFill>
                  <a:srgbClr val="1F1F1F"/>
                </a:solidFill>
                <a:latin typeface="Google Sans"/>
              </a:rPr>
              <a:t>الأساس النقدي </a:t>
            </a:r>
          </a:p>
          <a:p>
            <a:pPr algn="r" rtl="1">
              <a:lnSpc>
                <a:spcPct val="200000"/>
              </a:lnSpc>
            </a:pPr>
            <a:r>
              <a:rPr lang="ar-SA" altLang="en-US" sz="3600" b="1">
                <a:solidFill>
                  <a:srgbClr val="1F1F1F"/>
                </a:solidFill>
                <a:latin typeface="Google Sans"/>
              </a:rPr>
              <a:t>الأساس الاستحقاق</a:t>
            </a:r>
          </a:p>
          <a:p>
            <a:pPr algn="r" rtl="1">
              <a:lnSpc>
                <a:spcPct val="200000"/>
              </a:lnSpc>
            </a:pPr>
            <a:r>
              <a:rPr lang="ar-SA" altLang="en-US" sz="3600" b="1">
                <a:solidFill>
                  <a:srgbClr val="1F1F1F"/>
                </a:solidFill>
                <a:latin typeface="Google Sans"/>
              </a:rPr>
              <a:t>الأساس النقدي المعدل (الاستحقاق المعدل)</a:t>
            </a:r>
          </a:p>
        </p:txBody>
      </p:sp>
      <p:sp>
        <p:nvSpPr>
          <p:cNvPr id="2560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1751C8E9-2A56-4E63-8FFD-3742EA504F1A}" type="slidenum">
              <a:rPr lang="en-US" altLang="ar-SA" sz="1200">
                <a:solidFill>
                  <a:srgbClr val="898989"/>
                </a:solidFill>
              </a:rPr>
              <a:pPr>
                <a:lnSpc>
                  <a:spcPct val="100000"/>
                </a:lnSpc>
                <a:spcBef>
                  <a:spcPct val="0"/>
                </a:spcBef>
                <a:buFontTx/>
                <a:buNone/>
              </a:pPr>
              <a:t>54</a:t>
            </a:fld>
            <a:endParaRPr lang="en-US" altLang="ar-SA" sz="1200">
              <a:solidFill>
                <a:srgbClr val="898989"/>
              </a:solidFill>
            </a:endParaRPr>
          </a:p>
        </p:txBody>
      </p:sp>
      <p:sp>
        <p:nvSpPr>
          <p:cNvPr id="25609"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23</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909039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651" y="164805"/>
            <a:ext cx="11717079"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schemeClr val="bg1"/>
                </a:solidFill>
                <a:latin typeface="Google Sans"/>
              </a:rPr>
              <a:t>الأساس النقدي </a:t>
            </a:r>
          </a:p>
        </p:txBody>
      </p:sp>
      <p:sp>
        <p:nvSpPr>
          <p:cNvPr id="5" name="Rectangle 4"/>
          <p:cNvSpPr/>
          <p:nvPr/>
        </p:nvSpPr>
        <p:spPr>
          <a:xfrm>
            <a:off x="0" y="635635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6631" name="Rectangle 6"/>
          <p:cNvSpPr>
            <a:spLocks noChangeArrowheads="1"/>
          </p:cNvSpPr>
          <p:nvPr/>
        </p:nvSpPr>
        <p:spPr bwMode="auto">
          <a:xfrm>
            <a:off x="592138" y="1519238"/>
            <a:ext cx="109569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buFont typeface="Arial" panose="020B0604020202020204" pitchFamily="34" charset="0"/>
              <a:buNone/>
            </a:pPr>
            <a:r>
              <a:rPr lang="ar-SA" altLang="ar-SA" sz="3200" b="1">
                <a:solidFill>
                  <a:srgbClr val="1F1F1F"/>
                </a:solidFill>
                <a:latin typeface="Google Sans"/>
              </a:rPr>
              <a:t>يقوم هذا الأساس على إثبات الإيرادات والنفقات المدفوعة نقداً في تاريخ حدوث العملية ، بغض النظر عما إذا كانت هذه النفقات والإيرادات تخص أي سنة مالية نفسها أوسنة مالية سابقة أو سنة مالية </a:t>
            </a:r>
            <a:r>
              <a:rPr lang="ar-SA" altLang="ar-SA" sz="3600" b="1">
                <a:solidFill>
                  <a:srgbClr val="1F1F1F"/>
                </a:solidFill>
                <a:latin typeface="Google Sans"/>
              </a:rPr>
              <a:t>لاحقة . </a:t>
            </a:r>
          </a:p>
          <a:p>
            <a:pPr algn="r" rtl="1">
              <a:lnSpc>
                <a:spcPct val="150000"/>
              </a:lnSpc>
              <a:buFont typeface="Arial" panose="020B0604020202020204" pitchFamily="34" charset="0"/>
              <a:buNone/>
            </a:pPr>
            <a:r>
              <a:rPr lang="ar-SA" altLang="ar-SA" sz="3600" b="1">
                <a:solidFill>
                  <a:srgbClr val="1F1F1F"/>
                </a:solidFill>
                <a:latin typeface="Google Sans"/>
              </a:rPr>
              <a:t>بمعنى أن واقعة الدفع أو التحصيل النقدي هي أساس القياس والتسجيل المحاسبي للإيرادات والنفقات .</a:t>
            </a:r>
            <a:endParaRPr lang="ar-SA" altLang="en-US" sz="3600" b="1">
              <a:solidFill>
                <a:srgbClr val="1F1F1F"/>
              </a:solidFill>
              <a:latin typeface="Google Sans"/>
            </a:endParaRPr>
          </a:p>
        </p:txBody>
      </p:sp>
      <p:sp>
        <p:nvSpPr>
          <p:cNvPr id="2663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53F94D7A-119D-4BAC-B56B-8558D3F58CCD}" type="slidenum">
              <a:rPr lang="en-US" altLang="ar-SA" sz="1200">
                <a:solidFill>
                  <a:srgbClr val="898989"/>
                </a:solidFill>
              </a:rPr>
              <a:pPr>
                <a:lnSpc>
                  <a:spcPct val="100000"/>
                </a:lnSpc>
                <a:spcBef>
                  <a:spcPct val="0"/>
                </a:spcBef>
                <a:buFontTx/>
                <a:buNone/>
              </a:pPr>
              <a:t>55</a:t>
            </a:fld>
            <a:endParaRPr lang="en-US" altLang="ar-SA" sz="1200">
              <a:solidFill>
                <a:srgbClr val="898989"/>
              </a:solidFill>
            </a:endParaRPr>
          </a:p>
        </p:txBody>
      </p:sp>
      <p:sp>
        <p:nvSpPr>
          <p:cNvPr id="26633"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24</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969552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651" y="164805"/>
            <a:ext cx="11717079"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000" b="1" dirty="0">
                <a:solidFill>
                  <a:prstClr val="white"/>
                </a:solidFill>
                <a:latin typeface="Google Sans"/>
              </a:rPr>
              <a:t>أساس الاستحقاق  </a:t>
            </a:r>
          </a:p>
        </p:txBody>
      </p:sp>
      <p:sp>
        <p:nvSpPr>
          <p:cNvPr id="5" name="Rectangle 4"/>
          <p:cNvSpPr/>
          <p:nvPr/>
        </p:nvSpPr>
        <p:spPr>
          <a:xfrm>
            <a:off x="0" y="635635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703" name="Rectangle 6"/>
          <p:cNvSpPr>
            <a:spLocks noChangeArrowheads="1"/>
          </p:cNvSpPr>
          <p:nvPr/>
        </p:nvSpPr>
        <p:spPr bwMode="auto">
          <a:xfrm>
            <a:off x="592138" y="1519238"/>
            <a:ext cx="1145063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lnSpc>
                <a:spcPct val="150000"/>
              </a:lnSpc>
            </a:pPr>
            <a:r>
              <a:rPr lang="ar-SA" altLang="ar-SA" b="1">
                <a:solidFill>
                  <a:srgbClr val="1F1F1F"/>
                </a:solidFill>
                <a:latin typeface="Google Sans"/>
              </a:rPr>
              <a:t>يقوم أساس الاستحقاق بتحميل السنة المالية بما يخصها من نفقات أو إيرادات بصرف النظر عن واقعة دفع النفقات أو تحصيل الإيرادات، ويتم استبعاد تلك النفقات أو الإيرادات التي يتم إنفاقها أو قبضها وتخص فترات مالية سابقة أو لاحقة</a:t>
            </a:r>
          </a:p>
          <a:p>
            <a:pPr algn="r" rtl="1">
              <a:lnSpc>
                <a:spcPct val="150000"/>
              </a:lnSpc>
            </a:pPr>
            <a:r>
              <a:rPr lang="ar-SA" altLang="ar-SA" b="1">
                <a:solidFill>
                  <a:srgbClr val="1F1F1F"/>
                </a:solidFill>
                <a:latin typeface="Google Sans"/>
              </a:rPr>
              <a:t>يتمشى أساس الاستحقاق مع مبدأ مقابلة الإيرادات بالنفقات، حيث يستلزم اتباع هذا الأساس إجراء تسويات جردية للنفقات والإيرادات لإضافة العناصر المستحقة واستبعاد العناصر المقدمة بالإضافة إلى ذلك يستلزم إجراء الجرد الفعلي للمخازن والخزائن والأصول الثابتة والمتداولة</a:t>
            </a:r>
            <a:endParaRPr lang="ar-SA" altLang="en-US" b="1">
              <a:solidFill>
                <a:srgbClr val="1F1F1F"/>
              </a:solidFill>
              <a:latin typeface="Google Sans"/>
            </a:endParaRPr>
          </a:p>
        </p:txBody>
      </p:sp>
      <p:sp>
        <p:nvSpPr>
          <p:cNvPr id="2970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CE342317-CF86-4B83-B67E-21568F4D2981}" type="slidenum">
              <a:rPr lang="en-US" altLang="ar-SA" sz="1200">
                <a:solidFill>
                  <a:srgbClr val="898989"/>
                </a:solidFill>
              </a:rPr>
              <a:pPr>
                <a:lnSpc>
                  <a:spcPct val="100000"/>
                </a:lnSpc>
                <a:spcBef>
                  <a:spcPct val="0"/>
                </a:spcBef>
                <a:buFontTx/>
                <a:buNone/>
              </a:pPr>
              <a:t>56</a:t>
            </a:fld>
            <a:endParaRPr lang="en-US" altLang="ar-SA" sz="1200">
              <a:solidFill>
                <a:srgbClr val="898989"/>
              </a:solidFill>
            </a:endParaRPr>
          </a:p>
        </p:txBody>
      </p:sp>
      <p:sp>
        <p:nvSpPr>
          <p:cNvPr id="29705"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27</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3147938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459" y="513414"/>
            <a:ext cx="11717079"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ar-SA" altLang="en-US" sz="4000" b="1" dirty="0">
              <a:solidFill>
                <a:prstClr val="white"/>
              </a:solidFill>
              <a:latin typeface="Google Sans"/>
            </a:endParaRPr>
          </a:p>
          <a:p>
            <a:pPr algn="ctr" eaLnBrk="1" fontAlgn="auto" hangingPunct="1">
              <a:spcBef>
                <a:spcPts val="0"/>
              </a:spcBef>
              <a:spcAft>
                <a:spcPts val="0"/>
              </a:spcAft>
              <a:defRPr/>
            </a:pPr>
            <a:r>
              <a:rPr lang="ar-SA" altLang="en-US" sz="4000" b="1" dirty="0">
                <a:solidFill>
                  <a:prstClr val="white"/>
                </a:solidFill>
                <a:latin typeface="Google Sans"/>
              </a:rPr>
              <a:t>الأساس النقدي المعدل (الاستحقاق المعدل)</a:t>
            </a:r>
          </a:p>
          <a:p>
            <a:pPr algn="ctr" eaLnBrk="1" fontAlgn="auto" hangingPunct="1">
              <a:spcBef>
                <a:spcPts val="0"/>
              </a:spcBef>
              <a:spcAft>
                <a:spcPts val="0"/>
              </a:spcAft>
              <a:defRPr/>
            </a:pPr>
            <a:r>
              <a:rPr lang="ar-SA" sz="4000" b="1" dirty="0">
                <a:solidFill>
                  <a:prstClr val="white"/>
                </a:solidFill>
                <a:latin typeface="Google Sans"/>
              </a:rPr>
              <a:t>  </a:t>
            </a:r>
          </a:p>
        </p:txBody>
      </p:sp>
      <p:sp>
        <p:nvSpPr>
          <p:cNvPr id="5" name="Rectangle 4"/>
          <p:cNvSpPr/>
          <p:nvPr/>
        </p:nvSpPr>
        <p:spPr>
          <a:xfrm>
            <a:off x="0" y="635635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775" name="Rectangle 6"/>
          <p:cNvSpPr>
            <a:spLocks noChangeArrowheads="1"/>
          </p:cNvSpPr>
          <p:nvPr/>
        </p:nvSpPr>
        <p:spPr bwMode="auto">
          <a:xfrm>
            <a:off x="728663" y="1558925"/>
            <a:ext cx="107346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rtl="1">
              <a:lnSpc>
                <a:spcPct val="150000"/>
              </a:lnSpc>
              <a:buFont typeface="Arial" panose="020B0604020202020204" pitchFamily="34" charset="0"/>
              <a:buNone/>
            </a:pPr>
            <a:r>
              <a:rPr lang="ar-SA" altLang="ar-SA" sz="3200" b="1">
                <a:solidFill>
                  <a:srgbClr val="1F1F1F"/>
                </a:solidFill>
                <a:latin typeface="Google Sans"/>
              </a:rPr>
              <a:t>الأساس النقدي المعدل يجمع بين الأساسين النقدي والاستحقاق، للتخفيف من العيوب حيث يقوم بإثبات عناصر النفقات التي التزمت الدولة بها خلال العام ولم تستطع دفعها خلال السنة المالية، يقوم باثباتها وفقاً لأساس الاستحقاق، بينما يتم اثبات الايرادات طبقا للأساس النقدي </a:t>
            </a:r>
            <a:r>
              <a:rPr lang="ar-SA" altLang="ar-SA" b="1">
                <a:solidFill>
                  <a:srgbClr val="1F1F1F"/>
                </a:solidFill>
                <a:latin typeface="Google Sans"/>
              </a:rPr>
              <a:t>.</a:t>
            </a:r>
          </a:p>
          <a:p>
            <a:pPr algn="just" rtl="1">
              <a:lnSpc>
                <a:spcPct val="150000"/>
              </a:lnSpc>
              <a:buFont typeface="Arial" panose="020B0604020202020204" pitchFamily="34" charset="0"/>
              <a:buNone/>
            </a:pPr>
            <a:endParaRPr lang="ar-SA" altLang="ar-SA" b="1">
              <a:solidFill>
                <a:srgbClr val="1F1F1F"/>
              </a:solidFill>
              <a:latin typeface="Google Sans"/>
            </a:endParaRPr>
          </a:p>
        </p:txBody>
      </p:sp>
      <p:sp>
        <p:nvSpPr>
          <p:cNvPr id="32776"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FA88EDBF-ED78-42D9-84DA-424632161D11}" type="slidenum">
              <a:rPr lang="en-US" altLang="ar-SA" sz="1200">
                <a:solidFill>
                  <a:srgbClr val="898989"/>
                </a:solidFill>
              </a:rPr>
              <a:pPr>
                <a:lnSpc>
                  <a:spcPct val="100000"/>
                </a:lnSpc>
                <a:spcBef>
                  <a:spcPct val="0"/>
                </a:spcBef>
                <a:buFontTx/>
                <a:buNone/>
              </a:pPr>
              <a:t>57</a:t>
            </a:fld>
            <a:endParaRPr lang="en-US" altLang="ar-SA" sz="1200">
              <a:solidFill>
                <a:srgbClr val="898989"/>
              </a:solidFill>
            </a:endParaRPr>
          </a:p>
        </p:txBody>
      </p:sp>
      <p:sp>
        <p:nvSpPr>
          <p:cNvPr id="32777"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2400">
                <a:solidFill>
                  <a:srgbClr val="FFFFFF"/>
                </a:solidFill>
                <a:latin typeface="Calibri Light" panose="020F0302020204030204" pitchFamily="34" charset="0"/>
              </a:rPr>
              <a:t>30</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438698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321535"/>
            <a:ext cx="10222612" cy="1697223"/>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7"/>
            <a:ext cx="2308305" cy="1846659"/>
            <a:chOff x="0" y="0"/>
            <a:chExt cx="5765800" cy="6854631"/>
          </a:xfrm>
          <a:solidFill>
            <a:srgbClr val="996600"/>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grpFill/>
            <a:ln>
              <a:solidFill>
                <a:schemeClr val="bg2">
                  <a:lumMod val="75000"/>
                </a:schemeClr>
              </a:solidFill>
            </a:ln>
          </p:spPr>
        </p:sp>
      </p:grpSp>
      <p:sp>
        <p:nvSpPr>
          <p:cNvPr id="13" name="TextBox 13"/>
          <p:cNvSpPr txBox="1"/>
          <p:nvPr/>
        </p:nvSpPr>
        <p:spPr>
          <a:xfrm>
            <a:off x="9533545" y="685800"/>
            <a:ext cx="2159691" cy="1231106"/>
          </a:xfrm>
          <a:prstGeom prst="rect">
            <a:avLst/>
          </a:prstGeom>
        </p:spPr>
        <p:txBody>
          <a:bodyPr wrap="square" lIns="0" tIns="0" rIns="0" bIns="0" rtlCol="0" anchor="t">
            <a:spAutoFit/>
          </a:bodyPr>
          <a:lstStyle/>
          <a:p>
            <a:pPr>
              <a:lnSpc>
                <a:spcPts val="4800"/>
              </a:lnSpc>
            </a:pPr>
            <a:r>
              <a:rPr lang="ar-SA" sz="3600" b="1" dirty="0">
                <a:solidFill>
                  <a:schemeClr val="bg1"/>
                </a:solidFill>
              </a:rPr>
              <a:t>ا</a:t>
            </a:r>
            <a:r>
              <a:rPr lang="ar-SA" sz="4000" b="1" dirty="0">
                <a:solidFill>
                  <a:schemeClr val="bg1"/>
                </a:solidFill>
              </a:rPr>
              <a:t>لتقديم</a:t>
            </a:r>
            <a:r>
              <a:rPr lang="ar-SA" sz="3600" b="1" dirty="0">
                <a:solidFill>
                  <a:schemeClr val="bg1"/>
                </a:solidFill>
              </a:rPr>
              <a:t>  </a:t>
            </a:r>
            <a:endParaRPr lang="en-US" sz="3600" dirty="0">
              <a:solidFill>
                <a:srgbClr val="DCD3D1"/>
              </a:solidFill>
              <a:cs typeface="الأميري"/>
            </a:endParaRP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896977"/>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just">
              <a:lnSpc>
                <a:spcPct val="107000"/>
              </a:lnSpc>
              <a:spcAft>
                <a:spcPts val="533"/>
              </a:spcAft>
            </a:pPr>
            <a:r>
              <a:rPr lang="ar-SA" sz="3600" b="1" dirty="0">
                <a:solidFill>
                  <a:srgbClr val="404040"/>
                </a:solidFill>
                <a:latin typeface="DIN Next LT Arabic"/>
                <a:ea typeface="Times New Roman" panose="02020603050405020304" pitchFamily="18" charset="0"/>
                <a:cs typeface="Times New Roman" panose="02020603050405020304" pitchFamily="18" charset="0"/>
              </a:rPr>
              <a:t>       التحول لأساس الاستحقاق</a:t>
            </a:r>
            <a:r>
              <a:rPr lang="en-US"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902603" y="2022423"/>
            <a:ext cx="10386794" cy="4524315"/>
          </a:xfrm>
          <a:prstGeom prst="rect">
            <a:avLst/>
          </a:prstGeom>
          <a:solidFill>
            <a:srgbClr val="FFCC00"/>
          </a:solidFill>
        </p:spPr>
        <p:txBody>
          <a:bodyPr wrap="square">
            <a:spAutoFit/>
          </a:bodyPr>
          <a:lstStyle/>
          <a:p>
            <a:pPr algn="just" rtl="1"/>
            <a:r>
              <a:rPr lang="ar-SA" sz="3200" dirty="0">
                <a:solidFill>
                  <a:srgbClr val="000000"/>
                </a:solidFill>
                <a:effectLst/>
                <a:latin typeface="cursives"/>
                <a:ea typeface="Times New Roman" panose="02020603050405020304" pitchFamily="18" charset="0"/>
              </a:rPr>
              <a:t>أطلقت وزارة المالية برنامجاً شاملاً ومتكاملاً يهدف التحول الحكومة من الإطار المحاسبي المبني على الأساس النقدي والاساس النقدي المعدل إلى إطار محاسبي مبني على أساس الاستحقاق. ويشكل هذا التوجه نقطة مفصلية في تاريخ المملكة، ويُمكن وزارة المالية من تحقيق أهدافها الاستراتيجية وعلى رأسها رفع فعالية التخطيط المالي وتنفيذ الموازنة العامة للدولة وفقاً لأفضل الممارسات العالمية</a:t>
            </a:r>
            <a:r>
              <a:rPr lang="en-US" sz="3200" dirty="0">
                <a:solidFill>
                  <a:srgbClr val="000000"/>
                </a:solidFill>
                <a:effectLst/>
                <a:latin typeface="cursives"/>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rtl="1"/>
            <a:r>
              <a:rPr lang="ar-SA" sz="3200" dirty="0">
                <a:solidFill>
                  <a:srgbClr val="000000"/>
                </a:solidFill>
                <a:effectLst/>
                <a:latin typeface="cursives"/>
                <a:ea typeface="Times New Roman" panose="02020603050405020304" pitchFamily="18" charset="0"/>
              </a:rPr>
              <a:t>ويأتي إطلاق هذا البرنامج انطلاقاً من توجهات وزارة المالية في إدارة وتنمية الموارد المالية للحكومة بكفاءة وإبداع.</a:t>
            </a:r>
          </a:p>
          <a:p>
            <a:pPr algn="just"/>
            <a:r>
              <a:rPr lang="ar-SA" sz="3200" dirty="0">
                <a:solidFill>
                  <a:srgbClr val="000000"/>
                </a:solidFill>
                <a:effectLst/>
                <a:latin typeface="cursives"/>
                <a:ea typeface="Times New Roman" panose="02020603050405020304" pitchFamily="18" charset="0"/>
              </a:rPr>
              <a:t>ويأتي إطلاق هذا البرنامج انطلاقاً من توجهات وزارة المالية في إدارة وتنمية الموارد المالية للحكومة بكفاءة وإبداع.</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9982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321535"/>
            <a:ext cx="10222612" cy="1697223"/>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7"/>
            <a:ext cx="2308305" cy="1846659"/>
            <a:chOff x="0" y="0"/>
            <a:chExt cx="5765800" cy="6854631"/>
          </a:xfrm>
          <a:solidFill>
            <a:srgbClr val="996600"/>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grpFill/>
            <a:ln>
              <a:solidFill>
                <a:schemeClr val="bg2">
                  <a:lumMod val="75000"/>
                </a:schemeClr>
              </a:solidFill>
            </a:ln>
          </p:spPr>
        </p:sp>
      </p:grpSp>
      <p:sp>
        <p:nvSpPr>
          <p:cNvPr id="13" name="TextBox 13"/>
          <p:cNvSpPr txBox="1"/>
          <p:nvPr/>
        </p:nvSpPr>
        <p:spPr>
          <a:xfrm>
            <a:off x="9533545" y="685800"/>
            <a:ext cx="2159691" cy="1231106"/>
          </a:xfrm>
          <a:prstGeom prst="rect">
            <a:avLst/>
          </a:prstGeom>
        </p:spPr>
        <p:txBody>
          <a:bodyPr wrap="square" lIns="0" tIns="0" rIns="0" bIns="0" rtlCol="0" anchor="t">
            <a:spAutoFit/>
          </a:bodyPr>
          <a:lstStyle/>
          <a:p>
            <a:pPr>
              <a:lnSpc>
                <a:spcPts val="4800"/>
              </a:lnSpc>
            </a:pPr>
            <a:r>
              <a:rPr lang="ar-SA" sz="3600" b="1" dirty="0">
                <a:solidFill>
                  <a:schemeClr val="bg1"/>
                </a:solidFill>
              </a:rPr>
              <a:t>ا</a:t>
            </a:r>
            <a:r>
              <a:rPr lang="ar-SA" sz="4000" b="1" dirty="0">
                <a:solidFill>
                  <a:schemeClr val="bg1"/>
                </a:solidFill>
              </a:rPr>
              <a:t>لتقديم</a:t>
            </a:r>
            <a:r>
              <a:rPr lang="ar-SA" sz="3600" b="1" dirty="0">
                <a:solidFill>
                  <a:schemeClr val="bg1"/>
                </a:solidFill>
              </a:rPr>
              <a:t>  </a:t>
            </a:r>
            <a:endParaRPr lang="en-US" sz="3600" dirty="0">
              <a:solidFill>
                <a:srgbClr val="DCD3D1"/>
              </a:solidFill>
              <a:cs typeface="الأميري"/>
            </a:endParaRP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896977"/>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just">
              <a:lnSpc>
                <a:spcPct val="107000"/>
              </a:lnSpc>
              <a:spcAft>
                <a:spcPts val="533"/>
              </a:spcAft>
            </a:pPr>
            <a:r>
              <a:rPr lang="ar-SA" sz="3600" b="1" dirty="0">
                <a:solidFill>
                  <a:srgbClr val="404040"/>
                </a:solidFill>
                <a:latin typeface="DIN Next LT Arabic"/>
                <a:ea typeface="Times New Roman" panose="02020603050405020304" pitchFamily="18" charset="0"/>
                <a:cs typeface="Times New Roman" panose="02020603050405020304" pitchFamily="18" charset="0"/>
              </a:rPr>
              <a:t>       التحول لأساس الاستحقاق</a:t>
            </a:r>
            <a:r>
              <a:rPr lang="en-US"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471056" y="2022423"/>
            <a:ext cx="11471562" cy="4401205"/>
          </a:xfrm>
          <a:prstGeom prst="rect">
            <a:avLst/>
          </a:prstGeom>
          <a:solidFill>
            <a:srgbClr val="FFCC00"/>
          </a:solidFill>
        </p:spPr>
        <p:txBody>
          <a:bodyPr wrap="square">
            <a:spAutoFit/>
          </a:bodyPr>
          <a:lstStyle/>
          <a:p>
            <a:pPr algn="just" rtl="1"/>
            <a:r>
              <a:rPr lang="ar-SA" sz="2800" dirty="0">
                <a:solidFill>
                  <a:srgbClr val="000000"/>
                </a:solidFill>
                <a:effectLst/>
                <a:latin typeface="cursives"/>
                <a:ea typeface="Times New Roman" panose="02020603050405020304" pitchFamily="18" charset="0"/>
              </a:rPr>
              <a:t>ويأتي مشروع التحول </a:t>
            </a:r>
            <a:r>
              <a:rPr lang="ar-SA" sz="2800" dirty="0" smtClean="0">
                <a:solidFill>
                  <a:srgbClr val="000000"/>
                </a:solidFill>
                <a:effectLst/>
                <a:latin typeface="cursives"/>
                <a:ea typeface="Times New Roman" panose="02020603050405020304" pitchFamily="18" charset="0"/>
              </a:rPr>
              <a:t>لأساس </a:t>
            </a:r>
            <a:r>
              <a:rPr lang="ar-SA" sz="2800" dirty="0">
                <a:solidFill>
                  <a:srgbClr val="000000"/>
                </a:solidFill>
                <a:effectLst/>
                <a:latin typeface="cursives"/>
                <a:ea typeface="Times New Roman" panose="02020603050405020304" pitchFamily="18" charset="0"/>
              </a:rPr>
              <a:t>الاستحقاق المحاسبي وفقاً لمعايير المحاسبة الدولية في القطاع العام وبناء المركز المالي للدولة تحقيقاً لإحدى ركائز رؤية المملكة 2030 المعنية بتحسين جودة الحسابات المالية وتعزيز الشفافية ضمن برنامج تحسين نظام المحاسبة الحكومية ومعايير التدقيق المحاسبي. </a:t>
            </a:r>
          </a:p>
          <a:p>
            <a:pPr algn="just"/>
            <a:r>
              <a:rPr lang="ar-SA" sz="2800" dirty="0">
                <a:solidFill>
                  <a:srgbClr val="000000"/>
                </a:solidFill>
                <a:effectLst/>
                <a:latin typeface="cursives"/>
                <a:ea typeface="Times New Roman" panose="02020603050405020304" pitchFamily="18" charset="0"/>
              </a:rPr>
              <a:t>يُعد مشروع التحول إلى أساس الاستحقاق المحاسبي وتطبيق معايير المحاسبة الدولية في القطاع العام من المبادرات المنبثقة عن برنامج التحول الوطني والتي تتبناها وزارة المالية ممثلةً في وكالة الوزارة للشئون المالية والحسابات، وامتداداً لما تسعى إليه الوزارة من تطوير وبناء شراكة مع القطاعين العام والخاص بالمملكة، حيث إن مشروع التحول إلى أساس الاستحقاق المحاسبي سيساعد على توفير معلومات مكتملة ودقيقة وملائمة التوقيت عن المركز المالي، ونتائج الأنشطة والتدفقات النقدية للجهات، وتعزيز الرقابة على الإيرادات والمصروفات والأصول والالتزامات، وتطوير الإدارات المالية في الجهات الحكومية ودعم اتخاذ القرارات.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678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568" y="396089"/>
            <a:ext cx="11911913"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800" b="1" kern="0" dirty="0">
                <a:solidFill>
                  <a:schemeClr val="bg1"/>
                </a:solidFill>
                <a:latin typeface="Calibri Light" panose="020F0302020204030204" pitchFamily="34" charset="0"/>
                <a:cs typeface="Times New Roman" panose="02020603050405020304" pitchFamily="18" charset="0"/>
              </a:rPr>
              <a:t>المحاسبة الحكومية</a:t>
            </a: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Rectangle 6"/>
          <p:cNvSpPr>
            <a:spLocks noChangeArrowheads="1"/>
          </p:cNvSpPr>
          <p:nvPr/>
        </p:nvSpPr>
        <p:spPr bwMode="auto">
          <a:xfrm>
            <a:off x="447675" y="1565275"/>
            <a:ext cx="114458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a:lnSpc>
                <a:spcPct val="100000"/>
              </a:lnSpc>
              <a:spcBef>
                <a:spcPct val="0"/>
              </a:spcBef>
              <a:buFontTx/>
              <a:buNone/>
            </a:pPr>
            <a:endParaRPr lang="ar-SA" altLang="en-US" sz="3200">
              <a:solidFill>
                <a:srgbClr val="002060"/>
              </a:solidFill>
              <a:latin typeface="LiSu" pitchFamily="49" charset="-122"/>
              <a:ea typeface="LiSu" pitchFamily="49" charset="-122"/>
            </a:endParaRPr>
          </a:p>
          <a:p>
            <a:pPr algn="just" rtl="1">
              <a:lnSpc>
                <a:spcPct val="100000"/>
              </a:lnSpc>
              <a:spcBef>
                <a:spcPct val="0"/>
              </a:spcBef>
              <a:buFontTx/>
              <a:buNone/>
            </a:pPr>
            <a:r>
              <a:rPr lang="ar-SA" altLang="en-US" sz="4000" b="1">
                <a:solidFill>
                  <a:srgbClr val="002060"/>
                </a:solidFill>
                <a:latin typeface="LiSu" pitchFamily="49" charset="-122"/>
                <a:ea typeface="LiSu" pitchFamily="49" charset="-122"/>
              </a:rPr>
              <a:t>يهتم ويختص هذا الفرع بدراسة المبادئ والأسس والأساليب الفنية التي تسعى إلى قياس وتسجيل وتبويب الأحداث المالية المتعلقة بالنشاط </a:t>
            </a:r>
            <a:r>
              <a:rPr lang="ar-SA" altLang="en-US" sz="4000" b="1">
                <a:solidFill>
                  <a:srgbClr val="002060"/>
                </a:solidFill>
                <a:ea typeface="LiSu" pitchFamily="49" charset="-122"/>
              </a:rPr>
              <a:t>الحكومي، بما في ذلك الإيرادات والمصروفات والموجودات والالتزامات.</a:t>
            </a:r>
            <a:endParaRPr lang="en-US" altLang="en-US" sz="4000" b="1">
              <a:solidFill>
                <a:srgbClr val="002060"/>
              </a:solidFill>
              <a:ea typeface="LiSu" pitchFamily="49" charset="-122"/>
            </a:endParaRPr>
          </a:p>
          <a:p>
            <a:pPr algn="r">
              <a:lnSpc>
                <a:spcPct val="100000"/>
              </a:lnSpc>
              <a:spcBef>
                <a:spcPct val="0"/>
              </a:spcBef>
              <a:buFontTx/>
              <a:buNone/>
            </a:pPr>
            <a:endParaRPr lang="en-US" altLang="en-US" sz="4400"/>
          </a:p>
        </p:txBody>
      </p:sp>
      <p:sp>
        <p:nvSpPr>
          <p:cNvPr id="8200"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4FB3F170-D58F-447E-9907-77E79C2DD8A2}" type="slidenum">
              <a:rPr lang="en-US" altLang="ar-SA" sz="1200">
                <a:solidFill>
                  <a:srgbClr val="898989"/>
                </a:solidFill>
              </a:rPr>
              <a:pPr>
                <a:lnSpc>
                  <a:spcPct val="100000"/>
                </a:lnSpc>
                <a:spcBef>
                  <a:spcPct val="0"/>
                </a:spcBef>
                <a:buFontTx/>
                <a:buNone/>
              </a:pPr>
              <a:t>6</a:t>
            </a:fld>
            <a:endParaRPr lang="en-US" altLang="ar-SA" sz="1200">
              <a:solidFill>
                <a:srgbClr val="898989"/>
              </a:solidFill>
            </a:endParaRPr>
          </a:p>
        </p:txBody>
      </p:sp>
      <p:sp>
        <p:nvSpPr>
          <p:cNvPr id="8201" name="Title 1"/>
          <p:cNvSpPr txBox="1">
            <a:spLocks noChangeArrowheads="1"/>
          </p:cNvSpPr>
          <p:nvPr/>
        </p:nvSpPr>
        <p:spPr bwMode="auto">
          <a:xfrm>
            <a:off x="447675" y="6400800"/>
            <a:ext cx="5254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ar-SA" altLang="ar-SA" sz="3200">
                <a:solidFill>
                  <a:srgbClr val="FFFFFF"/>
                </a:solidFill>
                <a:latin typeface="Calibri Light" panose="020F0302020204030204" pitchFamily="34" charset="0"/>
              </a:rPr>
              <a:t>6</a:t>
            </a:r>
            <a:endParaRPr lang="en-US" altLang="ar-SA" sz="3200">
              <a:solidFill>
                <a:srgbClr val="FFFFFF"/>
              </a:solidFill>
              <a:latin typeface="Calibri Light" panose="020F0302020204030204" pitchFamily="34" charset="0"/>
            </a:endParaRPr>
          </a:p>
        </p:txBody>
      </p:sp>
      <p:pic>
        <p:nvPicPr>
          <p:cNvPr id="820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3105150"/>
            <a:ext cx="53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36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321535"/>
            <a:ext cx="10222612" cy="1697223"/>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7"/>
            <a:ext cx="2308305" cy="1846659"/>
            <a:chOff x="0" y="0"/>
            <a:chExt cx="5765800" cy="6854631"/>
          </a:xfrm>
          <a:solidFill>
            <a:srgbClr val="996600"/>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grpFill/>
            <a:ln>
              <a:solidFill>
                <a:schemeClr val="bg2">
                  <a:lumMod val="75000"/>
                </a:schemeClr>
              </a:solidFill>
            </a:ln>
          </p:spPr>
        </p:sp>
      </p:grpSp>
      <p:sp>
        <p:nvSpPr>
          <p:cNvPr id="13" name="TextBox 13"/>
          <p:cNvSpPr txBox="1"/>
          <p:nvPr/>
        </p:nvSpPr>
        <p:spPr>
          <a:xfrm>
            <a:off x="9533545" y="685800"/>
            <a:ext cx="2159691" cy="1231106"/>
          </a:xfrm>
          <a:prstGeom prst="rect">
            <a:avLst/>
          </a:prstGeom>
        </p:spPr>
        <p:txBody>
          <a:bodyPr wrap="square" lIns="0" tIns="0" rIns="0" bIns="0" rtlCol="0" anchor="t">
            <a:spAutoFit/>
          </a:bodyPr>
          <a:lstStyle/>
          <a:p>
            <a:pPr>
              <a:lnSpc>
                <a:spcPts val="4800"/>
              </a:lnSpc>
            </a:pPr>
            <a:r>
              <a:rPr lang="ar-SA" sz="3600" b="1" dirty="0">
                <a:solidFill>
                  <a:schemeClr val="bg1"/>
                </a:solidFill>
              </a:rPr>
              <a:t>ا</a:t>
            </a:r>
            <a:r>
              <a:rPr lang="ar-SA" sz="4000" b="1" dirty="0">
                <a:solidFill>
                  <a:schemeClr val="bg1"/>
                </a:solidFill>
              </a:rPr>
              <a:t>لتقديم</a:t>
            </a:r>
            <a:r>
              <a:rPr lang="ar-SA" sz="3600" b="1" dirty="0">
                <a:solidFill>
                  <a:schemeClr val="bg1"/>
                </a:solidFill>
              </a:rPr>
              <a:t>  </a:t>
            </a:r>
            <a:endParaRPr lang="en-US" sz="3600" dirty="0">
              <a:solidFill>
                <a:srgbClr val="DCD3D1"/>
              </a:solidFill>
              <a:cs typeface="الأميري"/>
            </a:endParaRP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896977"/>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just">
              <a:lnSpc>
                <a:spcPct val="107000"/>
              </a:lnSpc>
              <a:spcAft>
                <a:spcPts val="533"/>
              </a:spcAft>
            </a:pPr>
            <a:r>
              <a:rPr lang="ar-SA" sz="3600" b="1" dirty="0">
                <a:solidFill>
                  <a:srgbClr val="404040"/>
                </a:solidFill>
                <a:latin typeface="DIN Next LT Arabic"/>
                <a:ea typeface="Times New Roman" panose="02020603050405020304" pitchFamily="18" charset="0"/>
                <a:cs typeface="Times New Roman" panose="02020603050405020304" pitchFamily="18" charset="0"/>
              </a:rPr>
              <a:t>       التحول لأساس الاستحقاق</a:t>
            </a:r>
            <a:r>
              <a:rPr lang="en-US"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471056" y="2022423"/>
            <a:ext cx="11471562" cy="4524315"/>
          </a:xfrm>
          <a:prstGeom prst="rect">
            <a:avLst/>
          </a:prstGeom>
          <a:solidFill>
            <a:srgbClr val="FFCC00"/>
          </a:solidFill>
        </p:spPr>
        <p:txBody>
          <a:bodyPr wrap="square">
            <a:spAutoFit/>
          </a:bodyPr>
          <a:lstStyle/>
          <a:p>
            <a:pPr algn="just"/>
            <a:r>
              <a:rPr lang="ar-SA" sz="3600" dirty="0" smtClean="0"/>
              <a:t>ويعتبر </a:t>
            </a:r>
            <a:r>
              <a:rPr lang="ar-SA" sz="3600" dirty="0"/>
              <a:t>مشروع التحول للمحاسبة المبنية على أساس الاستحقاق الى جانب بناء مركز مالي للدولة أداة فاعلة في توفير بيانات مالية تساعد في قياس الأداء وتحليل الفجوات واقتناص الفرص المرتبطة بالأداء المالي ككل وتعزيز الجهود في وضع وتنفيذ سياسات مالية فعّالة</a:t>
            </a:r>
            <a:r>
              <a:rPr lang="en-US" sz="3600" dirty="0"/>
              <a:t>.</a:t>
            </a:r>
            <a:r>
              <a:rPr lang="ar-SA" sz="3600" dirty="0"/>
              <a:t>وبنجاح مشروع تحوّل الجهات الحكومية من تطبيق الأساس النقدي القائم حالياً إلى نظام المحاسبة المبنية على أساس الاستحقاق سيكون لدى المملكة نظام مالي متكامل مبني على معايير وسياسات محاسبية موحدة، ومركز مالي على مستوى الدولة يقوم على تلك المعايير والسياسات التي تنبع منها</a:t>
            </a:r>
            <a:r>
              <a:rPr lang="en-US" sz="3600" dirty="0"/>
              <a:t>.</a:t>
            </a:r>
          </a:p>
        </p:txBody>
      </p:sp>
    </p:spTree>
    <p:extLst>
      <p:ext uri="{BB962C8B-B14F-4D97-AF65-F5344CB8AC3E}">
        <p14:creationId xmlns:p14="http://schemas.microsoft.com/office/powerpoint/2010/main" val="2427524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321535"/>
            <a:ext cx="10222612" cy="1697223"/>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7"/>
            <a:ext cx="2308305" cy="1846659"/>
            <a:chOff x="0" y="0"/>
            <a:chExt cx="5765800" cy="6854631"/>
          </a:xfrm>
          <a:solidFill>
            <a:srgbClr val="996600"/>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grpFill/>
            <a:ln>
              <a:solidFill>
                <a:schemeClr val="bg2">
                  <a:lumMod val="75000"/>
                </a:schemeClr>
              </a:solidFill>
            </a:ln>
          </p:spPr>
        </p:sp>
      </p:grpSp>
      <p:sp>
        <p:nvSpPr>
          <p:cNvPr id="13" name="TextBox 13"/>
          <p:cNvSpPr txBox="1"/>
          <p:nvPr/>
        </p:nvSpPr>
        <p:spPr>
          <a:xfrm>
            <a:off x="9533545" y="685800"/>
            <a:ext cx="2159691" cy="1231106"/>
          </a:xfrm>
          <a:prstGeom prst="rect">
            <a:avLst/>
          </a:prstGeom>
        </p:spPr>
        <p:txBody>
          <a:bodyPr wrap="square" lIns="0" tIns="0" rIns="0" bIns="0" rtlCol="0" anchor="t">
            <a:spAutoFit/>
          </a:bodyPr>
          <a:lstStyle/>
          <a:p>
            <a:pPr>
              <a:lnSpc>
                <a:spcPts val="4800"/>
              </a:lnSpc>
            </a:pPr>
            <a:r>
              <a:rPr lang="ar-SA" sz="3600" b="1" dirty="0">
                <a:solidFill>
                  <a:schemeClr val="bg1"/>
                </a:solidFill>
              </a:rPr>
              <a:t>ا</a:t>
            </a:r>
            <a:r>
              <a:rPr lang="ar-SA" sz="4000" b="1" dirty="0">
                <a:solidFill>
                  <a:schemeClr val="bg1"/>
                </a:solidFill>
              </a:rPr>
              <a:t>لتقديم</a:t>
            </a:r>
            <a:r>
              <a:rPr lang="ar-SA" sz="3600" b="1" dirty="0">
                <a:solidFill>
                  <a:schemeClr val="bg1"/>
                </a:solidFill>
              </a:rPr>
              <a:t>  </a:t>
            </a:r>
            <a:endParaRPr lang="en-US" sz="3600" dirty="0">
              <a:solidFill>
                <a:srgbClr val="DCD3D1"/>
              </a:solidFill>
              <a:cs typeface="الأميري"/>
            </a:endParaRP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896977"/>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just">
              <a:lnSpc>
                <a:spcPct val="107000"/>
              </a:lnSpc>
              <a:spcAft>
                <a:spcPts val="533"/>
              </a:spcAft>
            </a:pPr>
            <a:r>
              <a:rPr lang="ar-SA" sz="3600" b="1" dirty="0">
                <a:solidFill>
                  <a:srgbClr val="404040"/>
                </a:solidFill>
                <a:latin typeface="DIN Next LT Arabic"/>
                <a:ea typeface="Times New Roman" panose="02020603050405020304" pitchFamily="18" charset="0"/>
                <a:cs typeface="Times New Roman" panose="02020603050405020304" pitchFamily="18" charset="0"/>
              </a:rPr>
              <a:t>       التحول لأساس الاستحقاق</a:t>
            </a:r>
            <a:r>
              <a:rPr lang="en-US"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98240" y="2022423"/>
            <a:ext cx="11044378" cy="4401205"/>
          </a:xfrm>
          <a:prstGeom prst="rect">
            <a:avLst/>
          </a:prstGeom>
          <a:solidFill>
            <a:srgbClr val="FFCC00"/>
          </a:solidFill>
        </p:spPr>
        <p:txBody>
          <a:bodyPr wrap="square">
            <a:spAutoFit/>
          </a:bodyPr>
          <a:lstStyle/>
          <a:p>
            <a:pPr algn="just" rtl="1"/>
            <a:r>
              <a:rPr lang="ar-SA" sz="2800" dirty="0">
                <a:solidFill>
                  <a:srgbClr val="212529"/>
                </a:solidFill>
                <a:effectLst/>
                <a:latin typeface="Times New Roman" panose="02020603050405020304" pitchFamily="18" charset="0"/>
                <a:ea typeface="Times New Roman" panose="02020603050405020304" pitchFamily="18" charset="0"/>
                <a:cs typeface="Simplified Arabic" panose="02020603050405020304" pitchFamily="18" charset="-78"/>
              </a:rPr>
              <a:t>من المسلم به ان التحول ليس هدفا بحد ذاته وانما هو وسيله لتحقيق اهداف أخرى ترمي اليها الحكومات والتي يمكن تحقيقها من خلال العمل على تغيير الذهنية للعاملين في المجال المالي من خلال مراحل التحول الى جانب انه يمكن أصحاب القرار من الوصول الى القرار المناسب استنادا الى بيانات منسقه وسليمه من فترة الى أخرى، فلم يعد من المقبول الحصول على بيانات مالية على الأساس النقدي للصرفيات كأساس للمقارنة ين الفترات المالية المختلفة سواء كانت شهرية او ربعيه او سنوبه لأنها غير قابله للمقارنة كونها تفتقد الى معايير التوحيد التي لها علاقة بحقيقة النشاط ذاته في مختلف مراحلها، انما تعتمد على معايير ليست مستنده الى ثوابت واسس الكفاءة وانما الى معايير ترتبط بأمور انجاز المعاملات المالية مثل تاريخ استلام الفاتورة او المستخلص او استكمال مستندات الصرف او الصرف فتطبيق النظام المحاسبي على أساس الاستحقاق يتيح مزايا كثيرة من أهمها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2151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8888" y="530879"/>
            <a:ext cx="10222612" cy="1741954"/>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3" name="TextBox 13"/>
          <p:cNvSpPr txBox="1"/>
          <p:nvPr/>
        </p:nvSpPr>
        <p:spPr>
          <a:xfrm>
            <a:off x="9533544" y="258564"/>
            <a:ext cx="2788291" cy="2462213"/>
          </a:xfrm>
          <a:prstGeom prst="rect">
            <a:avLst/>
          </a:prstGeom>
        </p:spPr>
        <p:txBody>
          <a:bodyPr lIns="0" tIns="0" rIns="0" bIns="0" rtlCol="0" anchor="t">
            <a:spAutoFit/>
          </a:bodyPr>
          <a:lstStyle/>
          <a:p>
            <a:pPr algn="ctr">
              <a:lnSpc>
                <a:spcPts val="4800"/>
              </a:lnSpc>
            </a:pPr>
            <a:r>
              <a:rPr lang="ar-SA" sz="4000" b="1" dirty="0"/>
              <a:t>اساس الاستحقاق</a:t>
            </a:r>
            <a:endParaRPr lang="en-US" sz="4000" b="1" dirty="0"/>
          </a:p>
          <a:p>
            <a:pPr algn="ctr">
              <a:lnSpc>
                <a:spcPts val="4800"/>
              </a:lnSpc>
            </a:pPr>
            <a:r>
              <a:rPr lang="en-US" sz="4000" dirty="0">
                <a:solidFill>
                  <a:srgbClr val="DCD3D1"/>
                </a:solidFill>
                <a:cs typeface="الأميري"/>
              </a:rPr>
              <a:t>:</a:t>
            </a: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مفهوم</a:t>
            </a:r>
            <a:r>
              <a:rPr lang="ar-SA" sz="3600" b="1" dirty="0"/>
              <a:t> أساس الاستحقاق </a:t>
            </a: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1022932" y="2353910"/>
            <a:ext cx="10116124" cy="3638368"/>
          </a:xfrm>
          <a:prstGeom prst="rect">
            <a:avLst/>
          </a:prstGeom>
          <a:solidFill>
            <a:schemeClr val="bg1">
              <a:lumMod val="95000"/>
            </a:schemeClr>
          </a:solidFill>
        </p:spPr>
        <p:txBody>
          <a:bodyPr wrap="square">
            <a:spAutoFit/>
          </a:bodyPr>
          <a:lstStyle/>
          <a:p>
            <a:pPr algn="just">
              <a:lnSpc>
                <a:spcPct val="107000"/>
              </a:lnSpc>
              <a:spcAft>
                <a:spcPts val="533"/>
              </a:spcAft>
            </a:pPr>
            <a:r>
              <a:rPr lang="ar-SA" sz="3600" dirty="0">
                <a:solidFill>
                  <a:srgbClr val="404040"/>
                </a:solidFill>
                <a:latin typeface="Simplified Arabic Fixed" panose="02070309020205020404" pitchFamily="49" charset="-78"/>
                <a:ea typeface="Times New Roman" panose="02020603050405020304" pitchFamily="18" charset="0"/>
                <a:cs typeface="+mj-cs"/>
              </a:rPr>
              <a:t>تطبيق المحاسبة المبنية على أساس الاستحقاق يستوجب تسجيل الإيرادات والمصروفات استناداً لتاريخ نشوء الحدث أو الدين بصرف النظر عن التاريخ الذي يتم فيه فعلياً تحصيل الإيرادات أو دفع المصروفات، وبالتالي القدرة على معرفة قيمة الأصول والالتزامات بأية لحظة خلال الفترة المحاسبية وليس فقط عند الإقفال الدوري للحسابات</a:t>
            </a:r>
            <a:endParaRPr lang="en-US" sz="3600" dirty="0">
              <a:latin typeface="Simplified Arabic Fixed" panose="02070309020205020404" pitchFamily="49" charset="-78"/>
              <a:ea typeface="Calibri" panose="020F0502020204030204" pitchFamily="34" charset="0"/>
              <a:cs typeface="+mj-cs"/>
            </a:endParaRPr>
          </a:p>
        </p:txBody>
      </p:sp>
    </p:spTree>
    <p:extLst>
      <p:ext uri="{BB962C8B-B14F-4D97-AF65-F5344CB8AC3E}">
        <p14:creationId xmlns:p14="http://schemas.microsoft.com/office/powerpoint/2010/main" val="4076657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198359"/>
            <a:ext cx="10222612" cy="1741954"/>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3" name="TextBox 13"/>
          <p:cNvSpPr txBox="1"/>
          <p:nvPr/>
        </p:nvSpPr>
        <p:spPr>
          <a:xfrm>
            <a:off x="9533544" y="258564"/>
            <a:ext cx="2788291" cy="2462213"/>
          </a:xfrm>
          <a:prstGeom prst="rect">
            <a:avLst/>
          </a:prstGeom>
        </p:spPr>
        <p:txBody>
          <a:bodyPr lIns="0" tIns="0" rIns="0" bIns="0" rtlCol="0" anchor="t">
            <a:spAutoFit/>
          </a:bodyPr>
          <a:lstStyle/>
          <a:p>
            <a:pPr algn="ctr">
              <a:lnSpc>
                <a:spcPts val="4800"/>
              </a:lnSpc>
            </a:pPr>
            <a:r>
              <a:rPr lang="ar-SA" sz="4000" b="1" dirty="0"/>
              <a:t>اساس الاستحقاق</a:t>
            </a:r>
            <a:endParaRPr lang="en-US" sz="4000" b="1" dirty="0"/>
          </a:p>
          <a:p>
            <a:pPr algn="ctr">
              <a:lnSpc>
                <a:spcPts val="4800"/>
              </a:lnSpc>
            </a:pPr>
            <a:r>
              <a:rPr lang="en-US" sz="4000" dirty="0">
                <a:solidFill>
                  <a:srgbClr val="DCD3D1"/>
                </a:solidFill>
                <a:cs typeface="الأميري"/>
              </a:rPr>
              <a:t>:</a:t>
            </a: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nSpc>
                <a:spcPts val="2613"/>
              </a:lnSpc>
              <a:spcBef>
                <a:spcPct val="0"/>
              </a:spcBef>
            </a:pPr>
            <a:r>
              <a:rPr lang="ar-SA" sz="3600" b="1" dirty="0"/>
              <a:t>   الهدف من أساس الاستحقاق </a:t>
            </a: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98240" y="2290564"/>
            <a:ext cx="10698015" cy="3693319"/>
          </a:xfrm>
          <a:prstGeom prst="rect">
            <a:avLst/>
          </a:prstGeom>
          <a:solidFill>
            <a:schemeClr val="bg1">
              <a:lumMod val="95000"/>
            </a:schemeClr>
          </a:solidFill>
        </p:spPr>
        <p:txBody>
          <a:bodyPr wrap="square">
            <a:spAutoFit/>
          </a:bodyPr>
          <a:lstStyle/>
          <a:p>
            <a:pPr marL="0" indent="0">
              <a:lnSpc>
                <a:spcPct val="125000"/>
              </a:lnSpc>
              <a:spcBef>
                <a:spcPct val="50000"/>
              </a:spcBef>
              <a:buClrTx/>
              <a:buNone/>
              <a:defRPr/>
            </a:pPr>
            <a:r>
              <a:rPr lang="ar-SA" sz="3200" dirty="0"/>
              <a:t>”</a:t>
            </a:r>
            <a:r>
              <a:rPr lang="ar-SA" sz="3600" dirty="0">
                <a:solidFill>
                  <a:srgbClr val="FF0000"/>
                </a:solidFill>
              </a:rPr>
              <a:t>تقديم</a:t>
            </a:r>
            <a:r>
              <a:rPr lang="ar-SA" sz="3600" dirty="0"/>
              <a:t> معلومات مالية مفيدة للمستخدمين الحاليين والمتوقعين, والمقرضين, والدائنين </a:t>
            </a:r>
            <a:r>
              <a:rPr lang="ar-SA" sz="3600" dirty="0">
                <a:solidFill>
                  <a:srgbClr val="FF0000"/>
                </a:solidFill>
              </a:rPr>
              <a:t>لاتخاذ</a:t>
            </a:r>
            <a:r>
              <a:rPr lang="ar-SA" sz="3600" dirty="0"/>
              <a:t> قرارتهم في عملية  المالية  للوحدة الاقتصادية </a:t>
            </a:r>
          </a:p>
          <a:p>
            <a:pPr algn="r" rtl="1" eaLnBrk="1" hangingPunct="1">
              <a:defRPr/>
            </a:pPr>
            <a:r>
              <a:rPr lang="ar-SA" sz="3600" dirty="0">
                <a:solidFill>
                  <a:srgbClr val="92D050"/>
                </a:solidFill>
              </a:rPr>
              <a:t>يهدف إعداد التقارير </a:t>
            </a:r>
            <a:r>
              <a:rPr lang="ar-SA" sz="3600" dirty="0"/>
              <a:t>المالية الى ما يلي:</a:t>
            </a:r>
          </a:p>
          <a:p>
            <a:pPr algn="r" rtl="1" eaLnBrk="1" hangingPunct="1">
              <a:defRPr/>
            </a:pPr>
            <a:r>
              <a:rPr lang="ar-SA" sz="3600" dirty="0"/>
              <a:t>1- توفير </a:t>
            </a:r>
            <a:r>
              <a:rPr lang="ar-SA" sz="3600" dirty="0">
                <a:solidFill>
                  <a:srgbClr val="92D050"/>
                </a:solidFill>
              </a:rPr>
              <a:t>معلومات</a:t>
            </a:r>
            <a:r>
              <a:rPr lang="ar-SA" sz="3600" dirty="0"/>
              <a:t> مفيدة في قرارات </a:t>
            </a:r>
            <a:r>
              <a:rPr lang="ar-SA" sz="3600" dirty="0">
                <a:solidFill>
                  <a:srgbClr val="92D050"/>
                </a:solidFill>
              </a:rPr>
              <a:t>الاستثمار</a:t>
            </a:r>
            <a:r>
              <a:rPr lang="ar-SA" sz="3600" dirty="0"/>
              <a:t>.</a:t>
            </a:r>
          </a:p>
          <a:p>
            <a:pPr algn="r" rtl="1" eaLnBrk="1" hangingPunct="1">
              <a:defRPr/>
            </a:pPr>
            <a:r>
              <a:rPr lang="ar-SA" sz="3600" dirty="0"/>
              <a:t>2- توفير </a:t>
            </a:r>
            <a:r>
              <a:rPr lang="ar-SA" sz="3600" dirty="0">
                <a:solidFill>
                  <a:srgbClr val="92D050"/>
                </a:solidFill>
              </a:rPr>
              <a:t>معلومات</a:t>
            </a:r>
            <a:r>
              <a:rPr lang="ar-SA" sz="3600" dirty="0"/>
              <a:t> مفيدة في </a:t>
            </a:r>
            <a:r>
              <a:rPr lang="ar-SA" sz="3600" dirty="0">
                <a:solidFill>
                  <a:srgbClr val="92D050"/>
                </a:solidFill>
              </a:rPr>
              <a:t>تقييم التدفقات </a:t>
            </a:r>
            <a:r>
              <a:rPr lang="ar-SA" sz="3600" dirty="0"/>
              <a:t>النقدية المستقبلية.</a:t>
            </a:r>
          </a:p>
          <a:p>
            <a:pPr algn="r" rtl="1" eaLnBrk="1" hangingPunct="1">
              <a:defRPr/>
            </a:pPr>
            <a:r>
              <a:rPr lang="ar-SA" sz="3600" dirty="0"/>
              <a:t>3- </a:t>
            </a:r>
            <a:r>
              <a:rPr lang="ar-SA" sz="3600" dirty="0">
                <a:solidFill>
                  <a:srgbClr val="92D050"/>
                </a:solidFill>
              </a:rPr>
              <a:t>تقييم الموارد </a:t>
            </a:r>
            <a:r>
              <a:rPr lang="ar-SA" sz="3600" dirty="0"/>
              <a:t>الاقتصادية للمنشاة</a:t>
            </a:r>
            <a:r>
              <a:rPr lang="ar-SA" sz="3200" dirty="0"/>
              <a:t>.</a:t>
            </a:r>
            <a:endParaRPr lang="en-US" sz="3200" dirty="0"/>
          </a:p>
        </p:txBody>
      </p:sp>
    </p:spTree>
    <p:extLst>
      <p:ext uri="{BB962C8B-B14F-4D97-AF65-F5344CB8AC3E}">
        <p14:creationId xmlns:p14="http://schemas.microsoft.com/office/powerpoint/2010/main" val="2370802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198359"/>
            <a:ext cx="10222612" cy="1741954"/>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3" name="TextBox 13"/>
          <p:cNvSpPr txBox="1"/>
          <p:nvPr/>
        </p:nvSpPr>
        <p:spPr>
          <a:xfrm>
            <a:off x="9533544" y="258564"/>
            <a:ext cx="2788291" cy="2462213"/>
          </a:xfrm>
          <a:prstGeom prst="rect">
            <a:avLst/>
          </a:prstGeom>
        </p:spPr>
        <p:txBody>
          <a:bodyPr lIns="0" tIns="0" rIns="0" bIns="0" rtlCol="0" anchor="t">
            <a:spAutoFit/>
          </a:bodyPr>
          <a:lstStyle/>
          <a:p>
            <a:pPr algn="ctr">
              <a:lnSpc>
                <a:spcPts val="4800"/>
              </a:lnSpc>
            </a:pPr>
            <a:r>
              <a:rPr lang="ar-SA" sz="4000" b="1" dirty="0"/>
              <a:t>اساس الاستحقاق</a:t>
            </a:r>
            <a:endParaRPr lang="en-US" sz="4000" b="1" dirty="0"/>
          </a:p>
          <a:p>
            <a:pPr algn="ctr">
              <a:lnSpc>
                <a:spcPts val="4800"/>
              </a:lnSpc>
            </a:pPr>
            <a:r>
              <a:rPr lang="en-US" sz="4000" dirty="0">
                <a:solidFill>
                  <a:srgbClr val="DCD3D1"/>
                </a:solidFill>
                <a:cs typeface="الأميري"/>
              </a:rPr>
              <a:t>:</a:t>
            </a: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ct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ألية عمل أساس الاستحقاق</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697215" y="2006461"/>
            <a:ext cx="10914290" cy="3459152"/>
          </a:xfrm>
          <a:prstGeom prst="rect">
            <a:avLst/>
          </a:prstGeom>
          <a:solidFill>
            <a:schemeClr val="bg1">
              <a:lumMod val="95000"/>
            </a:schemeClr>
          </a:solidFill>
        </p:spPr>
        <p:txBody>
          <a:bodyPr wrap="square">
            <a:spAutoFit/>
          </a:bodyPr>
          <a:lstStyle/>
          <a:p>
            <a:pPr algn="just" rtl="1">
              <a:lnSpc>
                <a:spcPct val="107000"/>
              </a:lnSpc>
              <a:spcAft>
                <a:spcPts val="80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تحدد محاسبة الاستحقاق وقت تسجيل المصروفات والإيرادات وفق مبدأين متكاملين، هما</a:t>
            </a:r>
            <a:r>
              <a:rPr lang="en-US" sz="3200" dirty="0">
                <a:effectLst/>
                <a:latin typeface="Simplified Arabic" panose="02020603050405020304" pitchFamily="18" charset="-78"/>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200" b="1" dirty="0">
                <a:effectLst/>
                <a:latin typeface="Calibri" panose="020F0502020204030204" pitchFamily="34" charset="0"/>
                <a:ea typeface="Calibri" panose="020F0502020204030204" pitchFamily="34" charset="0"/>
                <a:cs typeface="Simplified Arabic" panose="02020603050405020304" pitchFamily="18" charset="-78"/>
              </a:rPr>
              <a:t>مبدأ الاعتراف الإيرادات</a:t>
            </a:r>
            <a:r>
              <a:rPr lang="ar-SA" sz="3200" dirty="0">
                <a:effectLst/>
                <a:latin typeface="Calibri" panose="020F0502020204030204" pitchFamily="34" charset="0"/>
                <a:ea typeface="Calibri" panose="020F0502020204030204" pitchFamily="34" charset="0"/>
                <a:cs typeface="Simplified Arabic" panose="02020603050405020304" pitchFamily="18" charset="-78"/>
              </a:rPr>
              <a:t>: يتم تسجيل الإيرادات سواء تم أو لم يتم استلام المبالغ النقدية</a:t>
            </a:r>
            <a:r>
              <a:rPr lang="en-US" sz="3200" dirty="0">
                <a:effectLst/>
                <a:latin typeface="Simplified Arabic" panose="02020603050405020304" pitchFamily="18" charset="-78"/>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en-US" sz="3200" b="1" dirty="0">
                <a:effectLst/>
                <a:latin typeface="Simplified Arabic" panose="02020603050405020304" pitchFamily="18" charset="-78"/>
                <a:ea typeface="Calibri" panose="020F0502020204030204" pitchFamily="34" charset="0"/>
                <a:cs typeface="Arial" panose="020B0604020202020204" pitchFamily="34" charset="0"/>
              </a:rPr>
              <a:t> </a:t>
            </a:r>
            <a:r>
              <a:rPr lang="ar-SA" sz="3200" b="1" dirty="0">
                <a:effectLst/>
                <a:latin typeface="Calibri" panose="020F0502020204030204" pitchFamily="34" charset="0"/>
                <a:ea typeface="Calibri" panose="020F0502020204030204" pitchFamily="34" charset="0"/>
                <a:cs typeface="Simplified Arabic" panose="02020603050405020304" pitchFamily="18" charset="-78"/>
              </a:rPr>
              <a:t>مبدأ مقابلة المصروفات: </a:t>
            </a:r>
            <a:r>
              <a:rPr lang="ar-SA" sz="3200" dirty="0">
                <a:effectLst/>
                <a:latin typeface="Calibri" panose="020F0502020204030204" pitchFamily="34" charset="0"/>
                <a:ea typeface="Calibri" panose="020F0502020204030204" pitchFamily="34" charset="0"/>
                <a:cs typeface="Simplified Arabic" panose="02020603050405020304" pitchFamily="18" charset="-78"/>
              </a:rPr>
              <a:t>تتم مقابلة المصروفات بالإيرادات ذات الصلة لذات الفترة المالية سواء تم أو لم يتم دفع المبالغ النقدية العائدة لها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4028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198359"/>
            <a:ext cx="10222612" cy="1741954"/>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3" name="TextBox 13"/>
          <p:cNvSpPr txBox="1"/>
          <p:nvPr/>
        </p:nvSpPr>
        <p:spPr>
          <a:xfrm>
            <a:off x="9533544" y="258564"/>
            <a:ext cx="2788291" cy="2462213"/>
          </a:xfrm>
          <a:prstGeom prst="rect">
            <a:avLst/>
          </a:prstGeom>
        </p:spPr>
        <p:txBody>
          <a:bodyPr lIns="0" tIns="0" rIns="0" bIns="0" rtlCol="0" anchor="t">
            <a:spAutoFit/>
          </a:bodyPr>
          <a:lstStyle/>
          <a:p>
            <a:pPr algn="ctr">
              <a:lnSpc>
                <a:spcPts val="4800"/>
              </a:lnSpc>
            </a:pPr>
            <a:r>
              <a:rPr lang="ar-SA" sz="4000" b="1" dirty="0"/>
              <a:t>اساس الاستحقاق</a:t>
            </a:r>
            <a:endParaRPr lang="en-US" sz="4000" b="1" dirty="0"/>
          </a:p>
          <a:p>
            <a:pPr algn="ctr">
              <a:lnSpc>
                <a:spcPts val="4800"/>
              </a:lnSpc>
            </a:pPr>
            <a:r>
              <a:rPr lang="en-US" sz="4000" dirty="0">
                <a:solidFill>
                  <a:srgbClr val="DCD3D1"/>
                </a:solidFill>
                <a:cs typeface="الأميري"/>
              </a:rPr>
              <a:t>:</a:t>
            </a: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ct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اختلاف أساس الاستحقاق عن الأساس النقدي</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697215" y="2006461"/>
            <a:ext cx="10914290" cy="4586192"/>
          </a:xfrm>
          <a:prstGeom prst="rect">
            <a:avLst/>
          </a:prstGeom>
          <a:solidFill>
            <a:schemeClr val="bg1">
              <a:lumMod val="95000"/>
            </a:schemeClr>
          </a:solidFill>
        </p:spPr>
        <p:txBody>
          <a:bodyPr wrap="square">
            <a:spAutoFit/>
          </a:bodyPr>
          <a:lstStyle/>
          <a:p>
            <a:pPr algn="just" rtl="1">
              <a:lnSpc>
                <a:spcPct val="107000"/>
              </a:lnSpc>
              <a:spcAft>
                <a:spcPts val="80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تختلف محاسبة الأساس النقدي ومحاسبة الاستحقاق بشكل عام في المجالات التالية</a:t>
            </a:r>
            <a:r>
              <a:rPr lang="en-US" sz="3200" dirty="0">
                <a:effectLst/>
                <a:latin typeface="Simplified Arabic" panose="02020603050405020304" pitchFamily="18" charset="-78"/>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400" dirty="0">
                <a:effectLst/>
                <a:latin typeface="Calibri" panose="020F0502020204030204" pitchFamily="34" charset="0"/>
                <a:ea typeface="Calibri" panose="020F0502020204030204" pitchFamily="34" charset="0"/>
                <a:cs typeface="Simplified Arabic" panose="02020603050405020304" pitchFamily="18" charset="-78"/>
              </a:rPr>
              <a:t>يتم وفق محاسبة الاستحقاق تسجيل الأصول والخصوم وحقوق الملكية، مما يوفر صورة شاملة عن الموقع المالي لوحدة معينة في أي وقت. بينما لا يتم تسجيل هذه الأصول والخصوم وحقوق الملكية في ظل محاسبة الأساس النقدي</a:t>
            </a:r>
            <a:r>
              <a:rPr lang="en-US" sz="2400" dirty="0">
                <a:effectLst/>
                <a:latin typeface="Simplified Arabic" panose="02020603050405020304" pitchFamily="18" charset="-78"/>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400" dirty="0">
                <a:effectLst/>
                <a:latin typeface="Calibri" panose="020F0502020204030204" pitchFamily="34" charset="0"/>
                <a:ea typeface="Calibri" panose="020F0502020204030204" pitchFamily="34" charset="0"/>
                <a:cs typeface="Simplified Arabic" panose="02020603050405020304" pitchFamily="18" charset="-78"/>
              </a:rPr>
              <a:t>تختلف محاسبة الأساس النقدي ومحاسبة الاستحقاق في مجال تسجيل الإيرادات والمصروفات</a:t>
            </a:r>
            <a:r>
              <a:rPr lang="en-US" sz="2400" dirty="0">
                <a:effectLst/>
                <a:latin typeface="Simplified Arabic" panose="02020603050405020304" pitchFamily="18" charset="-78"/>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400" dirty="0">
                <a:effectLst/>
                <a:latin typeface="Calibri" panose="020F0502020204030204" pitchFamily="34" charset="0"/>
                <a:ea typeface="Calibri" panose="020F0502020204030204" pitchFamily="34" charset="0"/>
                <a:cs typeface="Simplified Arabic" panose="02020603050405020304" pitchFamily="18" charset="-78"/>
              </a:rPr>
              <a:t>يتم بموجب محاسبة الأساس النقدي تسجيل الإيرادات والمصروفات عند استلام أو دفع المبالغ النقدية، لذا تطلق على الإيرادات والمصروفات مصطلحات </a:t>
            </a:r>
            <a:r>
              <a:rPr lang="en-US" sz="2400" dirty="0">
                <a:effectLst/>
                <a:latin typeface="Simplified Arabic" panose="02020603050405020304" pitchFamily="18" charset="-78"/>
                <a:ea typeface="Calibri" panose="020F0502020204030204" pitchFamily="34" charset="0"/>
                <a:cs typeface="Arial" panose="020B0604020202020204" pitchFamily="34" charset="0"/>
              </a:rPr>
              <a:t>“</a:t>
            </a:r>
            <a:r>
              <a:rPr lang="ar-SA" sz="2400" dirty="0">
                <a:effectLst/>
                <a:latin typeface="Calibri" panose="020F0502020204030204" pitchFamily="34" charset="0"/>
                <a:ea typeface="Calibri" panose="020F0502020204030204" pitchFamily="34" charset="0"/>
                <a:cs typeface="Simplified Arabic" panose="02020603050405020304" pitchFamily="18" charset="-78"/>
              </a:rPr>
              <a:t>استلام المبالغ النقدية” </a:t>
            </a:r>
            <a:r>
              <a:rPr lang="ar-SA" sz="2400" dirty="0" err="1">
                <a:effectLst/>
                <a:latin typeface="Calibri" panose="020F0502020204030204" pitchFamily="34" charset="0"/>
                <a:ea typeface="Calibri" panose="020F0502020204030204" pitchFamily="34" charset="0"/>
                <a:cs typeface="Simplified Arabic" panose="02020603050405020304" pitchFamily="18" charset="-78"/>
              </a:rPr>
              <a:t>و”المدفوعات</a:t>
            </a:r>
            <a:r>
              <a:rPr lang="ar-SA" sz="2400" dirty="0">
                <a:effectLst/>
                <a:latin typeface="Calibri" panose="020F0502020204030204" pitchFamily="34" charset="0"/>
                <a:ea typeface="Calibri" panose="020F0502020204030204" pitchFamily="34" charset="0"/>
                <a:cs typeface="Simplified Arabic" panose="02020603050405020304" pitchFamily="18" charset="-78"/>
              </a:rPr>
              <a:t> النقدية</a:t>
            </a:r>
            <a:r>
              <a:rPr lang="en-US" sz="2400" dirty="0">
                <a:effectLst/>
                <a:latin typeface="Simplified Arabic" panose="02020603050405020304" pitchFamily="18" charset="-78"/>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400" dirty="0">
                <a:effectLst/>
                <a:latin typeface="Calibri" panose="020F0502020204030204" pitchFamily="34" charset="0"/>
                <a:ea typeface="Calibri" panose="020F0502020204030204" pitchFamily="34" charset="0"/>
                <a:cs typeface="Simplified Arabic" panose="02020603050405020304" pitchFamily="18" charset="-78"/>
              </a:rPr>
              <a:t>تسجل محاسبة الاستحقاق الإيرادات عند تحقيقها والمصروفات عند حصولها أو عند استهلاك الموارد. لا تميز محاسبة الأساس النقدي مثلاً (وعلى خلاف محاسبة الاستحقاق) بين شراء أحد الأصول ودفع مصروفات معينة، إذ تعتبر الحالتان “مدفوعات” على حد سواء</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9453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198359"/>
            <a:ext cx="10222612" cy="1339496"/>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txBody>
            <a:bodyPr/>
            <a:lstStyle/>
            <a:p>
              <a:endParaRPr lang="ar-SA" dirty="0"/>
            </a:p>
          </p:txBody>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5" name="TextBox 15"/>
          <p:cNvSpPr txBox="1"/>
          <p:nvPr/>
        </p:nvSpPr>
        <p:spPr>
          <a:xfrm>
            <a:off x="898240" y="381206"/>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ct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اختلاف أساس الاستحقاق عن الأساس النقدي</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697215" y="1563101"/>
            <a:ext cx="10914290" cy="3435812"/>
          </a:xfrm>
          <a:prstGeom prst="rect">
            <a:avLst/>
          </a:prstGeom>
          <a:solidFill>
            <a:schemeClr val="bg1">
              <a:lumMod val="95000"/>
            </a:schemeClr>
          </a:solidFill>
        </p:spPr>
        <p:txBody>
          <a:bodyPr wrap="square">
            <a:spAutoFit/>
          </a:bodyPr>
          <a:lstStyle/>
          <a:p>
            <a:pPr algn="just" rtl="1">
              <a:lnSpc>
                <a:spcPct val="107000"/>
              </a:lnSpc>
              <a:spcAft>
                <a:spcPts val="80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تتضمن البيانات المالية لمحاسبة الاستحقاق الميزانية العمومية وبيان بالدخل وبيان مفصل بالتدفقات النقدية. أما في محاسبة الأساس النقدي، فيتم فقط وضع بيان بالتدفقات النقدية تدرج ضمنه عملية التداول النقدي (دخول وخروج المبالغ النقدية)</a:t>
            </a:r>
            <a:r>
              <a:rPr lang="en-US" sz="3200" dirty="0">
                <a:effectLst/>
                <a:latin typeface="Simplified Arabic" panose="02020603050405020304" pitchFamily="18" charset="-78"/>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 وتاليا ابرز أوجه الاختلاف بين محاسبة الأساس النقدي ومحاسبة الاستحقاق للعمليات المالية</a:t>
            </a:r>
            <a:r>
              <a:rPr lang="en-US" sz="3200" dirty="0">
                <a:effectLst/>
                <a:latin typeface="Simplified Arabic" panose="02020603050405020304" pitchFamily="18" charset="-78"/>
                <a:ea typeface="Calibri" panose="020F0502020204030204" pitchFamily="34" charset="0"/>
                <a:cs typeface="Arial" panose="020B0604020202020204" pitchFamily="34" charset="0"/>
              </a:rPr>
              <a:t>:</a:t>
            </a:r>
            <a:endParaRPr lang="ar-SA" sz="3200" dirty="0">
              <a:effectLst/>
              <a:latin typeface="Simplified Arabic" panose="02020603050405020304" pitchFamily="18" charset="-78"/>
              <a:ea typeface="Calibri" panose="020F0502020204030204" pitchFamily="34" charset="0"/>
              <a:cs typeface="Arial" panose="020B0604020202020204" pitchFamily="34" charset="0"/>
            </a:endParaRPr>
          </a:p>
          <a:p>
            <a:pPr algn="just" rtl="1">
              <a:lnSpc>
                <a:spcPct val="107000"/>
              </a:lnSpc>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جدول 1">
            <a:extLst>
              <a:ext uri="{FF2B5EF4-FFF2-40B4-BE49-F238E27FC236}">
                <a16:creationId xmlns:a16="http://schemas.microsoft.com/office/drawing/2014/main" id="{B3277771-BCFF-4356-9049-019FBA0E0D79}"/>
              </a:ext>
            </a:extLst>
          </p:cNvPr>
          <p:cNvGraphicFramePr>
            <a:graphicFrameLocks noGrp="1"/>
          </p:cNvGraphicFramePr>
          <p:nvPr>
            <p:extLst>
              <p:ext uri="{D42A27DB-BD31-4B8C-83A1-F6EECF244321}">
                <p14:modId xmlns:p14="http://schemas.microsoft.com/office/powerpoint/2010/main" val="3330969390"/>
              </p:ext>
            </p:extLst>
          </p:nvPr>
        </p:nvGraphicFramePr>
        <p:xfrm>
          <a:off x="697214" y="4173382"/>
          <a:ext cx="10829773" cy="2739454"/>
        </p:xfrm>
        <a:graphic>
          <a:graphicData uri="http://schemas.openxmlformats.org/drawingml/2006/table">
            <a:tbl>
              <a:tblPr rtl="1" firstRow="1" firstCol="1" bandRow="1">
                <a:tableStyleId>{5C22544A-7EE6-4342-B048-85BDC9FD1C3A}</a:tableStyleId>
              </a:tblPr>
              <a:tblGrid>
                <a:gridCol w="3413518">
                  <a:extLst>
                    <a:ext uri="{9D8B030D-6E8A-4147-A177-3AD203B41FA5}">
                      <a16:colId xmlns:a16="http://schemas.microsoft.com/office/drawing/2014/main" val="1759256460"/>
                    </a:ext>
                  </a:extLst>
                </a:gridCol>
                <a:gridCol w="3413518">
                  <a:extLst>
                    <a:ext uri="{9D8B030D-6E8A-4147-A177-3AD203B41FA5}">
                      <a16:colId xmlns:a16="http://schemas.microsoft.com/office/drawing/2014/main" val="3973652239"/>
                    </a:ext>
                  </a:extLst>
                </a:gridCol>
                <a:gridCol w="4002737">
                  <a:extLst>
                    <a:ext uri="{9D8B030D-6E8A-4147-A177-3AD203B41FA5}">
                      <a16:colId xmlns:a16="http://schemas.microsoft.com/office/drawing/2014/main" val="2583215697"/>
                    </a:ext>
                  </a:extLst>
                </a:gridCol>
              </a:tblGrid>
              <a:tr h="0">
                <a:tc>
                  <a:txBody>
                    <a:bodyPr/>
                    <a:lstStyle/>
                    <a:p>
                      <a:pPr algn="just" rtl="1">
                        <a:lnSpc>
                          <a:spcPct val="107000"/>
                        </a:lnSpc>
                        <a:spcAft>
                          <a:spcPts val="800"/>
                        </a:spcAft>
                      </a:pPr>
                      <a:r>
                        <a:rPr lang="ar-SA" sz="2400" dirty="0">
                          <a:solidFill>
                            <a:srgbClr val="FF0000"/>
                          </a:solidFill>
                          <a:effectLst/>
                        </a:rPr>
                        <a:t>مجالات الاختلاف</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2400" dirty="0">
                          <a:solidFill>
                            <a:srgbClr val="FF0000"/>
                          </a:solidFill>
                          <a:effectLst/>
                        </a:rPr>
                        <a:t>محاسبة الأساس النقدي</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2400" dirty="0">
                          <a:solidFill>
                            <a:srgbClr val="FF0000"/>
                          </a:solidFill>
                          <a:effectLst/>
                        </a:rPr>
                        <a:t>محاسبة الاستحقاق</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0129306"/>
                  </a:ext>
                </a:extLst>
              </a:tr>
              <a:tr h="0">
                <a:tc>
                  <a:txBody>
                    <a:bodyPr/>
                    <a:lstStyle/>
                    <a:p>
                      <a:pPr algn="just" rtl="1">
                        <a:lnSpc>
                          <a:spcPct val="107000"/>
                        </a:lnSpc>
                        <a:spcAft>
                          <a:spcPts val="800"/>
                        </a:spcAft>
                      </a:pPr>
                      <a:r>
                        <a:rPr lang="ar-SA" sz="2400" dirty="0">
                          <a:solidFill>
                            <a:srgbClr val="FF0000"/>
                          </a:solidFill>
                          <a:effectLst/>
                        </a:rPr>
                        <a:t>دفتر الأستاذ العام</a:t>
                      </a:r>
                      <a:r>
                        <a:rPr lang="en-US" sz="2400" dirty="0">
                          <a:solidFill>
                            <a:srgbClr val="FF0000"/>
                          </a:solidFill>
                          <a:effectLst/>
                        </a:rPr>
                        <a:t> </a:t>
                      </a:r>
                      <a:r>
                        <a:rPr lang="en-US" sz="2400" dirty="0">
                          <a:effectLst/>
                        </a:rPr>
                        <a:t>(GL)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2400">
                          <a:effectLst/>
                        </a:rPr>
                        <a:t>يتم تسجيل الإيرادات والمصروفات في دفتر الأستاذ العام عندما يتم استلام أو دفع المبالغ النقدية وليس عند حصول النشاط الاقتصادي</a:t>
                      </a:r>
                      <a:r>
                        <a:rPr lang="en-US" sz="2400">
                          <a:effectLst/>
                        </a:rPr>
                        <a:t>.</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2400" dirty="0">
                          <a:effectLst/>
                        </a:rPr>
                        <a:t>يتم تسجيل الإيرادات والمصروفات والأصول والخصوم وحقوق الملكية (الأصول الصافية) في دفتر الأستاذ العام عند حصول النشاط الاقتصادي ذات الصلة وعندما يتم استلام أو دفع المبالغ النقدية</a:t>
                      </a:r>
                      <a:r>
                        <a:rPr lang="en-US" sz="2400" dirty="0">
                          <a:effectLst/>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842780"/>
                  </a:ext>
                </a:extLst>
              </a:tr>
            </a:tbl>
          </a:graphicData>
        </a:graphic>
      </p:graphicFrame>
    </p:spTree>
    <p:extLst>
      <p:ext uri="{BB962C8B-B14F-4D97-AF65-F5344CB8AC3E}">
        <p14:creationId xmlns:p14="http://schemas.microsoft.com/office/powerpoint/2010/main" val="4201327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198359"/>
            <a:ext cx="10222612" cy="1339496"/>
            <a:chOff x="0" y="0"/>
            <a:chExt cx="7362346" cy="1222343"/>
          </a:xfrm>
          <a:solidFill>
            <a:schemeClr val="bg2">
              <a:lumMod val="90000"/>
            </a:schemeClr>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txBody>
            <a:bodyPr/>
            <a:lstStyle/>
            <a:p>
              <a:endParaRPr lang="ar-SA" dirty="0"/>
            </a:p>
          </p:txBody>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solidFill>
              <a:schemeClr val="bg2">
                <a:lumMod val="75000"/>
              </a:schemeClr>
            </a:solidFill>
            <a:ln>
              <a:solidFill>
                <a:schemeClr val="bg2">
                  <a:lumMod val="75000"/>
                </a:schemeClr>
              </a:solidFill>
            </a:ln>
          </p:spPr>
        </p:sp>
      </p:grpSp>
      <p:sp>
        <p:nvSpPr>
          <p:cNvPr id="15" name="TextBox 15"/>
          <p:cNvSpPr txBox="1"/>
          <p:nvPr/>
        </p:nvSpPr>
        <p:spPr>
          <a:xfrm>
            <a:off x="898240" y="381206"/>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gn="ct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اختلاف أساس الاستحقاق عن الأساس النقدي</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جدول 6">
            <a:extLst>
              <a:ext uri="{FF2B5EF4-FFF2-40B4-BE49-F238E27FC236}">
                <a16:creationId xmlns:a16="http://schemas.microsoft.com/office/drawing/2014/main" id="{BD34CC21-8C16-4AC6-A86D-A50BE4392BB3}"/>
              </a:ext>
            </a:extLst>
          </p:cNvPr>
          <p:cNvGraphicFramePr>
            <a:graphicFrameLocks noGrp="1"/>
          </p:cNvGraphicFramePr>
          <p:nvPr>
            <p:extLst>
              <p:ext uri="{D42A27DB-BD31-4B8C-83A1-F6EECF244321}">
                <p14:modId xmlns:p14="http://schemas.microsoft.com/office/powerpoint/2010/main" val="3231673801"/>
              </p:ext>
            </p:extLst>
          </p:nvPr>
        </p:nvGraphicFramePr>
        <p:xfrm>
          <a:off x="614085" y="1292373"/>
          <a:ext cx="11467758" cy="5631971"/>
        </p:xfrm>
        <a:graphic>
          <a:graphicData uri="http://schemas.openxmlformats.org/drawingml/2006/table">
            <a:tbl>
              <a:tblPr rtl="1" firstRow="1" firstCol="1" bandRow="1">
                <a:tableStyleId>{5C22544A-7EE6-4342-B048-85BDC9FD1C3A}</a:tableStyleId>
              </a:tblPr>
              <a:tblGrid>
                <a:gridCol w="2258970">
                  <a:extLst>
                    <a:ext uri="{9D8B030D-6E8A-4147-A177-3AD203B41FA5}">
                      <a16:colId xmlns:a16="http://schemas.microsoft.com/office/drawing/2014/main" val="3528066646"/>
                    </a:ext>
                  </a:extLst>
                </a:gridCol>
                <a:gridCol w="3881360">
                  <a:extLst>
                    <a:ext uri="{9D8B030D-6E8A-4147-A177-3AD203B41FA5}">
                      <a16:colId xmlns:a16="http://schemas.microsoft.com/office/drawing/2014/main" val="3346171675"/>
                    </a:ext>
                  </a:extLst>
                </a:gridCol>
                <a:gridCol w="5327428">
                  <a:extLst>
                    <a:ext uri="{9D8B030D-6E8A-4147-A177-3AD203B41FA5}">
                      <a16:colId xmlns:a16="http://schemas.microsoft.com/office/drawing/2014/main" val="2169212126"/>
                    </a:ext>
                  </a:extLst>
                </a:gridCol>
              </a:tblGrid>
              <a:tr h="294474">
                <a:tc>
                  <a:txBody>
                    <a:bodyPr/>
                    <a:lstStyle/>
                    <a:p>
                      <a:pPr algn="just" rtl="1">
                        <a:lnSpc>
                          <a:spcPct val="107000"/>
                        </a:lnSpc>
                        <a:spcAft>
                          <a:spcPts val="800"/>
                        </a:spcAft>
                      </a:pPr>
                      <a:r>
                        <a:rPr lang="ar-SA" sz="2200" dirty="0">
                          <a:solidFill>
                            <a:srgbClr val="FF0000"/>
                          </a:solidFill>
                          <a:effectLst/>
                        </a:rPr>
                        <a:t>مجالات الاختلاف</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a:solidFill>
                            <a:srgbClr val="FF0000"/>
                          </a:solidFill>
                          <a:effectLst/>
                        </a:rPr>
                        <a:t>محاسبة الأساس النقدي</a:t>
                      </a:r>
                      <a:endParaRPr lang="en-US" sz="22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solidFill>
                            <a:srgbClr val="FF0000"/>
                          </a:solidFill>
                          <a:effectLst/>
                        </a:rPr>
                        <a:t>محاسبة الاستحقاق</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extLst>
                  <a:ext uri="{0D108BD9-81ED-4DB2-BD59-A6C34878D82A}">
                    <a16:rowId xmlns:a16="http://schemas.microsoft.com/office/drawing/2014/main" val="2518828762"/>
                  </a:ext>
                </a:extLst>
              </a:tr>
              <a:tr h="1021871">
                <a:tc>
                  <a:txBody>
                    <a:bodyPr/>
                    <a:lstStyle/>
                    <a:p>
                      <a:pPr algn="just" rtl="1">
                        <a:lnSpc>
                          <a:spcPct val="107000"/>
                        </a:lnSpc>
                        <a:spcAft>
                          <a:spcPts val="800"/>
                        </a:spcAft>
                      </a:pPr>
                      <a:r>
                        <a:rPr lang="ar-SA" sz="2200" dirty="0">
                          <a:solidFill>
                            <a:srgbClr val="FF0000"/>
                          </a:solidFill>
                          <a:effectLst/>
                        </a:rPr>
                        <a:t>الذمم المدينة </a:t>
                      </a:r>
                      <a:r>
                        <a:rPr lang="en-US" sz="2200" dirty="0">
                          <a:solidFill>
                            <a:srgbClr val="FF0000"/>
                          </a:solidFill>
                          <a:effectLst/>
                        </a:rPr>
                        <a:t>(A/R)</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لا يتم تسجيل عمليات الذمم المدينة</a:t>
                      </a:r>
                      <a:endParaRPr lang="en-US" sz="2200" dirty="0">
                        <a:effectLst/>
                      </a:endParaRPr>
                    </a:p>
                    <a:p>
                      <a:pPr algn="just" rtl="1">
                        <a:lnSpc>
                          <a:spcPct val="107000"/>
                        </a:lnSpc>
                        <a:spcAft>
                          <a:spcPts val="800"/>
                        </a:spcAft>
                      </a:pPr>
                      <a:r>
                        <a:rPr lang="ar-SA" sz="2200" dirty="0">
                          <a:effectLst/>
                        </a:rPr>
                        <a:t>لا تدرج ميزانيات الذمم المدينة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يتم تسجيل عمليات الذمم المدينة</a:t>
                      </a:r>
                      <a:endParaRPr lang="en-US" sz="2200" dirty="0">
                        <a:effectLst/>
                      </a:endParaRPr>
                    </a:p>
                    <a:p>
                      <a:pPr algn="just" rtl="1">
                        <a:lnSpc>
                          <a:spcPct val="107000"/>
                        </a:lnSpc>
                        <a:spcAft>
                          <a:spcPts val="800"/>
                        </a:spcAft>
                      </a:pPr>
                      <a:r>
                        <a:rPr lang="ar-SA" sz="2200" dirty="0">
                          <a:effectLst/>
                        </a:rPr>
                        <a:t>يتم إدراج ميزانيات الذمم المدينة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extLst>
                  <a:ext uri="{0D108BD9-81ED-4DB2-BD59-A6C34878D82A}">
                    <a16:rowId xmlns:a16="http://schemas.microsoft.com/office/drawing/2014/main" val="1707081206"/>
                  </a:ext>
                </a:extLst>
              </a:tr>
              <a:tr h="701194">
                <a:tc>
                  <a:txBody>
                    <a:bodyPr/>
                    <a:lstStyle/>
                    <a:p>
                      <a:pPr algn="just" rtl="1">
                        <a:lnSpc>
                          <a:spcPct val="107000"/>
                        </a:lnSpc>
                        <a:spcAft>
                          <a:spcPts val="800"/>
                        </a:spcAft>
                      </a:pPr>
                      <a:r>
                        <a:rPr lang="ar-SA" sz="2200" dirty="0">
                          <a:solidFill>
                            <a:srgbClr val="FF0000"/>
                          </a:solidFill>
                          <a:effectLst/>
                        </a:rPr>
                        <a:t>الذمم الدائنة </a:t>
                      </a:r>
                      <a:r>
                        <a:rPr lang="en-US" sz="2200" dirty="0">
                          <a:solidFill>
                            <a:srgbClr val="FF0000"/>
                          </a:solidFill>
                          <a:effectLst/>
                        </a:rPr>
                        <a:t>(A/P)</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لا يتم تسجيل عمليات الذمم الدائنة </a:t>
                      </a:r>
                      <a:endParaRPr lang="en-US" sz="2200" dirty="0">
                        <a:effectLst/>
                      </a:endParaRPr>
                    </a:p>
                    <a:p>
                      <a:pPr algn="just" rtl="1">
                        <a:lnSpc>
                          <a:spcPct val="107000"/>
                        </a:lnSpc>
                        <a:spcAft>
                          <a:spcPts val="800"/>
                        </a:spcAft>
                      </a:pPr>
                      <a:r>
                        <a:rPr lang="ar-SA" sz="2200" dirty="0">
                          <a:effectLst/>
                        </a:rPr>
                        <a:t>لا تدرج ميزانيات الذمم الدائنة في السجلات</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يتم تسجيل عمليات الذمم المدينة</a:t>
                      </a:r>
                      <a:endParaRPr lang="en-US" sz="2200" dirty="0">
                        <a:effectLst/>
                      </a:endParaRPr>
                    </a:p>
                    <a:p>
                      <a:pPr algn="just" rtl="1">
                        <a:lnSpc>
                          <a:spcPct val="107000"/>
                        </a:lnSpc>
                        <a:spcAft>
                          <a:spcPts val="800"/>
                        </a:spcAft>
                      </a:pPr>
                      <a:r>
                        <a:rPr lang="ar-SA" sz="2200" dirty="0">
                          <a:effectLst/>
                        </a:rPr>
                        <a:t>يتم إدراج ميزانيات الذمم المدينة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extLst>
                  <a:ext uri="{0D108BD9-81ED-4DB2-BD59-A6C34878D82A}">
                    <a16:rowId xmlns:a16="http://schemas.microsoft.com/office/drawing/2014/main" val="3285052783"/>
                  </a:ext>
                </a:extLst>
              </a:tr>
              <a:tr h="1074706">
                <a:tc>
                  <a:txBody>
                    <a:bodyPr/>
                    <a:lstStyle/>
                    <a:p>
                      <a:pPr algn="just" rtl="1">
                        <a:lnSpc>
                          <a:spcPct val="107000"/>
                        </a:lnSpc>
                        <a:spcAft>
                          <a:spcPts val="800"/>
                        </a:spcAft>
                      </a:pPr>
                      <a:r>
                        <a:rPr lang="ar-SA" sz="2200" dirty="0">
                          <a:solidFill>
                            <a:srgbClr val="FF0000"/>
                          </a:solidFill>
                          <a:effectLst/>
                        </a:rPr>
                        <a:t>المخزون</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يتم تسجيل مواد المخزون التي تم شراؤها كمصروفات</a:t>
                      </a:r>
                    </a:p>
                    <a:p>
                      <a:pPr algn="just" rtl="1">
                        <a:lnSpc>
                          <a:spcPct val="107000"/>
                        </a:lnSpc>
                        <a:spcAft>
                          <a:spcPts val="800"/>
                        </a:spcAft>
                      </a:pPr>
                      <a:r>
                        <a:rPr lang="ar-SA" sz="2200" dirty="0">
                          <a:effectLst/>
                        </a:rPr>
                        <a:t>لا يتم وضع سجل للمخزون لأغراض رقابية</a:t>
                      </a:r>
                      <a:r>
                        <a:rPr lang="en-US"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يتم تسجيل مواد المخزون التي تم شراؤها كأصول وكمصروفات عندما يتم استهلاكها خلال السنة</a:t>
                      </a:r>
                      <a:endParaRPr lang="en-US" sz="2200" dirty="0">
                        <a:effectLst/>
                      </a:endParaRPr>
                    </a:p>
                    <a:p>
                      <a:pPr algn="just" rtl="1">
                        <a:lnSpc>
                          <a:spcPct val="107000"/>
                        </a:lnSpc>
                        <a:spcAft>
                          <a:spcPts val="800"/>
                        </a:spcAft>
                      </a:pPr>
                      <a:r>
                        <a:rPr lang="ar-SA" sz="2200" dirty="0">
                          <a:effectLst/>
                        </a:rPr>
                        <a:t> يتم تسجيل الأرصدة الابتدائية والختامية للمخزون </a:t>
                      </a:r>
                      <a:r>
                        <a:rPr lang="en-US"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extLst>
                  <a:ext uri="{0D108BD9-81ED-4DB2-BD59-A6C34878D82A}">
                    <a16:rowId xmlns:a16="http://schemas.microsoft.com/office/drawing/2014/main" val="3206049233"/>
                  </a:ext>
                </a:extLst>
              </a:tr>
              <a:tr h="1509519">
                <a:tc>
                  <a:txBody>
                    <a:bodyPr/>
                    <a:lstStyle/>
                    <a:p>
                      <a:pPr algn="just" rtl="1">
                        <a:lnSpc>
                          <a:spcPct val="107000"/>
                        </a:lnSpc>
                        <a:spcAft>
                          <a:spcPts val="800"/>
                        </a:spcAft>
                      </a:pPr>
                      <a:r>
                        <a:rPr lang="ar-SA" sz="2200" dirty="0">
                          <a:solidFill>
                            <a:srgbClr val="FF0000"/>
                          </a:solidFill>
                          <a:effectLst/>
                        </a:rPr>
                        <a:t>الأصول الثابتة</a:t>
                      </a:r>
                      <a:endParaRPr lang="en-US"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يتم تسجيل الأصول الثابتة التي تم شراؤها كمصروفات</a:t>
                      </a:r>
                      <a:endParaRPr lang="en-US" sz="2200" dirty="0">
                        <a:effectLst/>
                      </a:endParaRPr>
                    </a:p>
                    <a:p>
                      <a:pPr algn="just" rtl="1">
                        <a:lnSpc>
                          <a:spcPct val="107000"/>
                        </a:lnSpc>
                        <a:spcAft>
                          <a:spcPts val="800"/>
                        </a:spcAft>
                      </a:pPr>
                      <a:r>
                        <a:rPr lang="ar-SA" sz="2200" dirty="0">
                          <a:effectLst/>
                        </a:rPr>
                        <a:t> لا تظهر السجلات أية معلومات حول فترة استخدام الأصول المتوقعة وقيمتها</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tc>
                  <a:txBody>
                    <a:bodyPr/>
                    <a:lstStyle/>
                    <a:p>
                      <a:pPr algn="just" rtl="1">
                        <a:lnSpc>
                          <a:spcPct val="107000"/>
                        </a:lnSpc>
                        <a:spcAft>
                          <a:spcPts val="800"/>
                        </a:spcAft>
                      </a:pPr>
                      <a:r>
                        <a:rPr lang="ar-SA" sz="2200" dirty="0">
                          <a:effectLst/>
                        </a:rPr>
                        <a:t>تسجل الأصول الثابتة التي تم شراؤها أو مصروفات الرأسمالية كأصول ثابتة بالإضافة إلى معالجة الاهلاك للفترة المالية </a:t>
                      </a:r>
                      <a:r>
                        <a:rPr lang="en-US" sz="2200" dirty="0">
                          <a:effectLst/>
                        </a:rPr>
                        <a:t> </a:t>
                      </a:r>
                    </a:p>
                    <a:p>
                      <a:pPr algn="just" rtl="1">
                        <a:lnSpc>
                          <a:spcPct val="107000"/>
                        </a:lnSpc>
                        <a:spcAft>
                          <a:spcPts val="800"/>
                        </a:spcAft>
                      </a:pPr>
                      <a:r>
                        <a:rPr lang="ar-SA" sz="2200" dirty="0">
                          <a:effectLst/>
                        </a:rPr>
                        <a:t>يتم تسجيل قيمة أو كلفة الأصول الثابتة وفق معايير المحاسبة الدولية</a:t>
                      </a:r>
                      <a:r>
                        <a:rPr lang="en-US" sz="2200" dirty="0">
                          <a:effectLst/>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45736" marR="45736" marT="0" marB="0"/>
                </a:tc>
                <a:extLst>
                  <a:ext uri="{0D108BD9-81ED-4DB2-BD59-A6C34878D82A}">
                    <a16:rowId xmlns:a16="http://schemas.microsoft.com/office/drawing/2014/main" val="1123971861"/>
                  </a:ext>
                </a:extLst>
              </a:tr>
            </a:tbl>
          </a:graphicData>
        </a:graphic>
      </p:graphicFrame>
    </p:spTree>
    <p:extLst>
      <p:ext uri="{BB962C8B-B14F-4D97-AF65-F5344CB8AC3E}">
        <p14:creationId xmlns:p14="http://schemas.microsoft.com/office/powerpoint/2010/main" val="2382930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242963"/>
            <a:ext cx="10877752" cy="1544273"/>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880533" y="672161"/>
            <a:ext cx="10337593" cy="666849"/>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1236133" y="1729361"/>
            <a:ext cx="10338833" cy="4622804"/>
          </a:xfrm>
          <a:prstGeom prst="rect">
            <a:avLst/>
          </a:prstGeom>
          <a:solidFill>
            <a:srgbClr val="CCFF66"/>
          </a:solidFill>
        </p:spPr>
        <p:txBody>
          <a:bodyPr wrap="square">
            <a:spAutoFit/>
          </a:bodyPr>
          <a:lstStyle/>
          <a:p>
            <a:pPr algn="just">
              <a:lnSpc>
                <a:spcPct val="115000"/>
              </a:lnSpc>
              <a:spcAft>
                <a:spcPts val="1000"/>
              </a:spcAft>
            </a:pPr>
            <a:r>
              <a:rPr lang="ar-SA" sz="3200" dirty="0"/>
              <a:t>الأساس النقدي المطبق حالياً لا يوفر صورة كافية للواقع الفعلي للعمليات المالية، ويسهم في إظهار نتائج مضللة عن إيرادات ومصروفات الوحدات الحكومية، كما أنه لا يُظهر كامل المعلومات عن الموارد المطلوبة لتمويل المشاريع والخدمات، بينما تطبيق أساس الاستحقاق المحاسبي سيساعد على توفير معلومات مكتملة ودقيقة وملاءمة التوقيت عن المركز المالي ونتائج الأنشطة والبرامج والمشاريع والتدفقات النقدية للمنشآت وتعزيز الرقابة على الإيرادات والمصروفات والأصول والالتزامات، وتطوير الإدارات المالية في الجهات الحكومية ودعم اتخاذ القرارات</a:t>
            </a:r>
            <a:endParaRPr lang="en-US" sz="4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559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242963"/>
            <a:ext cx="10877752" cy="1544273"/>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898239" y="672161"/>
            <a:ext cx="10319887" cy="721993"/>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535259" y="1729361"/>
            <a:ext cx="11039707" cy="4388317"/>
          </a:xfrm>
          <a:prstGeom prst="rect">
            <a:avLst/>
          </a:prstGeom>
          <a:solidFill>
            <a:srgbClr val="CCFF66"/>
          </a:solidFill>
        </p:spPr>
        <p:txBody>
          <a:bodyPr wrap="square">
            <a:spAutoFit/>
          </a:bodyPr>
          <a:lstStyle/>
          <a:p>
            <a:pPr algn="just" rtl="1">
              <a:lnSpc>
                <a:spcPct val="115000"/>
              </a:lnSpc>
              <a:spcAft>
                <a:spcPts val="1000"/>
              </a:spcAft>
            </a:pPr>
            <a:r>
              <a:rPr lang="ar-SA" sz="3500" b="1" dirty="0">
                <a:effectLst/>
                <a:latin typeface="Calibri" panose="020F0502020204030204" pitchFamily="34" charset="0"/>
                <a:ea typeface="Times New Roman" panose="02020603050405020304" pitchFamily="18" charset="0"/>
                <a:cs typeface="Arial" panose="020B0604020202020204" pitchFamily="34" charset="0"/>
              </a:rPr>
              <a:t>النظم المحاسبية الحكومية التي تستند للأساس النقدي تعاني من مجموعه من الصعوبات كونها لا تستند الى معايير محاسبه دولية معتمده ذات جودة عالية في مواضيع العرض والافصاح </a:t>
            </a:r>
            <a:r>
              <a:rPr lang="ar-SA" sz="3500" b="1" dirty="0">
                <a:latin typeface="Calibri" panose="020F0502020204030204" pitchFamily="34" charset="0"/>
                <a:ea typeface="Times New Roman" panose="02020603050405020304" pitchFamily="18" charset="0"/>
                <a:cs typeface="Arial" panose="020B0604020202020204" pitchFamily="34" charset="0"/>
              </a:rPr>
              <a:t>و</a:t>
            </a:r>
            <a:r>
              <a:rPr lang="ar-SA" sz="3500" b="1" dirty="0">
                <a:effectLst/>
                <a:latin typeface="Calibri" panose="020F0502020204030204" pitchFamily="34" charset="0"/>
                <a:ea typeface="Times New Roman" panose="02020603050405020304" pitchFamily="18" charset="0"/>
                <a:cs typeface="Arial" panose="020B0604020202020204" pitchFamily="34" charset="0"/>
              </a:rPr>
              <a:t>لا تقوم على إطار نظري للفكر المحاسبي وانما تستند لمجموعه نصوص تشريعية وقانونية متمثلة بالميزانية الحكومية، لذا نجد ان النظم المحاسبية التي تقوم على الأساس النقدي تعاني من قصور شمولي في الإطار الفكري للمحاسبة ابتدأ من الأهداف الرئيسة التي يفترض أنها تمثل الأهداف المالية للدولة بصورة جلية</a:t>
            </a:r>
            <a:endParaRPr lang="en-US" sz="35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371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852" y="160150"/>
            <a:ext cx="11961343" cy="771525"/>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400" b="1" kern="0" dirty="0">
                <a:solidFill>
                  <a:schemeClr val="bg1"/>
                </a:solidFill>
                <a:latin typeface="Calibri Light" panose="020F0302020204030204" pitchFamily="34" charset="0"/>
                <a:cs typeface="Times New Roman" panose="02020603050405020304" pitchFamily="18" charset="0"/>
              </a:rPr>
              <a:t>أهداف المحاسبة الحكومية</a:t>
            </a: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Rectangle 6"/>
          <p:cNvSpPr>
            <a:spLocks noChangeArrowheads="1"/>
          </p:cNvSpPr>
          <p:nvPr/>
        </p:nvSpPr>
        <p:spPr bwMode="auto">
          <a:xfrm>
            <a:off x="98425" y="1244600"/>
            <a:ext cx="11961813"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a:lnSpc>
                <a:spcPct val="100000"/>
              </a:lnSpc>
              <a:buFont typeface="Arial" panose="020B0604020202020204" pitchFamily="34" charset="0"/>
              <a:buNone/>
            </a:pPr>
            <a:r>
              <a:rPr lang="ar-SA" altLang="en-US" b="1">
                <a:solidFill>
                  <a:srgbClr val="C00000"/>
                </a:solidFill>
                <a:latin typeface="Google Sans"/>
              </a:rPr>
              <a:t>متابعة تحصيل موارد الدولة:</a:t>
            </a:r>
          </a:p>
          <a:p>
            <a:pPr algn="r">
              <a:lnSpc>
                <a:spcPct val="100000"/>
              </a:lnSpc>
              <a:buFont typeface="Arial" panose="020B0604020202020204" pitchFamily="34" charset="0"/>
              <a:buNone/>
            </a:pPr>
            <a:r>
              <a:rPr lang="ar-SA" altLang="en-US" sz="2000">
                <a:solidFill>
                  <a:srgbClr val="1F1F1F"/>
                </a:solidFill>
                <a:latin typeface="Google Sans"/>
              </a:rPr>
              <a:t> </a:t>
            </a:r>
            <a:r>
              <a:rPr lang="ar-SA" altLang="en-US" sz="2400" b="1">
                <a:solidFill>
                  <a:srgbClr val="1F1F1F"/>
                </a:solidFill>
                <a:latin typeface="Google Sans"/>
              </a:rPr>
              <a:t>متابعة تحصيل موارد الدولة من ضرائب ورسوم واستثمارات وغيرها، وذلك لضمان كفاءة وفاعلية عملية التحصيل.</a:t>
            </a:r>
          </a:p>
          <a:p>
            <a:pPr algn="r">
              <a:lnSpc>
                <a:spcPct val="150000"/>
              </a:lnSpc>
              <a:buFont typeface="Arial" panose="020B0604020202020204" pitchFamily="34" charset="0"/>
              <a:buNone/>
            </a:pPr>
            <a:r>
              <a:rPr lang="ar-SA" altLang="en-US" b="1">
                <a:solidFill>
                  <a:srgbClr val="C00000"/>
                </a:solidFill>
                <a:latin typeface="Google Sans"/>
              </a:rPr>
              <a:t>متابعة مصروفات الدولة:</a:t>
            </a:r>
            <a:r>
              <a:rPr lang="ar-SA" altLang="en-US" sz="2000">
                <a:solidFill>
                  <a:srgbClr val="1F1F1F"/>
                </a:solidFill>
                <a:latin typeface="Google Sans"/>
              </a:rPr>
              <a:t> </a:t>
            </a:r>
          </a:p>
          <a:p>
            <a:pPr algn="r">
              <a:lnSpc>
                <a:spcPct val="100000"/>
              </a:lnSpc>
              <a:buFont typeface="Arial" panose="020B0604020202020204" pitchFamily="34" charset="0"/>
              <a:buNone/>
            </a:pPr>
            <a:r>
              <a:rPr lang="ar-SA" altLang="en-US" sz="2400" b="1">
                <a:solidFill>
                  <a:srgbClr val="1F1F1F"/>
                </a:solidFill>
                <a:latin typeface="Google Sans"/>
              </a:rPr>
              <a:t>متابعة مصروفات الدولة من : رواتب، نفقات تشغيلية واستثمارات وغيرها، وضمان كفاءة وفاعلية عملية الإنفاق</a:t>
            </a:r>
            <a:r>
              <a:rPr lang="ar-SA" altLang="en-US" sz="2000">
                <a:solidFill>
                  <a:srgbClr val="1F1F1F"/>
                </a:solidFill>
                <a:latin typeface="Google Sans"/>
              </a:rPr>
              <a:t>.</a:t>
            </a:r>
            <a:endParaRPr lang="ar-SA" altLang="en-US" sz="2400" b="1">
              <a:solidFill>
                <a:srgbClr val="1F1F1F"/>
              </a:solidFill>
              <a:latin typeface="Google Sans"/>
            </a:endParaRPr>
          </a:p>
          <a:p>
            <a:pPr algn="r">
              <a:lnSpc>
                <a:spcPct val="150000"/>
              </a:lnSpc>
              <a:buFont typeface="Arial" panose="020B0604020202020204" pitchFamily="34" charset="0"/>
              <a:buNone/>
            </a:pPr>
            <a:r>
              <a:rPr lang="ar-SA" altLang="en-US" b="1">
                <a:solidFill>
                  <a:srgbClr val="C00000"/>
                </a:solidFill>
                <a:latin typeface="Google Sans"/>
              </a:rPr>
              <a:t>الرقابة على موجودات الدولة: </a:t>
            </a:r>
          </a:p>
          <a:p>
            <a:pPr algn="r">
              <a:buFont typeface="Arial" panose="020B0604020202020204" pitchFamily="34" charset="0"/>
              <a:buNone/>
            </a:pPr>
            <a:r>
              <a:rPr lang="ar-SA" altLang="en-US" sz="2400" b="1">
                <a:solidFill>
                  <a:srgbClr val="1F1F1F"/>
                </a:solidFill>
                <a:latin typeface="Google Sans"/>
              </a:rPr>
              <a:t>الرقابة على موجودات الدولة بكل أنواعها، لضمان حسن استخدامها والحفاظ عليها من الضياع أو التلف.</a:t>
            </a:r>
          </a:p>
          <a:p>
            <a:pPr algn="r">
              <a:lnSpc>
                <a:spcPct val="150000"/>
              </a:lnSpc>
              <a:buFont typeface="Arial" panose="020B0604020202020204" pitchFamily="34" charset="0"/>
              <a:buNone/>
            </a:pPr>
            <a:r>
              <a:rPr lang="ar-SA" altLang="en-US" b="1">
                <a:solidFill>
                  <a:srgbClr val="C00000"/>
                </a:solidFill>
                <a:latin typeface="Google Sans"/>
              </a:rPr>
              <a:t>توفير البيانات المالية للوحدات الإدارية: </a:t>
            </a:r>
          </a:p>
          <a:p>
            <a:pPr algn="r">
              <a:buFont typeface="Arial" panose="020B0604020202020204" pitchFamily="34" charset="0"/>
              <a:buNone/>
            </a:pPr>
            <a:r>
              <a:rPr lang="ar-SA" altLang="en-US" sz="2400" b="1">
                <a:solidFill>
                  <a:srgbClr val="1F1F1F"/>
                </a:solidFill>
                <a:latin typeface="Google Sans"/>
              </a:rPr>
              <a:t>للمساعدة في اتخاذ القرارات التخطيطية والرقابية، وتوفيرنظام رقابة داخلية فعال يضمن المحافظة على أموال الدولة.</a:t>
            </a:r>
          </a:p>
          <a:p>
            <a:pPr algn="r"/>
            <a:endParaRPr lang="en-US" altLang="en-US" sz="2000"/>
          </a:p>
        </p:txBody>
      </p:sp>
      <p:sp>
        <p:nvSpPr>
          <p:cNvPr id="9224"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A4D1234C-084C-4FC6-8D73-00AB03273025}" type="slidenum">
              <a:rPr lang="en-US" altLang="ar-SA" sz="1200">
                <a:solidFill>
                  <a:srgbClr val="898989"/>
                </a:solidFill>
              </a:rPr>
              <a:pPr>
                <a:lnSpc>
                  <a:spcPct val="100000"/>
                </a:lnSpc>
                <a:spcBef>
                  <a:spcPct val="0"/>
                </a:spcBef>
                <a:buFontTx/>
                <a:buNone/>
              </a:pPr>
              <a:t>7</a:t>
            </a:fld>
            <a:endParaRPr lang="en-US" altLang="ar-SA" sz="1200">
              <a:solidFill>
                <a:srgbClr val="898989"/>
              </a:solidFill>
            </a:endParaRPr>
          </a:p>
        </p:txBody>
      </p:sp>
      <p:sp>
        <p:nvSpPr>
          <p:cNvPr id="8" name="Title 1"/>
          <p:cNvSpPr txBox="1">
            <a:spLocks/>
          </p:cNvSpPr>
          <p:nvPr/>
        </p:nvSpPr>
        <p:spPr>
          <a:xfrm>
            <a:off x="447675" y="6400800"/>
            <a:ext cx="525463" cy="569913"/>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en-US" dirty="0">
              <a:solidFill>
                <a:prstClr val="white"/>
              </a:solidFill>
            </a:endParaRPr>
          </a:p>
        </p:txBody>
      </p:sp>
      <p:sp>
        <p:nvSpPr>
          <p:cNvPr id="9226"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7</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969073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249382"/>
            <a:ext cx="10877752" cy="1385454"/>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898239" y="672161"/>
            <a:ext cx="10319887" cy="721993"/>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535259" y="1634836"/>
            <a:ext cx="11039707" cy="4776629"/>
          </a:xfrm>
          <a:prstGeom prst="rect">
            <a:avLst/>
          </a:prstGeom>
          <a:solidFill>
            <a:srgbClr val="CCFF66"/>
          </a:solidFill>
        </p:spPr>
        <p:txBody>
          <a:bodyPr wrap="square">
            <a:spAutoFit/>
          </a:bodyPr>
          <a:lstStyle/>
          <a:p>
            <a:pPr algn="just" rtl="1">
              <a:lnSpc>
                <a:spcPct val="115000"/>
              </a:lnSpc>
              <a:spcAft>
                <a:spcPts val="1000"/>
              </a:spcAft>
            </a:pP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فالأهداف</a:t>
            </a:r>
            <a:r>
              <a:rPr lang="ar-SA" sz="2800" b="1" dirty="0">
                <a:effectLst/>
                <a:latin typeface="Calibri" panose="020F0502020204030204" pitchFamily="34" charset="0"/>
                <a:ea typeface="Times New Roman" panose="02020603050405020304" pitchFamily="18" charset="0"/>
                <a:cs typeface="Arial" panose="020B0604020202020204" pitchFamily="34" charset="0"/>
              </a:rPr>
              <a:t> للأنظمة المحاسبية الحكومية التي تعتمد الأساس النقدي اهداف بسيطة كتركيزها  على الرقابة المالية ومدى الالتزام بالقوانين والتشريعات الى جانب سلامه العمليات المالية وتسجيلها مدى الالتزام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بينما نجد ان النظام المحاسبي الحكومي المستند الى المعايير المحاسبية الدولية في معياره الأول يتضمن انه يجب ان يقدم معلومات عن مصادر واستخدامات الموارد المالية للدولة كيف نمول هذه الموارد داخليا او خارجيا كما يجب ان يكون هناك افصاح وشفافية كافيه ومعلومات جليه</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كما يجب ان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يقدم معلومات </a:t>
            </a:r>
            <a:r>
              <a:rPr lang="ar-SA" sz="2800" b="1" dirty="0">
                <a:effectLst/>
                <a:latin typeface="Calibri" panose="020F0502020204030204" pitchFamily="34" charset="0"/>
                <a:ea typeface="Times New Roman" panose="02020603050405020304" pitchFamily="18" charset="0"/>
                <a:cs typeface="Arial" panose="020B0604020202020204" pitchFamily="34" charset="0"/>
              </a:rPr>
              <a:t>ذات قيمه تمكن المستخدم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من التنبؤ بالأحداث المستقبلية </a:t>
            </a:r>
            <a:r>
              <a:rPr lang="ar-SA" sz="2800" b="1" dirty="0">
                <a:effectLst/>
                <a:latin typeface="Calibri" panose="020F0502020204030204" pitchFamily="34" charset="0"/>
                <a:ea typeface="Times New Roman" panose="02020603050405020304" pitchFamily="18" charset="0"/>
                <a:cs typeface="Arial" panose="020B0604020202020204" pitchFamily="34" charset="0"/>
              </a:rPr>
              <a:t>الى جانب قدرتها على ان تعطي المعلومات ما تمكن المستخدم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من قياس أداء الوحدات الحكومية </a:t>
            </a:r>
            <a:r>
              <a:rPr lang="ar-SA" sz="2800" b="1" dirty="0">
                <a:effectLst/>
                <a:latin typeface="Calibri" panose="020F0502020204030204" pitchFamily="34" charset="0"/>
                <a:ea typeface="Times New Roman" panose="02020603050405020304" pitchFamily="18" charset="0"/>
                <a:cs typeface="Arial" panose="020B0604020202020204" pitchFamily="34" charset="0"/>
              </a:rPr>
              <a:t>وتكلفه هذه الخدمات وهذا ما لا توفره الأنظمة الحكومية التي تستند الى الأساس النقدي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6481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249382"/>
            <a:ext cx="10877752" cy="1385454"/>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898239" y="672161"/>
            <a:ext cx="10319887" cy="721993"/>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535259" y="1634836"/>
            <a:ext cx="11039707" cy="4776629"/>
          </a:xfrm>
          <a:prstGeom prst="rect">
            <a:avLst/>
          </a:prstGeom>
          <a:solidFill>
            <a:srgbClr val="CCFF66"/>
          </a:solidFill>
        </p:spPr>
        <p:txBody>
          <a:bodyPr wrap="square">
            <a:spAutoFit/>
          </a:bodyPr>
          <a:lstStyle/>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يعتمد الأساس النقدي الحكومي على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الهيكل التقليدي للبنود والاعتمادات </a:t>
            </a:r>
            <a:r>
              <a:rPr lang="ar-SA" sz="2800" b="1" dirty="0">
                <a:effectLst/>
                <a:latin typeface="Calibri" panose="020F0502020204030204" pitchFamily="34" charset="0"/>
                <a:ea typeface="Times New Roman" panose="02020603050405020304" pitchFamily="18" charset="0"/>
                <a:cs typeface="Arial" panose="020B0604020202020204" pitchFamily="34" charset="0"/>
              </a:rPr>
              <a:t>الذي يقتصر على توفير معلومات تبين النفقات الحكومية دون ان تظهر ايه تفسيرات للمخرجات وما هي النتائج التي ترتبت على هذه المصروفات</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لا يمكن وصف النظام المحاسبي الحكومي المستند الى الأساس النقدي بانه نظام معلومات محاسبي فهو لا يتعدى كونه كشوفات وبيانات إحصائية تبين تهتم بالمحلات دون اية عناية بالمخرجات النفقات والاعتمادات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هناك قصور أيضا أساس القياس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بعدم اظهار الأصول والالتزامات </a:t>
            </a:r>
            <a:r>
              <a:rPr lang="ar-SA" sz="2800" b="1" dirty="0">
                <a:effectLst/>
                <a:latin typeface="Calibri" panose="020F0502020204030204" pitchFamily="34" charset="0"/>
                <a:ea typeface="Times New Roman" panose="02020603050405020304" pitchFamily="18" charset="0"/>
                <a:cs typeface="Arial" panose="020B0604020202020204" pitchFamily="34" charset="0"/>
              </a:rPr>
              <a:t>مما ينعكس على عدم اظهار المركز المالي للدولة بصوره صحيحه ويجعل النظام المالي نظاما مشوها لعجزه عن اظهار عناصر المركز المالي بصورة صحيحه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1393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672161"/>
            <a:ext cx="10095908" cy="721993"/>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778933" y="1634836"/>
            <a:ext cx="10921999" cy="5175776"/>
          </a:xfrm>
          <a:prstGeom prst="rect">
            <a:avLst/>
          </a:prstGeom>
          <a:solidFill>
            <a:srgbClr val="CCFF66"/>
          </a:solidFill>
        </p:spPr>
        <p:txBody>
          <a:bodyPr wrap="square">
            <a:spAutoFit/>
          </a:bodyPr>
          <a:lstStyle/>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بدوره </a:t>
            </a:r>
            <a:r>
              <a:rPr lang="ar-SA" sz="2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نظام الرقابة الداخلي </a:t>
            </a:r>
            <a:r>
              <a:rPr lang="ar-SA" sz="2800" b="1" dirty="0">
                <a:effectLst/>
                <a:latin typeface="Calibri" panose="020F0502020204030204" pitchFamily="34" charset="0"/>
                <a:ea typeface="Times New Roman" panose="02020603050405020304" pitchFamily="18" charset="0"/>
                <a:cs typeface="Arial" panose="020B0604020202020204" pitchFamily="34" charset="0"/>
              </a:rPr>
              <a:t>والذي يفترض ان يكون نظاما شاملا يشتمل على إجراءات تهدف لحماية الأصول وسلامة استخداماتها والتحقق من انجاز الأهداف المحددة والمساعدة في تحسين أداء الوحدات ومستوى التقيد باللوائح والإجراءات كما هو الحال المأمول منه، اضافة لذلك نجد ان نظام الرقابة الداخلية الذي يستند الى الأساس النقدي نجده انه تشوبه العديد من الملاحظات والشوائب التي تحد من الغايات التي وجد من أجلها </a:t>
            </a:r>
            <a:endParaRPr lang="ar-SA" sz="28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SA" sz="2800" dirty="0" smtClean="0"/>
              <a:t>لذا يمكن القول بأن </a:t>
            </a:r>
            <a:r>
              <a:rPr lang="ar-SA" sz="2800" dirty="0"/>
              <a:t>النظام المحاسبي المبني على الأساس النقدي </a:t>
            </a:r>
            <a:r>
              <a:rPr lang="ar-SA" sz="2800" dirty="0" smtClean="0"/>
              <a:t>نجد فيه الموازنة </a:t>
            </a:r>
            <a:r>
              <a:rPr lang="ar-SA" sz="2800" dirty="0"/>
              <a:t>العامة للدولة هي حجر </a:t>
            </a:r>
            <a:r>
              <a:rPr lang="ar-SA" sz="2800" dirty="0" smtClean="0"/>
              <a:t>الأساس، </a:t>
            </a:r>
            <a:r>
              <a:rPr lang="ar-SA" sz="2800" dirty="0"/>
              <a:t>هذا النظام يهدف في المقام الأول إلى تحقيق الرقابة المالية البحتة للتحصيل والإنفاق الحكومي، ولا يهدف إلى المساءلة عن العمليات أو عن قياس كفاءة الأداء، وبالتالي لم يتمكن من قياس كفاءة الأداء بنفس درجة الدقة التي تمكن بها نظام المحاسبة المالية الأخرى قياسه، عند استخدامه في قطاع الأعمال</a:t>
            </a:r>
            <a:r>
              <a:rPr lang="ar-SA" sz="2800" b="1"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7786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969818"/>
            <a:chOff x="0" y="0"/>
            <a:chExt cx="7362346" cy="1222343"/>
          </a:xfrm>
          <a:solidFill>
            <a:srgbClr val="92D05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249382"/>
            <a:ext cx="10095908" cy="721993"/>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القصور في النظام المحاسبي الحكومي الذي يستند للأساس النقدي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440267" y="1262299"/>
            <a:ext cx="11294533" cy="5262979"/>
          </a:xfrm>
          <a:prstGeom prst="rect">
            <a:avLst/>
          </a:prstGeom>
          <a:solidFill>
            <a:srgbClr val="CCFF66"/>
          </a:solidFill>
        </p:spPr>
        <p:txBody>
          <a:bodyPr wrap="square">
            <a:spAutoFit/>
          </a:bodyPr>
          <a:lstStyle/>
          <a:p>
            <a:r>
              <a:rPr lang="ar-SA" sz="2400" dirty="0" smtClean="0"/>
              <a:t>بالخلاصة يمكن تلخيص ابرز أوجه القصور في :  </a:t>
            </a:r>
          </a:p>
          <a:p>
            <a:r>
              <a:rPr lang="ar-SA" sz="2400" dirty="0" smtClean="0"/>
              <a:t>‌أ</a:t>
            </a:r>
            <a:r>
              <a:rPr lang="ar-SA" sz="2400" dirty="0"/>
              <a:t>. عدم توفير البيانات الضرورية اللازمة لتصوير المركز المالي بشكل سليم. ‌</a:t>
            </a:r>
          </a:p>
          <a:p>
            <a:r>
              <a:rPr lang="ar-SA" sz="2400" dirty="0"/>
              <a:t>ب. عدم التفرقة بين النفقات الرأسمالية والنفقات الجارية مما يؤثر على نتائج الحساب الختامي وقائمة المركز المالي </a:t>
            </a:r>
            <a:r>
              <a:rPr lang="ar-SA" sz="2400" dirty="0" smtClean="0"/>
              <a:t> </a:t>
            </a:r>
            <a:r>
              <a:rPr lang="ar-SA" sz="2400" dirty="0"/>
              <a:t>‌</a:t>
            </a:r>
          </a:p>
          <a:p>
            <a:r>
              <a:rPr lang="ar-SA" sz="2400" dirty="0"/>
              <a:t>ج. تداخل البيانات المالية النهائية من سنة إلى أخرى يؤدي إلى صعوبة المقارنة. ‌</a:t>
            </a:r>
          </a:p>
          <a:p>
            <a:r>
              <a:rPr lang="ar-SA" sz="2400" dirty="0"/>
              <a:t>د. يؤدي إلى المغالاة في الإنفاق وذلك خوفا من تخفيض المخصصات في السنوات القادمة. ‌</a:t>
            </a:r>
          </a:p>
          <a:p>
            <a:r>
              <a:rPr lang="ar-SA" sz="2400" dirty="0"/>
              <a:t>ه. لا يوفر هذا الأساس المرونة في استكمال تنفيذ المشاريع خاصة عند انتهاء السنة المالية. ‌</a:t>
            </a:r>
          </a:p>
          <a:p>
            <a:r>
              <a:rPr lang="ar-SA" sz="2400" dirty="0"/>
              <a:t>و. لارتباط الإنفاق بإقرار الموازنة التي تحتاج إلى فترة زمنية طويلة مما يؤثر على النشاط الحكومي. ‌</a:t>
            </a:r>
          </a:p>
          <a:p>
            <a:r>
              <a:rPr lang="ar-SA" sz="2400" dirty="0"/>
              <a:t>ز. قصوره في تقديم البيانات اللازمة للقيام بأعمال الرقابة الشاملة وقياس كفاءة وفاعلية البرامج الحكومية طويلة الأجل وتقييم أداء الوحدات الإدارية الحكومية. ‌</a:t>
            </a:r>
          </a:p>
          <a:p>
            <a:r>
              <a:rPr lang="ar-SA" sz="2400" dirty="0"/>
              <a:t>ح. لا يساعد على تحديد التكلفة الفعلية للأنشطة والبرامج مما يؤدي إلى عدم إمكانية ترشيد القرارات وإجراء المقارنة بين تكلفة أداء الخدمات التي تؤديها الوحدات الإدارية الأخرى. ‌</a:t>
            </a:r>
          </a:p>
          <a:p>
            <a:r>
              <a:rPr lang="ar-SA" sz="2400" dirty="0"/>
              <a:t>ط. صعوبة تتبع تكاليف المشروعات التي تمتد فترة تنفيذها عدة سنوات متتالية. ‌</a:t>
            </a:r>
          </a:p>
          <a:p>
            <a:r>
              <a:rPr lang="ar-SA" sz="2400" dirty="0"/>
              <a:t>ي. لا يظهر الحساب الختامي عند اقتصاره على إظهار التدفقات النقدية من وإلى الخزينة عما يسفر عنه تنفيذ القوانين والأنظمة والتعليمات</a:t>
            </a:r>
            <a:r>
              <a:rPr lang="ar-SA" dirty="0"/>
              <a:t>.</a:t>
            </a:r>
          </a:p>
        </p:txBody>
      </p:sp>
    </p:spTree>
    <p:extLst>
      <p:ext uri="{BB962C8B-B14F-4D97-AF65-F5344CB8AC3E}">
        <p14:creationId xmlns:p14="http://schemas.microsoft.com/office/powerpoint/2010/main" val="840240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7214" y="242963"/>
            <a:ext cx="10222612" cy="1741954"/>
            <a:chOff x="0" y="0"/>
            <a:chExt cx="7362346" cy="1222343"/>
          </a:xfrm>
          <a:solidFill>
            <a:srgbClr val="00B0F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grpSp>
        <p:nvGrpSpPr>
          <p:cNvPr id="5" name="Group 5"/>
          <p:cNvGrpSpPr/>
          <p:nvPr/>
        </p:nvGrpSpPr>
        <p:grpSpPr>
          <a:xfrm>
            <a:off x="9773538" y="198358"/>
            <a:ext cx="2308305" cy="1802160"/>
            <a:chOff x="0" y="0"/>
            <a:chExt cx="5765800" cy="6854631"/>
          </a:xfrm>
          <a:solidFill>
            <a:schemeClr val="bg2"/>
          </a:solidFill>
        </p:grpSpPr>
        <p:sp>
          <p:nvSpPr>
            <p:cNvPr id="6" name="Freeform 6"/>
            <p:cNvSpPr/>
            <p:nvPr/>
          </p:nvSpPr>
          <p:spPr>
            <a:xfrm>
              <a:off x="0" y="0"/>
              <a:ext cx="5765800" cy="6854631"/>
            </a:xfrm>
            <a:custGeom>
              <a:avLst/>
              <a:gdLst/>
              <a:ahLst/>
              <a:cxnLst/>
              <a:rect l="l" t="t" r="r" b="b"/>
              <a:pathLst>
                <a:path w="5765800" h="6854631">
                  <a:moveTo>
                    <a:pt x="5765800" y="0"/>
                  </a:moveTo>
                  <a:lnTo>
                    <a:pt x="5765800" y="6854631"/>
                  </a:lnTo>
                  <a:lnTo>
                    <a:pt x="2881630" y="5866571"/>
                  </a:lnTo>
                  <a:lnTo>
                    <a:pt x="0" y="6854631"/>
                  </a:lnTo>
                  <a:lnTo>
                    <a:pt x="3810" y="4675999"/>
                  </a:lnTo>
                  <a:lnTo>
                    <a:pt x="8890" y="881679"/>
                  </a:lnTo>
                  <a:lnTo>
                    <a:pt x="10160" y="0"/>
                  </a:lnTo>
                  <a:lnTo>
                    <a:pt x="5765800" y="0"/>
                  </a:lnTo>
                  <a:close/>
                </a:path>
              </a:pathLst>
            </a:custGeom>
            <a:grpFill/>
            <a:ln>
              <a:solidFill>
                <a:schemeClr val="bg2">
                  <a:lumMod val="75000"/>
                </a:schemeClr>
              </a:solidFill>
            </a:ln>
          </p:spPr>
        </p:sp>
      </p:grpSp>
      <p:sp>
        <p:nvSpPr>
          <p:cNvPr id="13" name="TextBox 13"/>
          <p:cNvSpPr txBox="1"/>
          <p:nvPr/>
        </p:nvSpPr>
        <p:spPr>
          <a:xfrm>
            <a:off x="9533544" y="258564"/>
            <a:ext cx="2788291" cy="2462213"/>
          </a:xfrm>
          <a:prstGeom prst="rect">
            <a:avLst/>
          </a:prstGeom>
        </p:spPr>
        <p:txBody>
          <a:bodyPr lIns="0" tIns="0" rIns="0" bIns="0" rtlCol="0" anchor="t">
            <a:spAutoFit/>
          </a:bodyPr>
          <a:lstStyle/>
          <a:p>
            <a:pPr algn="ctr">
              <a:lnSpc>
                <a:spcPts val="4800"/>
              </a:lnSpc>
            </a:pPr>
            <a:r>
              <a:rPr lang="ar-SA" sz="4000" b="1" dirty="0"/>
              <a:t>اساس الاستحقاق</a:t>
            </a:r>
            <a:endParaRPr lang="en-US" sz="4000" b="1" dirty="0"/>
          </a:p>
          <a:p>
            <a:pPr algn="ctr">
              <a:lnSpc>
                <a:spcPts val="4800"/>
              </a:lnSpc>
            </a:pPr>
            <a:r>
              <a:rPr lang="en-US" sz="4000" dirty="0">
                <a:solidFill>
                  <a:srgbClr val="DCD3D1"/>
                </a:solidFill>
                <a:cs typeface="الأميري"/>
              </a:rPr>
              <a:t>:</a:t>
            </a:r>
          </a:p>
          <a:p>
            <a:pPr algn="ctr">
              <a:lnSpc>
                <a:spcPts val="4800"/>
              </a:lnSpc>
              <a:spcBef>
                <a:spcPct val="0"/>
              </a:spcBef>
            </a:pPr>
            <a:endParaRPr lang="en-US" sz="4000" dirty="0">
              <a:solidFill>
                <a:srgbClr val="DCD3D1"/>
              </a:solidFill>
              <a:cs typeface="الأميري"/>
            </a:endParaRPr>
          </a:p>
        </p:txBody>
      </p:sp>
      <p:sp>
        <p:nvSpPr>
          <p:cNvPr id="15" name="TextBox 15"/>
          <p:cNvSpPr txBox="1"/>
          <p:nvPr/>
        </p:nvSpPr>
        <p:spPr>
          <a:xfrm>
            <a:off x="898240" y="672161"/>
            <a:ext cx="8875298" cy="1035861"/>
          </a:xfrm>
          <a:prstGeom prst="rect">
            <a:avLst/>
          </a:prstGeom>
        </p:spPr>
        <p:txBody>
          <a:bodyPr lIns="0" tIns="0" rIns="0" bIns="0" rtlCol="0" anchor="t">
            <a:spAutoFit/>
          </a:bodyPr>
          <a:lstStyle/>
          <a:p>
            <a:pPr algn="ctr">
              <a:lnSpc>
                <a:spcPts val="2613"/>
              </a:lnSpc>
              <a:spcBef>
                <a:spcPct val="0"/>
              </a:spcBef>
            </a:pPr>
            <a:endParaRPr lang="ar-SA" sz="3600" b="1" dirty="0">
              <a:solidFill>
                <a:srgbClr val="000000"/>
              </a:solidFill>
            </a:endParaRPr>
          </a:p>
          <a:p>
            <a:pPr>
              <a:lnSpc>
                <a:spcPts val="2613"/>
              </a:lnSpc>
              <a:spcBef>
                <a:spcPct val="0"/>
              </a:spcBef>
            </a:pPr>
            <a:r>
              <a:rPr lang="ar-SA" sz="3600" b="1" dirty="0">
                <a:latin typeface="Calibri" panose="020F0502020204030204" pitchFamily="34" charset="0"/>
                <a:ea typeface="Calibri" panose="020F0502020204030204" pitchFamily="34" charset="0"/>
                <a:cs typeface="Simplified Arabic" panose="02020603050405020304" pitchFamily="18" charset="-78"/>
              </a:rPr>
              <a:t>    التكامل للنظام المحاسبي</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lnSpc>
                <a:spcPts val="2613"/>
              </a:lnSpc>
              <a:spcBef>
                <a:spcPct val="0"/>
              </a:spcBef>
            </a:pPr>
            <a:r>
              <a:rPr lang="ar-SA" sz="3600" b="1" dirty="0">
                <a:solidFill>
                  <a:srgbClr val="404040"/>
                </a:solidFill>
                <a:latin typeface="DIN Next LT Arabic"/>
                <a:ea typeface="Times New Roman" panose="02020603050405020304" pitchFamily="18" charset="0"/>
                <a:cs typeface="Times New Roman" panose="02020603050405020304" pitchFamily="18" charset="0"/>
              </a:rPr>
              <a:t> </a:t>
            </a:r>
            <a:endParaRPr lang="en-US" sz="2933" b="1" dirty="0">
              <a:latin typeface="Calibri" panose="020F0502020204030204" pitchFamily="34" charset="0"/>
              <a:ea typeface="Calibri" panose="020F050202020403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535259" y="2145011"/>
            <a:ext cx="11546584" cy="4152868"/>
          </a:xfrm>
          <a:prstGeom prst="rect">
            <a:avLst/>
          </a:prstGeom>
          <a:solidFill>
            <a:srgbClr val="99CCFF"/>
          </a:solidFill>
        </p:spPr>
        <p:txBody>
          <a:bodyPr wrap="square">
            <a:spAutoFit/>
          </a:bodyPr>
          <a:lstStyle/>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يجب لفت الانتباه الى ان تطبيق أساس الاستحقاق وتطبيق المعايير الدولية لوحدها لن يكون عصى سحريه للتغلب على جميع المأخذ التي ترتبط بالنظام المالي الحكومي القائم على الأساس النقدي فالنظام المالي هو نظام شامل يهدف للتحقق من الأهداف المحددة وسلامة ممتلكات الأصول التي تعظم من كفاءة الأداء الحكومي يساعد انما التطوير منظومه شامله ومتكاملة تبدأ من تطوير القوانين واللوائح وتغيير النظم والسياسات المالية  كتبني الموازنات بالانتقال من موازنة البنود التي ستكون من الأمور التي عفى عليها الزمن في ظل تطبيق الأساس النقدي الى موازنة البرامج والاداء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دراسة وتحليل الهيكل التنظيمي وتبني محاسبة المسؤولية وتبنى الكفاءة والفعالية، ففي الوقت الذي يمكن اعتبار الكفاءة في انجاز الأهداف فأن الفعالية ان تنجز الأهداف بأقل التكاليف وأفضل النتائج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0816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672161"/>
            <a:ext cx="10095908" cy="797078"/>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gn="just"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Arial" panose="020B0604020202020204" pitchFamily="34" charset="0"/>
              </a:rPr>
              <a:t>الأسباب الموجبة لتطوير النظام المالي الى نظام مبني على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1122217" y="1676406"/>
            <a:ext cx="10452747" cy="4648388"/>
          </a:xfrm>
          <a:prstGeom prst="rect">
            <a:avLst/>
          </a:prstGeom>
          <a:solidFill>
            <a:srgbClr val="FFFF66"/>
          </a:solidFill>
        </p:spPr>
        <p:txBody>
          <a:bodyPr wrap="square">
            <a:spAutoFit/>
          </a:bodyPr>
          <a:lstStyle/>
          <a:p>
            <a:pPr algn="just" rtl="1">
              <a:lnSpc>
                <a:spcPct val="115000"/>
              </a:lnSpc>
              <a:spcAft>
                <a:spcPts val="1000"/>
              </a:spcAft>
            </a:pPr>
            <a:r>
              <a:rPr lang="ar-SA" sz="2800" dirty="0">
                <a:effectLst/>
                <a:latin typeface="Calibri" panose="020F0502020204030204" pitchFamily="34" charset="0"/>
                <a:ea typeface="Times New Roman" panose="02020603050405020304" pitchFamily="18" charset="0"/>
                <a:cs typeface="Arial" panose="020B0604020202020204" pitchFamily="34" charset="0"/>
              </a:rPr>
              <a:t>فرضت الملاحظات التي ارتبطت في تطبيق النظام المحاسبي الحكومي المبني على الأساس النقدي الانتقال الى تطبيق النظام المحاسبي المبين على أساس الاستحقاق لتحقيق مجموعه من الغايات</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الرغبة في اعداد موازنات تخطيطية وما يتطلبه ذلك من توفير معلومات تاريخية ملائمة.</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تحديد أولويات الانفاق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الرغبة في تحسين الأداء الحكومي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تعدد الأطراف المستفيدة من معلومات النظام المالي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تعامل الأساس النقدي مع الأصول على انها مصروفات تشغيلية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عدم القدرة على تقييم الأنشطة الحكومية</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61589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902085"/>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437812"/>
          </a:xfrm>
          <a:prstGeom prst="rect">
            <a:avLst/>
          </a:prstGeom>
        </p:spPr>
        <p:txBody>
          <a:bodyPr wrap="square" lIns="0" tIns="0" rIns="0" bIns="0" rtlCol="0" anchor="t">
            <a:spAutoFit/>
          </a:bodyPr>
          <a:lstStyle/>
          <a:p>
            <a:pPr algn="just" rtl="1">
              <a:lnSpc>
                <a:spcPct val="107000"/>
              </a:lnSpc>
              <a:spcAft>
                <a:spcPts val="800"/>
              </a:spcAft>
            </a:pPr>
            <a:r>
              <a:rPr lang="ar-SA" sz="2800" b="1" dirty="0" smtClean="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مميزات </a:t>
            </a: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تطبيق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03566" y="1151467"/>
            <a:ext cx="10771400" cy="5499967"/>
          </a:xfrm>
          <a:prstGeom prst="rect">
            <a:avLst/>
          </a:prstGeom>
          <a:solidFill>
            <a:srgbClr val="FFFF66"/>
          </a:solidFill>
        </p:spPr>
        <p:txBody>
          <a:bodyPr wrap="square">
            <a:spAutoFit/>
          </a:bodyPr>
          <a:lstStyle/>
          <a:p>
            <a:pPr lvl="0" algn="just" rtl="1">
              <a:lnSpc>
                <a:spcPct val="115000"/>
              </a:lnSpc>
            </a:pPr>
            <a:r>
              <a:rPr lang="ar-SA" sz="2800" dirty="0">
                <a:effectLst/>
                <a:latin typeface="Calibri" panose="020F0502020204030204" pitchFamily="34" charset="0"/>
                <a:ea typeface="Times New Roman" panose="02020603050405020304" pitchFamily="18" charset="0"/>
                <a:cs typeface="Arial" panose="020B0604020202020204" pitchFamily="34" charset="0"/>
              </a:rPr>
              <a:t>يوفر تطبيق أساس الاستحقاق معالجه لأوجه القصور التي يتسم بها الأساس النقدي ومنها: </a:t>
            </a:r>
          </a:p>
          <a:p>
            <a:pPr marL="342900" lvl="0" indent="-342900" algn="just" rtl="1">
              <a:lnSpc>
                <a:spcPct val="115000"/>
              </a:lnSpc>
              <a:buFont typeface="Arial" panose="020B0604020202020204" pitchFamily="34" charset="0"/>
              <a:buChar char="•"/>
            </a:pPr>
            <a:r>
              <a:rPr lang="ar-SA" sz="2400" dirty="0" smtClean="0">
                <a:effectLst/>
                <a:latin typeface="Calibri" panose="020F0502020204030204" pitchFamily="34" charset="0"/>
                <a:ea typeface="Times New Roman" panose="02020603050405020304" pitchFamily="18" charset="0"/>
                <a:cs typeface="Arial" panose="020B0604020202020204" pitchFamily="34" charset="0"/>
              </a:rPr>
              <a:t>تميز </a:t>
            </a:r>
            <a:r>
              <a:rPr lang="ar-SA" sz="2400" dirty="0">
                <a:effectLst/>
                <a:latin typeface="Calibri" panose="020F0502020204030204" pitchFamily="34" charset="0"/>
                <a:ea typeface="Times New Roman" panose="02020603050405020304" pitchFamily="18" charset="0"/>
                <a:cs typeface="Arial" panose="020B0604020202020204" pitchFamily="34" charset="0"/>
              </a:rPr>
              <a:t>بصورة واضحة بين النفقات التشغيلية والنفقات الرأسمالية مما يساعد في اعداد المركز المالي للدولة على حقيقته وتكون نتائج الاعمال للفترة المالية صحيحه وسليمه </a:t>
            </a:r>
            <a:r>
              <a:rPr lang="ar-SA" sz="2400" dirty="0" smtClean="0">
                <a:effectLst/>
                <a:latin typeface="Calibri" panose="020F0502020204030204" pitchFamily="34" charset="0"/>
                <a:ea typeface="Times New Roman" panose="02020603050405020304" pitchFamily="18" charset="0"/>
                <a:cs typeface="Arial" panose="020B0604020202020204" pitchFamily="34" charset="0"/>
              </a:rPr>
              <a:t>وعادلة</a:t>
            </a:r>
          </a:p>
          <a:p>
            <a:pPr marL="342900" indent="-342900">
              <a:buFont typeface="Arial" panose="020B0604020202020204" pitchFamily="34" charset="0"/>
              <a:buChar char="•"/>
            </a:pPr>
            <a:r>
              <a:rPr lang="ar-SA" sz="2400" dirty="0"/>
              <a:t> </a:t>
            </a:r>
            <a:r>
              <a:rPr lang="ar-SA" sz="2400" dirty="0">
                <a:latin typeface="Calibri" panose="020F0502020204030204" pitchFamily="34" charset="0"/>
                <a:ea typeface="Times New Roman" panose="02020603050405020304" pitchFamily="18" charset="0"/>
                <a:cs typeface="Arial" panose="020B0604020202020204" pitchFamily="34" charset="0"/>
              </a:rPr>
              <a:t>توفير</a:t>
            </a:r>
            <a:r>
              <a:rPr lang="ar-SA" sz="2400" dirty="0"/>
              <a:t> المعلومات المحاسبية الضرورية والدقيقة والموضوعية لإظهار نتائج الأعمال والمركز المالي بصورة واقعية وسليمة كونه يعتمد على تحميل السنة المالية بنصيبها العادل من النفقات </a:t>
            </a:r>
            <a:r>
              <a:rPr lang="ar-SA" sz="2400" dirty="0" smtClean="0"/>
              <a:t>والإيرادات </a:t>
            </a:r>
            <a:r>
              <a:rPr lang="ar-SA" sz="2400" dirty="0"/>
              <a:t>مما يؤدي إلى تحقيق الرقابة الفاعلة والشاملة. ‌</a:t>
            </a:r>
          </a:p>
          <a:p>
            <a:pPr marL="342900" indent="-342900">
              <a:buFont typeface="Arial" panose="020B0604020202020204" pitchFamily="34" charset="0"/>
              <a:buChar char="•"/>
            </a:pPr>
            <a:r>
              <a:rPr lang="ar-SA" sz="2400" dirty="0" smtClean="0"/>
              <a:t>توفير </a:t>
            </a:r>
            <a:r>
              <a:rPr lang="ar-SA" sz="2400" dirty="0"/>
              <a:t>معلومات قابلة للمقارنة بين السنوات على أسس ثابتة. ‌</a:t>
            </a:r>
          </a:p>
          <a:p>
            <a:pPr marL="342900" indent="-342900">
              <a:buFont typeface="Arial" panose="020B0604020202020204" pitchFamily="34" charset="0"/>
              <a:buChar char="•"/>
            </a:pPr>
            <a:r>
              <a:rPr lang="ar-SA" sz="2400" dirty="0" smtClean="0"/>
              <a:t>تسهيل </a:t>
            </a:r>
            <a:r>
              <a:rPr lang="ar-SA" sz="2400" dirty="0"/>
              <a:t>عملية إعداد التقديرات للموارد والاستخدامات اللازمة للسنة المقبلة والمساعدة في تحديد تكلفة النشاط أو الخدمة </a:t>
            </a:r>
            <a:r>
              <a:rPr lang="ar-SA" sz="2400" dirty="0" err="1"/>
              <a:t>المؤداة</a:t>
            </a:r>
            <a:r>
              <a:rPr lang="ar-SA" sz="2400" dirty="0"/>
              <a:t> خاصة في ظل استخدام موازنة البرامج والأداء. ‌</a:t>
            </a:r>
          </a:p>
          <a:p>
            <a:pPr marL="342900" indent="-342900">
              <a:buFont typeface="Arial" panose="020B0604020202020204" pitchFamily="34" charset="0"/>
              <a:buChar char="•"/>
            </a:pPr>
            <a:r>
              <a:rPr lang="ar-SA" sz="2400" dirty="0" smtClean="0"/>
              <a:t>يعكس </a:t>
            </a:r>
            <a:r>
              <a:rPr lang="ar-SA" sz="2400" dirty="0"/>
              <a:t>المجهودات والمنجزات المرتبطة بالفترة المحاسبية ويحقق استقلال السنوات المالية. ‌</a:t>
            </a:r>
          </a:p>
          <a:p>
            <a:pPr marL="342900" indent="-342900">
              <a:buFont typeface="Arial" panose="020B0604020202020204" pitchFamily="34" charset="0"/>
              <a:buChar char="•"/>
            </a:pPr>
            <a:r>
              <a:rPr lang="ar-SA" sz="2400" dirty="0" smtClean="0"/>
              <a:t>يتمشى </a:t>
            </a:r>
            <a:r>
              <a:rPr lang="ar-SA" sz="2400" dirty="0"/>
              <a:t>مع متطلبات التحليل الاقتصادي لقيام أنظمة المحاسبة القومية.</a:t>
            </a:r>
          </a:p>
          <a:p>
            <a:pPr marL="342900" indent="-342900">
              <a:buFont typeface="Arial" panose="020B0604020202020204" pitchFamily="34" charset="0"/>
              <a:buChar char="•"/>
            </a:pPr>
            <a:r>
              <a:rPr lang="ar-SA" sz="2400" dirty="0" smtClean="0"/>
              <a:t>‌المساعدة </a:t>
            </a:r>
            <a:r>
              <a:rPr lang="ar-SA" sz="2400" dirty="0"/>
              <a:t>في صياغة السياسات المالية الواقعية حيث يساعد صانعي السياسة المالية إلى رؤية ما وراء السنة المالية الحالية. ‌</a:t>
            </a:r>
          </a:p>
          <a:p>
            <a:pPr marL="342900" indent="-342900">
              <a:buFont typeface="Arial" panose="020B0604020202020204" pitchFamily="34" charset="0"/>
              <a:buChar char="•"/>
            </a:pPr>
            <a:r>
              <a:rPr lang="ar-SA" sz="2400" dirty="0" smtClean="0"/>
              <a:t>توفير </a:t>
            </a:r>
            <a:r>
              <a:rPr lang="ar-SA" sz="2400" dirty="0"/>
              <a:t>معلومات مفيدة وكافية عن تكاليف أنشطة الحكومة الأمر الذي يدعم عملية اتخاذ القرار</a:t>
            </a:r>
            <a:r>
              <a:rPr lang="ar-SA" sz="2400" dirty="0" smtClean="0"/>
              <a:t>.</a:t>
            </a:r>
            <a:endParaRPr lang="ar-SA" sz="2400" dirty="0"/>
          </a:p>
        </p:txBody>
      </p:sp>
    </p:spTree>
    <p:extLst>
      <p:ext uri="{BB962C8B-B14F-4D97-AF65-F5344CB8AC3E}">
        <p14:creationId xmlns:p14="http://schemas.microsoft.com/office/powerpoint/2010/main" val="3653727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797078"/>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gn="just" rtl="1">
              <a:lnSpc>
                <a:spcPct val="107000"/>
              </a:lnSpc>
              <a:spcAft>
                <a:spcPts val="800"/>
              </a:spcAft>
            </a:pP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مميزات تطبيق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03565" y="1662551"/>
            <a:ext cx="10771400" cy="5142562"/>
          </a:xfrm>
          <a:prstGeom prst="rect">
            <a:avLst/>
          </a:prstGeom>
          <a:solidFill>
            <a:srgbClr val="FFFF66"/>
          </a:solidFill>
        </p:spPr>
        <p:txBody>
          <a:bodyPr wrap="square">
            <a:spAutoFit/>
          </a:bodyPr>
          <a:lstStyle/>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الأداء: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تقييم أداء الحكومة بشكل أفضل من ناحية تكلفة الخدمات التي تقدمها وفعاليتها وإنجازاته وذلك من خلال التحديد الدقيق لتكاليف الخدمات والوقوف على كفاءة وفعالية الانفاق الذي يمكن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rtl="1">
              <a:lnSpc>
                <a:spcPct val="107000"/>
              </a:lnSpc>
              <a:buFont typeface="Arial" panose="020B0604020202020204" pitchFamily="34" charset="0"/>
              <a:buChar char="-"/>
            </a:pPr>
            <a:r>
              <a:rPr lang="ar-SA" sz="3200" dirty="0">
                <a:effectLst/>
                <a:latin typeface="Calibri" panose="020F0502020204030204" pitchFamily="34" charset="0"/>
                <a:ea typeface="Calibri" panose="020F0502020204030204" pitchFamily="34" charset="0"/>
                <a:cs typeface="Simplified Arabic" panose="02020603050405020304" pitchFamily="18" charset="-78"/>
              </a:rPr>
              <a:t>القدرة على القياس وتقييم الأداء وتوفير متطلبات دعم القرار</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rtl="1">
              <a:lnSpc>
                <a:spcPct val="107000"/>
              </a:lnSpc>
              <a:spcAft>
                <a:spcPts val="800"/>
              </a:spcAft>
              <a:buFont typeface="Arial" panose="020B0604020202020204" pitchFamily="34" charset="0"/>
              <a:buChar char="-"/>
            </a:pPr>
            <a:r>
              <a:rPr lang="ar-SA" sz="3200" dirty="0">
                <a:effectLst/>
                <a:latin typeface="Calibri" panose="020F0502020204030204" pitchFamily="34" charset="0"/>
                <a:ea typeface="Calibri" panose="020F0502020204030204" pitchFamily="34" charset="0"/>
                <a:cs typeface="Simplified Arabic" panose="02020603050405020304" pitchFamily="18" charset="-78"/>
              </a:rPr>
              <a:t>الاستجابة لمتطلبات التصنيف المالي والتقييم الذي يتم لمقدرات المملكة من قبل وكالات التصنيف المعتمدة والتي تستند الى المعايير الدولية للمحاسبة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    الدقة : </a:t>
            </a:r>
          </a:p>
          <a:p>
            <a:pPr lvl="0" algn="just" rtl="1" fontAlgn="t">
              <a:lnSpc>
                <a:spcPct val="107000"/>
              </a:lnSpc>
              <a:spcBef>
                <a:spcPts val="375"/>
              </a:spcBef>
              <a:spcAft>
                <a:spcPts val="375"/>
              </a:spcAft>
              <a:buSzPts val="1000"/>
              <a:tabLst>
                <a:tab pos="457200" algn="l"/>
              </a:tabLst>
            </a:pPr>
            <a:r>
              <a:rPr lang="ar-SA" sz="3200" b="1" dirty="0">
                <a:solidFill>
                  <a:srgbClr val="212529"/>
                </a:solidFill>
                <a:latin typeface="Calibri" panose="020F0502020204030204" pitchFamily="34" charset="0"/>
                <a:ea typeface="Times New Roman" panose="02020603050405020304" pitchFamily="18" charset="0"/>
                <a:cs typeface="Simplified Arabic" panose="02020603050405020304" pitchFamily="18" charset="-78"/>
              </a:rPr>
              <a:t>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تعزيز القدرة على توفير سجلات محاسبية أكثر دقة وتكاملاً وفقاً لأعلى معايير الكفاءة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8120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797078"/>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gn="just" rtl="1">
              <a:lnSpc>
                <a:spcPct val="107000"/>
              </a:lnSpc>
              <a:spcAft>
                <a:spcPts val="800"/>
              </a:spcAft>
            </a:pP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مميزات تطبيق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03565" y="1662551"/>
            <a:ext cx="10771400" cy="4918782"/>
          </a:xfrm>
          <a:prstGeom prst="rect">
            <a:avLst/>
          </a:prstGeom>
          <a:solidFill>
            <a:srgbClr val="FFFF66"/>
          </a:solidFill>
        </p:spPr>
        <p:txBody>
          <a:bodyPr wrap="square">
            <a:spAutoFit/>
          </a:bodyPr>
          <a:lstStyle/>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التكلفة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fontAlgn="t">
              <a:lnSpc>
                <a:spcPct val="107000"/>
              </a:lnSpc>
              <a:spcAft>
                <a:spcPts val="800"/>
              </a:spcAft>
            </a:pP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تحديد </a:t>
            </a:r>
            <a:r>
              <a:rPr lang="ar-SA" sz="3200" dirty="0">
                <a:solidFill>
                  <a:srgbClr val="212529"/>
                </a:solidFill>
                <a:latin typeface="Calibri" panose="020F0502020204030204" pitchFamily="34" charset="0"/>
                <a:ea typeface="Times New Roman" panose="02020603050405020304" pitchFamily="18" charset="0"/>
                <a:cs typeface="Simplified Arabic" panose="02020603050405020304" pitchFamily="18" charset="-78"/>
              </a:rPr>
              <a:t>إجمالي كلفة وعناصر الخدمات التي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تقدمها الحكومة ومقارنتها بكلفة خدمات القطاعين الخاص والتطوعي</a:t>
            </a:r>
            <a:r>
              <a:rPr lang="en-US" sz="3200" dirty="0">
                <a:solidFill>
                  <a:srgbClr val="212529"/>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ar-SA" sz="3200" dirty="0">
              <a:solidFill>
                <a:srgbClr val="212529"/>
              </a:solidFill>
              <a:effectLst/>
              <a:latin typeface="Simplified Arabic" panose="02020603050405020304" pitchFamily="18" charset="-78"/>
              <a:ea typeface="Times New Roman" panose="02020603050405020304" pitchFamily="18" charset="0"/>
              <a:cs typeface="Arial" panose="020B0604020202020204" pitchFamily="34" charset="0"/>
            </a:endParaRPr>
          </a:p>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المقارنة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3200" dirty="0">
                <a:solidFill>
                  <a:srgbClr val="212529"/>
                </a:solidFill>
                <a:effectLst/>
                <a:ea typeface="Times New Roman" panose="02020603050405020304" pitchFamily="18" charset="0"/>
                <a:cs typeface="Simplified Arabic" panose="02020603050405020304" pitchFamily="18" charset="-78"/>
              </a:rPr>
              <a:t>التحول</a:t>
            </a:r>
            <a:r>
              <a:rPr lang="ar-SA" sz="3200" dirty="0">
                <a:effectLst/>
                <a:ea typeface="Calibri" panose="020F0502020204030204" pitchFamily="34" charset="0"/>
                <a:cs typeface="Simplified Arabic" panose="02020603050405020304" pitchFamily="18" charset="-78"/>
              </a:rPr>
              <a:t> الى الأساس النقدي سيعمل على ردم الفجوة الناتجة عن التباين في نتائج استخدام القطاع الخاص الذي يستخدم أساس الاستحقاق والقطاع الحكومي الذي يستخدم الأساس النقدي</a:t>
            </a:r>
            <a:r>
              <a:rPr lang="ar-SA" sz="3200" dirty="0">
                <a:solidFill>
                  <a:srgbClr val="212529"/>
                </a:solidFill>
                <a:effectLst/>
                <a:ea typeface="Times New Roman" panose="02020603050405020304" pitchFamily="18" charset="0"/>
                <a:cs typeface="Simplified Arabic" panose="02020603050405020304" pitchFamily="18" charset="-78"/>
              </a:rPr>
              <a:t> </a:t>
            </a:r>
            <a:r>
              <a:rPr lang="ar-SA" sz="3200" dirty="0">
                <a:solidFill>
                  <a:srgbClr val="232323"/>
                </a:solidFill>
                <a:effectLst/>
                <a:ea typeface="Calibri" panose="020F0502020204030204" pitchFamily="34" charset="0"/>
                <a:cs typeface="Simplified Arabic" panose="02020603050405020304" pitchFamily="18" charset="-78"/>
              </a:rPr>
              <a:t>والذي سوف يحقق توافقا واتساقا على مستوى الاقتصاد ككل في عرض البيانات المالية، مبينا أن الفجوة القائمة في قياس وعرض البيانات المالية بين القطاع العام والقطاع الخاص ستزول تقريبا مع اكتمال تطبيقه</a:t>
            </a:r>
            <a:endParaRPr lang="en-US" sz="5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4483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797078"/>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gn="just" rtl="1">
              <a:lnSpc>
                <a:spcPct val="107000"/>
              </a:lnSpc>
              <a:spcAft>
                <a:spcPts val="800"/>
              </a:spcAft>
            </a:pP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مميزات تطبيق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03565" y="1662551"/>
            <a:ext cx="10771400" cy="4615623"/>
          </a:xfrm>
          <a:prstGeom prst="rect">
            <a:avLst/>
          </a:prstGeom>
          <a:solidFill>
            <a:srgbClr val="FFFF66"/>
          </a:solidFill>
        </p:spPr>
        <p:txBody>
          <a:bodyPr wrap="square">
            <a:spAutoFit/>
          </a:bodyPr>
          <a:lstStyle/>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الترشيد :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إعطاء صورة أوضح عن مدى نجاح الحكومة في إدارة مواردها وترشيد نفقاتها</a:t>
            </a:r>
            <a:r>
              <a:rPr lang="en-US" sz="3200" dirty="0">
                <a:solidFill>
                  <a:srgbClr val="212529"/>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التحليل :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توفير رؤية خاصة بالبيانات المالية لعدد من السنوات، مما يسمح بإجراء عملية المقارنة والتحليل على مدى الأعوام</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الموارد :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إتاحة إمكانية إجراء مقارنة أفضل وأكثر كفاءة بين مختلف خيارات وبدائل استخدام الموارد</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0" algn="just" rtl="1" fontAlgn="t">
              <a:lnSpc>
                <a:spcPct val="107000"/>
              </a:lnSpc>
              <a:spcBef>
                <a:spcPts val="375"/>
              </a:spcBef>
              <a:spcAft>
                <a:spcPts val="375"/>
              </a:spcAft>
              <a:buSzPts val="1000"/>
              <a:tabLst>
                <a:tab pos="457200" algn="l"/>
              </a:tabLst>
            </a:pPr>
            <a:r>
              <a:rPr lang="ar-SA" sz="3200" b="1"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التدفقات النقدية : </a:t>
            </a:r>
            <a:r>
              <a:rPr lang="ar-SA" sz="3200" dirty="0">
                <a:solidFill>
                  <a:srgbClr val="212529"/>
                </a:solidFill>
                <a:effectLst/>
                <a:latin typeface="Calibri" panose="020F0502020204030204" pitchFamily="34" charset="0"/>
                <a:ea typeface="Times New Roman" panose="02020603050405020304" pitchFamily="18" charset="0"/>
                <a:cs typeface="Simplified Arabic" panose="02020603050405020304" pitchFamily="18" charset="-78"/>
              </a:rPr>
              <a:t>تقييم أداء الوزارات والهيئات التابعة للحكومة الاتحادية من ناحية مركزها المالي وتدفقاتها النقدية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437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86" y="424085"/>
            <a:ext cx="11936627"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800" b="1" kern="0" dirty="0">
                <a:solidFill>
                  <a:schemeClr val="bg1"/>
                </a:solidFill>
                <a:latin typeface="Calibri Light" panose="020F0302020204030204" pitchFamily="34" charset="0"/>
                <a:cs typeface="Times New Roman" panose="02020603050405020304" pitchFamily="18" charset="0"/>
              </a:rPr>
              <a:t>خصائص المحاسبة الحكومية</a:t>
            </a:r>
          </a:p>
        </p:txBody>
      </p:sp>
      <p:sp>
        <p:nvSpPr>
          <p:cNvPr id="5" name="Rectangle 4"/>
          <p:cNvSpPr/>
          <p:nvPr/>
        </p:nvSpPr>
        <p:spPr>
          <a:xfrm>
            <a:off x="-63500" y="6081713"/>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Rectangle 6"/>
          <p:cNvSpPr>
            <a:spLocks noChangeArrowheads="1"/>
          </p:cNvSpPr>
          <p:nvPr/>
        </p:nvSpPr>
        <p:spPr bwMode="auto">
          <a:xfrm>
            <a:off x="127000" y="1651000"/>
            <a:ext cx="11809413" cy="46037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342900" indent="-342900" algn="r" rtl="1">
              <a:lnSpc>
                <a:spcPct val="150000"/>
              </a:lnSpc>
              <a:defRPr/>
            </a:pPr>
            <a:r>
              <a:rPr lang="ar-SA" sz="3200" b="1" dirty="0">
                <a:solidFill>
                  <a:srgbClr val="1F1F1F"/>
                </a:solidFill>
                <a:latin typeface="Google Sans"/>
              </a:rPr>
              <a:t>لا تسعى لتحقيق الربح وتركز بشكل أكبرعلى تحقيق أهداف الدولة وتقديم الخدمات. </a:t>
            </a:r>
          </a:p>
          <a:p>
            <a:pPr marL="342900" indent="-342900" algn="r" rtl="1">
              <a:lnSpc>
                <a:spcPct val="150000"/>
              </a:lnSpc>
              <a:defRPr/>
            </a:pPr>
            <a:r>
              <a:rPr lang="ar-SA" sz="3200" b="1" dirty="0">
                <a:solidFill>
                  <a:srgbClr val="1F1F1F"/>
                </a:solidFill>
                <a:latin typeface="Google Sans"/>
              </a:rPr>
              <a:t>التركيز على الوحدات الحكومية دون الأفراد  </a:t>
            </a:r>
          </a:p>
          <a:p>
            <a:pPr marL="342900" indent="-342900" algn="r" rtl="1">
              <a:lnSpc>
                <a:spcPct val="150000"/>
              </a:lnSpc>
              <a:defRPr/>
            </a:pPr>
            <a:r>
              <a:rPr lang="ar-SA" sz="3200" b="1" dirty="0">
                <a:solidFill>
                  <a:srgbClr val="1F1F1F"/>
                </a:solidFill>
                <a:latin typeface="Google Sans"/>
              </a:rPr>
              <a:t>ينقسم نشاط الوحدات الحكومية إلى: </a:t>
            </a:r>
          </a:p>
          <a:p>
            <a:pPr algn="r" rtl="1">
              <a:lnSpc>
                <a:spcPct val="100000"/>
              </a:lnSpc>
              <a:buFont typeface="Arial" panose="020B0604020202020204" pitchFamily="34" charset="0"/>
              <a:buNone/>
              <a:defRPr/>
            </a:pPr>
            <a:r>
              <a:rPr lang="ar-SA" b="1" dirty="0">
                <a:solidFill>
                  <a:srgbClr val="1F1F1F"/>
                </a:solidFill>
                <a:latin typeface="Google Sans"/>
              </a:rPr>
              <a:t> </a:t>
            </a:r>
            <a:r>
              <a:rPr lang="ar-SA" b="1" dirty="0">
                <a:solidFill>
                  <a:srgbClr val="C00000"/>
                </a:solidFill>
                <a:latin typeface="Google Sans"/>
              </a:rPr>
              <a:t>*</a:t>
            </a:r>
            <a:r>
              <a:rPr lang="ar-SA" b="1" dirty="0">
                <a:solidFill>
                  <a:srgbClr val="1F1F1F"/>
                </a:solidFill>
                <a:latin typeface="Google Sans"/>
              </a:rPr>
              <a:t> وحدات حكومية إيرادية: وزارة المالية، وزارة البترول والثروة المعدنية، وزارة المياه والكهرباء.       </a:t>
            </a:r>
          </a:p>
          <a:p>
            <a:pPr algn="r" rtl="1">
              <a:lnSpc>
                <a:spcPct val="100000"/>
              </a:lnSpc>
              <a:buFont typeface="Arial" panose="020B0604020202020204" pitchFamily="34" charset="0"/>
              <a:buNone/>
              <a:defRPr/>
            </a:pPr>
            <a:r>
              <a:rPr lang="ar-SA" b="1" dirty="0">
                <a:solidFill>
                  <a:srgbClr val="1F1F1F"/>
                </a:solidFill>
                <a:latin typeface="Google Sans"/>
              </a:rPr>
              <a:t> </a:t>
            </a:r>
            <a:r>
              <a:rPr lang="ar-SA" b="1" dirty="0">
                <a:solidFill>
                  <a:srgbClr val="C00000"/>
                </a:solidFill>
                <a:latin typeface="Google Sans"/>
              </a:rPr>
              <a:t>*</a:t>
            </a:r>
            <a:r>
              <a:rPr lang="ar-SA" b="1" dirty="0">
                <a:solidFill>
                  <a:srgbClr val="1F1F1F"/>
                </a:solidFill>
                <a:latin typeface="Google Sans"/>
              </a:rPr>
              <a:t> وحدات حكومية غير إيرادية: وزارة الادارة المحلية.</a:t>
            </a:r>
          </a:p>
          <a:p>
            <a:pPr algn="r">
              <a:buFont typeface="Arial" panose="020B0604020202020204" pitchFamily="34" charset="0"/>
              <a:buNone/>
              <a:defRPr/>
            </a:pPr>
            <a:endParaRPr lang="ar-SA" sz="2400" dirty="0">
              <a:solidFill>
                <a:srgbClr val="1F1F1F"/>
              </a:solidFill>
              <a:latin typeface="Google Sans"/>
            </a:endParaRPr>
          </a:p>
          <a:p>
            <a:pPr algn="r">
              <a:buFont typeface="Arial" panose="020B0604020202020204" pitchFamily="34" charset="0"/>
              <a:buNone/>
              <a:defRPr/>
            </a:pPr>
            <a:endParaRPr lang="en-US" sz="2400" dirty="0"/>
          </a:p>
        </p:txBody>
      </p:sp>
      <p:sp>
        <p:nvSpPr>
          <p:cNvPr id="10248"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8E1A93C-D785-4D6C-B365-D9D95A49928E}" type="slidenum">
              <a:rPr lang="en-US" altLang="ar-SA" sz="1200">
                <a:solidFill>
                  <a:srgbClr val="898989"/>
                </a:solidFill>
              </a:rPr>
              <a:pPr>
                <a:lnSpc>
                  <a:spcPct val="100000"/>
                </a:lnSpc>
                <a:spcBef>
                  <a:spcPct val="0"/>
                </a:spcBef>
                <a:buFontTx/>
                <a:buNone/>
              </a:pPr>
              <a:t>8</a:t>
            </a:fld>
            <a:endParaRPr lang="en-US" altLang="ar-SA" sz="1200">
              <a:solidFill>
                <a:srgbClr val="898989"/>
              </a:solidFill>
            </a:endParaRPr>
          </a:p>
        </p:txBody>
      </p:sp>
      <p:sp>
        <p:nvSpPr>
          <p:cNvPr id="10249" name="Title 1"/>
          <p:cNvSpPr txBox="1">
            <a:spLocks noChangeArrowheads="1"/>
          </p:cNvSpPr>
          <p:nvPr/>
        </p:nvSpPr>
        <p:spPr bwMode="auto">
          <a:xfrm>
            <a:off x="476250" y="608171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8</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256886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885151"/>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437812"/>
          </a:xfrm>
          <a:prstGeom prst="rect">
            <a:avLst/>
          </a:prstGeom>
        </p:spPr>
        <p:txBody>
          <a:bodyPr wrap="square" lIns="0" tIns="0" rIns="0" bIns="0" rtlCol="0" anchor="t">
            <a:spAutoFit/>
          </a:bodyPr>
          <a:lstStyle/>
          <a:p>
            <a:pPr algn="just" rtl="1">
              <a:lnSpc>
                <a:spcPct val="107000"/>
              </a:lnSpc>
              <a:spcAft>
                <a:spcPts val="800"/>
              </a:spcAft>
            </a:pPr>
            <a:r>
              <a:rPr lang="ar-SA" sz="2800" b="1" dirty="0" smtClean="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مميزات </a:t>
            </a: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تطبيق أساس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803566" y="1164134"/>
            <a:ext cx="10771400" cy="5693866"/>
          </a:xfrm>
          <a:prstGeom prst="rect">
            <a:avLst/>
          </a:prstGeom>
          <a:solidFill>
            <a:srgbClr val="FFFF66"/>
          </a:solidFill>
        </p:spPr>
        <p:txBody>
          <a:bodyPr wrap="square">
            <a:spAutoFit/>
          </a:bodyPr>
          <a:lstStyle/>
          <a:p>
            <a:pPr algn="just"/>
            <a:r>
              <a:rPr lang="ar-SA" sz="2800" dirty="0" smtClean="0"/>
              <a:t>بينت الدراسات والتحليلات المصاحبة أن </a:t>
            </a:r>
            <a:r>
              <a:rPr lang="ar-SA" sz="2800" dirty="0"/>
              <a:t>أساس الاستحقاق يعتبر الأساس الوحيد الذي تتوفر فيه كافة </a:t>
            </a:r>
            <a:r>
              <a:rPr lang="ar-SA" sz="2800" dirty="0" smtClean="0"/>
              <a:t>الميزات والمعايير المطلوبة والتي </a:t>
            </a:r>
            <a:r>
              <a:rPr lang="ar-SA" sz="2800" dirty="0"/>
              <a:t>بموجبها يتم اختيار الأساس المحاسبي المناسب وهذا </a:t>
            </a:r>
            <a:r>
              <a:rPr lang="ar-SA" sz="2800" dirty="0" smtClean="0"/>
              <a:t>جعل </a:t>
            </a:r>
            <a:r>
              <a:rPr lang="ar-SA" sz="2800" dirty="0"/>
              <a:t>منه أفضل الأسس التي يمكن الاعتماد </a:t>
            </a:r>
            <a:r>
              <a:rPr lang="ar-SA" sz="2800" dirty="0" smtClean="0"/>
              <a:t>عليها، خاصة </a:t>
            </a:r>
            <a:r>
              <a:rPr lang="ar-SA" sz="2800" dirty="0"/>
              <a:t>في ظل تعدد وتعقد الوظائف والأنشطة الحكومية لما يوفره من بيانات ومعلومات سليمة وموثوق بها عن التكاليف الحقيقية للمشاريع والأنشطة والخدمات الحكومية التي من خلالها يمكن تحقيق رقابة فعالة على الأنشطة الحكومية للتعرف على مدى تحقيقها لأهدافها بأفضل الوسائل وأقل التكاليف.</a:t>
            </a:r>
          </a:p>
          <a:p>
            <a:pPr algn="just"/>
            <a:r>
              <a:rPr lang="ar-SA" sz="2800" dirty="0" smtClean="0"/>
              <a:t> ويعتبر تطبيق موازنة </a:t>
            </a:r>
            <a:r>
              <a:rPr lang="ar-SA" sz="2800" dirty="0"/>
              <a:t>البرامج </a:t>
            </a:r>
            <a:r>
              <a:rPr lang="ar-SA" sz="2800" dirty="0" smtClean="0"/>
              <a:t>والأداء باعتبارها موازنة </a:t>
            </a:r>
            <a:r>
              <a:rPr lang="ar-SA" sz="2800" dirty="0"/>
              <a:t>تركز علي الأعمال التي تقوم بها الحكومة </a:t>
            </a:r>
            <a:r>
              <a:rPr lang="ar-SA" sz="2800" dirty="0" smtClean="0"/>
              <a:t>البديل الأفضل وليس فقط الرقابة علي </a:t>
            </a:r>
            <a:r>
              <a:rPr lang="ar-SA" sz="2800" dirty="0"/>
              <a:t>المصروفات </a:t>
            </a:r>
            <a:r>
              <a:rPr lang="ar-SA" sz="2800" dirty="0" smtClean="0"/>
              <a:t>والإيرادات، </a:t>
            </a:r>
            <a:r>
              <a:rPr lang="ar-SA" sz="2800" dirty="0"/>
              <a:t>فهي وضعت للتركيز علي العمل المنجز نفسه أو المراد إنجازه وليس علي وسائل القيام بالعمل. تعتمد موازنة البرامج والأداء في تطبيقها على أساس </a:t>
            </a:r>
            <a:r>
              <a:rPr lang="ar-SA" sz="2800" dirty="0" smtClean="0"/>
              <a:t>الاستحقاق </a:t>
            </a:r>
            <a:r>
              <a:rPr lang="ar-SA" sz="2800" dirty="0"/>
              <a:t>الذي يمكن من الآتي:</a:t>
            </a:r>
          </a:p>
          <a:p>
            <a:r>
              <a:rPr lang="ar-SA" sz="2800" dirty="0"/>
              <a:t>1. وضع السياسات المحاسبية الموحدة وبالتالي قياس الأداء للسنوات المتتالية وفق أسس محاسبية موحدة.</a:t>
            </a:r>
          </a:p>
          <a:p>
            <a:r>
              <a:rPr lang="ar-SA" sz="2800" dirty="0"/>
              <a:t>2. يمكن أساس </a:t>
            </a:r>
            <a:r>
              <a:rPr lang="ar-SA" sz="2800" dirty="0" smtClean="0"/>
              <a:t>الاستحقاق </a:t>
            </a:r>
            <a:r>
              <a:rPr lang="ar-SA" sz="2800" dirty="0"/>
              <a:t>من الربط بين الأداء المحقق والتكلفة التي أنفقت عليه</a:t>
            </a:r>
          </a:p>
        </p:txBody>
      </p:sp>
    </p:spTree>
    <p:extLst>
      <p:ext uri="{BB962C8B-B14F-4D97-AF65-F5344CB8AC3E}">
        <p14:creationId xmlns:p14="http://schemas.microsoft.com/office/powerpoint/2010/main" val="3648857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5733" y="249382"/>
            <a:ext cx="11362267" cy="885151"/>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408918"/>
            <a:ext cx="10095908" cy="437812"/>
          </a:xfrm>
          <a:prstGeom prst="rect">
            <a:avLst/>
          </a:prstGeom>
        </p:spPr>
        <p:txBody>
          <a:bodyPr wrap="square" lIns="0" tIns="0" rIns="0" bIns="0" rtlCol="0" anchor="t">
            <a:spAutoFit/>
          </a:bodyPr>
          <a:lstStyle/>
          <a:p>
            <a:pPr algn="just" rtl="1">
              <a:lnSpc>
                <a:spcPct val="107000"/>
              </a:lnSpc>
              <a:spcAft>
                <a:spcPts val="800"/>
              </a:spcAft>
            </a:pPr>
            <a:r>
              <a:rPr lang="ar-SA" sz="2800" b="1" dirty="0" smtClean="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أساس الاستحقاق وموازنة الدولة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575733" y="1164134"/>
            <a:ext cx="11362267" cy="5693866"/>
          </a:xfrm>
          <a:prstGeom prst="rect">
            <a:avLst/>
          </a:prstGeom>
          <a:solidFill>
            <a:srgbClr val="FFFF66"/>
          </a:solidFill>
        </p:spPr>
        <p:txBody>
          <a:bodyPr wrap="square">
            <a:spAutoFit/>
          </a:bodyPr>
          <a:lstStyle/>
          <a:p>
            <a:pPr algn="just"/>
            <a:r>
              <a:rPr lang="ar-SA" sz="2600" dirty="0" smtClean="0"/>
              <a:t>تمتاز </a:t>
            </a:r>
            <a:r>
              <a:rPr lang="ar-SA" sz="2600" dirty="0"/>
              <a:t>الموازنة علي اساس الاستحقاق بتحسين معلومات التكلفة لصنع القرارات وتحسين الانضباط </a:t>
            </a:r>
            <a:r>
              <a:rPr lang="ar-SA" sz="2600" dirty="0" smtClean="0"/>
              <a:t>لأغراض </a:t>
            </a:r>
            <a:r>
              <a:rPr lang="ar-SA" sz="2600" dirty="0"/>
              <a:t>تنفيذ الموازنة، وكذلك يقتضي علي التحيز بتسجيل الاستثمارات </a:t>
            </a:r>
            <a:r>
              <a:rPr lang="ar-SA" sz="2600" dirty="0" smtClean="0"/>
              <a:t>الرأسمالية </a:t>
            </a:r>
            <a:r>
              <a:rPr lang="ar-SA" sz="2600" dirty="0"/>
              <a:t>مما يحسن ادارتها، كما يوضح مدى استدامة المالية العامة علي المدي الطويل </a:t>
            </a:r>
            <a:r>
              <a:rPr lang="ar-SA" sz="2600" dirty="0" smtClean="0"/>
              <a:t>الى جنب  </a:t>
            </a:r>
            <a:r>
              <a:rPr lang="ar-SA" sz="2600" dirty="0"/>
              <a:t>ضمان التماثل مع التقارير المعدة علي اساس </a:t>
            </a:r>
            <a:r>
              <a:rPr lang="ar-SA" sz="2600" dirty="0" smtClean="0"/>
              <a:t>الاستحقاق، مما يساعد في خلق </a:t>
            </a:r>
            <a:r>
              <a:rPr lang="ar-SA" sz="2600" dirty="0"/>
              <a:t>حافزاً </a:t>
            </a:r>
            <a:r>
              <a:rPr lang="ar-SA" sz="2600" dirty="0" smtClean="0"/>
              <a:t>للإدارات الأخرى لإجراء </a:t>
            </a:r>
            <a:r>
              <a:rPr lang="ar-SA" sz="2600" dirty="0"/>
              <a:t>الاصلاحات في القطاع العام</a:t>
            </a:r>
            <a:r>
              <a:rPr lang="ar-SA" sz="2600" dirty="0" smtClean="0"/>
              <a:t>.</a:t>
            </a:r>
          </a:p>
          <a:p>
            <a:pPr algn="just"/>
            <a:r>
              <a:rPr lang="ar-SA" sz="2600" dirty="0" smtClean="0"/>
              <a:t>كما ان </a:t>
            </a:r>
            <a:r>
              <a:rPr lang="ar-SA" sz="2600" dirty="0"/>
              <a:t>استخدام اساس الاستحقاق في المحاسبة عن عمليات الوحدات الحكومية يساعد في زيادة كفاءة النظام المحاسبي الحكومي اذ يقدم صورة شاملة عن التزامات الوحدة الحكومية ويساعد في صياغة السياسات الواقعية ويسهل ادارة النقدية من خلال الصورة الواضحة التي يقدمها عن التزامات الوحدة الحكومية </a:t>
            </a:r>
            <a:r>
              <a:rPr lang="ar-SA" sz="2600" dirty="0" smtClean="0"/>
              <a:t>الى جنب فوائد منها :</a:t>
            </a:r>
            <a:endParaRPr lang="ar-SA" sz="2600" dirty="0"/>
          </a:p>
          <a:p>
            <a:pPr algn="just"/>
            <a:r>
              <a:rPr lang="ar-SA" sz="2600" dirty="0"/>
              <a:t>1. يظهر الموقف </a:t>
            </a:r>
            <a:r>
              <a:rPr lang="ar-SA" sz="2600" dirty="0" smtClean="0"/>
              <a:t>المالي الحقيقي </a:t>
            </a:r>
            <a:r>
              <a:rPr lang="ar-SA" sz="2600" dirty="0"/>
              <a:t>للحكومة اخذاً </a:t>
            </a:r>
            <a:r>
              <a:rPr lang="ar-SA" sz="2600" dirty="0" smtClean="0"/>
              <a:t>في </a:t>
            </a:r>
            <a:r>
              <a:rPr lang="ar-SA" sz="2600" dirty="0"/>
              <a:t>الاعتبار الاستحقاقات والالتزامات المالية وكذلك القيمة الفعلية </a:t>
            </a:r>
            <a:r>
              <a:rPr lang="ar-SA" sz="2600" dirty="0" smtClean="0"/>
              <a:t>للأصول </a:t>
            </a:r>
            <a:r>
              <a:rPr lang="ar-SA" sz="2600" dirty="0"/>
              <a:t>.</a:t>
            </a:r>
          </a:p>
          <a:p>
            <a:pPr algn="just"/>
            <a:r>
              <a:rPr lang="ar-SA" sz="2600" dirty="0"/>
              <a:t>2. يظهر بشكل واقعي نفقات الحكومة استنادا علي تكلفة اهلاك الموارد وليس علي قيمة </a:t>
            </a:r>
            <a:r>
              <a:rPr lang="ar-SA" sz="2600" dirty="0" smtClean="0"/>
              <a:t>اقتنائها.</a:t>
            </a:r>
            <a:endParaRPr lang="ar-SA" sz="2600" dirty="0"/>
          </a:p>
          <a:p>
            <a:pPr algn="just"/>
            <a:r>
              <a:rPr lang="ar-SA" sz="2600" dirty="0"/>
              <a:t>3. يسمح باحتساب تكلفة الانشطة </a:t>
            </a:r>
            <a:r>
              <a:rPr lang="ar-SA" sz="2600" dirty="0" smtClean="0"/>
              <a:t>وما تنتجه </a:t>
            </a:r>
            <a:r>
              <a:rPr lang="ar-SA" sz="2600" dirty="0"/>
              <a:t>الدوائر من مخرجات </a:t>
            </a:r>
            <a:r>
              <a:rPr lang="ar-SA" sz="2600" dirty="0" smtClean="0"/>
              <a:t>وبالتالي </a:t>
            </a:r>
            <a:r>
              <a:rPr lang="ar-SA" sz="2600" dirty="0"/>
              <a:t>قياس فعاليتها.</a:t>
            </a:r>
          </a:p>
          <a:p>
            <a:pPr algn="just"/>
            <a:r>
              <a:rPr lang="ar-SA" sz="2600" dirty="0"/>
              <a:t>4. يتيح امكانية ادارة التوقعات المالية والتدفقات المالية واعداد الموازنات بفعالية اكبر.</a:t>
            </a:r>
          </a:p>
          <a:p>
            <a:pPr algn="just"/>
            <a:r>
              <a:rPr lang="ar-SA" sz="2600" dirty="0"/>
              <a:t>5. مواكبة التغير المستمر في معايير المحاسبة </a:t>
            </a:r>
            <a:r>
              <a:rPr lang="ar-SA" sz="2600" dirty="0" smtClean="0"/>
              <a:t>الدولية</a:t>
            </a:r>
            <a:endParaRPr lang="en-US" sz="2600" dirty="0"/>
          </a:p>
        </p:txBody>
      </p:sp>
    </p:spTree>
    <p:extLst>
      <p:ext uri="{BB962C8B-B14F-4D97-AF65-F5344CB8AC3E}">
        <p14:creationId xmlns:p14="http://schemas.microsoft.com/office/powerpoint/2010/main" val="1288676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2218" y="249382"/>
            <a:ext cx="10452748" cy="1385454"/>
            <a:chOff x="0" y="0"/>
            <a:chExt cx="7362346" cy="1222343"/>
          </a:xfrm>
          <a:solidFill>
            <a:srgbClr val="CC9900"/>
          </a:solidFill>
        </p:grpSpPr>
        <p:sp>
          <p:nvSpPr>
            <p:cNvPr id="4" name="Freeform 4"/>
            <p:cNvSpPr/>
            <p:nvPr/>
          </p:nvSpPr>
          <p:spPr>
            <a:xfrm>
              <a:off x="0" y="0"/>
              <a:ext cx="7362346" cy="1222343"/>
            </a:xfrm>
            <a:custGeom>
              <a:avLst/>
              <a:gdLst/>
              <a:ahLst/>
              <a:cxnLst/>
              <a:rect l="l" t="t" r="r" b="b"/>
              <a:pathLst>
                <a:path w="7362346" h="1222343">
                  <a:moveTo>
                    <a:pt x="7096916" y="0"/>
                  </a:moveTo>
                  <a:lnTo>
                    <a:pt x="265430" y="0"/>
                  </a:lnTo>
                  <a:cubicBezTo>
                    <a:pt x="265430" y="146050"/>
                    <a:pt x="147320" y="265430"/>
                    <a:pt x="0" y="265430"/>
                  </a:cubicBezTo>
                  <a:lnTo>
                    <a:pt x="0" y="956913"/>
                  </a:lnTo>
                  <a:cubicBezTo>
                    <a:pt x="146050" y="956913"/>
                    <a:pt x="265430" y="1075023"/>
                    <a:pt x="265430" y="1222343"/>
                  </a:cubicBezTo>
                  <a:lnTo>
                    <a:pt x="7096916" y="1222343"/>
                  </a:lnTo>
                  <a:cubicBezTo>
                    <a:pt x="7096916" y="1076293"/>
                    <a:pt x="7215026" y="956913"/>
                    <a:pt x="7362346" y="956913"/>
                  </a:cubicBezTo>
                  <a:lnTo>
                    <a:pt x="7362346" y="265430"/>
                  </a:lnTo>
                  <a:cubicBezTo>
                    <a:pt x="7216296" y="265430"/>
                    <a:pt x="7096916" y="147320"/>
                    <a:pt x="7096916" y="0"/>
                  </a:cubicBezTo>
                  <a:close/>
                </a:path>
              </a:pathLst>
            </a:custGeom>
            <a:grpFill/>
          </p:spPr>
        </p:sp>
      </p:grpSp>
      <p:sp>
        <p:nvSpPr>
          <p:cNvPr id="15" name="TextBox 15"/>
          <p:cNvSpPr txBox="1"/>
          <p:nvPr/>
        </p:nvSpPr>
        <p:spPr>
          <a:xfrm>
            <a:off x="1122218" y="274682"/>
            <a:ext cx="10095908" cy="771237"/>
          </a:xfrm>
          <a:prstGeom prst="rect">
            <a:avLst/>
          </a:prstGeom>
        </p:spPr>
        <p:txBody>
          <a:bodyPr wrap="square" lIns="0" tIns="0" rIns="0" bIns="0" rtlCol="0" anchor="t">
            <a:spAutoFit/>
          </a:bodyPr>
          <a:lstStyle/>
          <a:p>
            <a:pPr>
              <a:lnSpc>
                <a:spcPts val="2613"/>
              </a:lnSpc>
              <a:spcBef>
                <a:spcPct val="0"/>
              </a:spcBef>
            </a:pPr>
            <a:endParaRPr lang="ar-SA" sz="3600" b="1" dirty="0">
              <a:solidFill>
                <a:srgbClr val="000000"/>
              </a:solidFill>
            </a:endParaRPr>
          </a:p>
          <a:p>
            <a:pPr algn="just">
              <a:lnSpc>
                <a:spcPct val="107000"/>
              </a:lnSpc>
              <a:spcAft>
                <a:spcPts val="800"/>
              </a:spcAft>
            </a:pPr>
            <a:r>
              <a:rPr lang="ar-SA" sz="2800" b="1"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       عيوب اساس الاستحقاق</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1" name="مربع نص 20">
            <a:extLst>
              <a:ext uri="{FF2B5EF4-FFF2-40B4-BE49-F238E27FC236}">
                <a16:creationId xmlns:a16="http://schemas.microsoft.com/office/drawing/2014/main" id="{09A9F92F-77E3-43EB-BA86-DA01B04EFED4}"/>
              </a:ext>
            </a:extLst>
          </p:cNvPr>
          <p:cNvSpPr txBox="1"/>
          <p:nvPr/>
        </p:nvSpPr>
        <p:spPr>
          <a:xfrm>
            <a:off x="973873" y="1662551"/>
            <a:ext cx="10601091" cy="4553747"/>
          </a:xfrm>
          <a:prstGeom prst="rect">
            <a:avLst/>
          </a:prstGeom>
          <a:solidFill>
            <a:srgbClr val="FFFF66"/>
          </a:solidFill>
        </p:spPr>
        <p:txBody>
          <a:bodyPr wrap="square">
            <a:spAutoFit/>
          </a:bodyPr>
          <a:lstStyle/>
          <a:p>
            <a:pPr algn="just" rtl="1">
              <a:lnSpc>
                <a:spcPct val="107000"/>
              </a:lnSpc>
              <a:spcAft>
                <a:spcPts val="800"/>
              </a:spcAft>
            </a:pPr>
            <a:r>
              <a:rPr lang="ar-SA" sz="2800" dirty="0">
                <a:solidFill>
                  <a:srgbClr val="212529"/>
                </a:solidFill>
                <a:effectLst/>
                <a:latin typeface="Calibri" panose="020F0502020204030204" pitchFamily="34" charset="0"/>
                <a:ea typeface="Times New Roman" panose="02020603050405020304" pitchFamily="18" charset="0"/>
                <a:cs typeface="Helvetica" panose="020B0604020202020204" pitchFamily="34" charset="0"/>
              </a:rPr>
              <a:t>على الرغم من الإيجابيات العديد ة التي يتسم بها أساس الاستحقاق الا انه يمكن القول ان هناك عدد من المأخذ</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عدم دقة المركز النقدي وصعوبة الرقابة على السيولة النقدية لان الحسابات تتضمن بيانات محاسبية مستقبلية قد لا يتم انفاقها او تحصيلها</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سوء تحميل النفقات والايرادات لسنة مالية مثل تضخيم المصروفات المستحقة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الاعتماد على التقدير الشخصي في التسويات الجردية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التطبيق يحتاج الى موارد بشرية عالية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Arial" panose="020B0604020202020204" pitchFamily="34" charset="0"/>
              </a:rPr>
              <a:t>التأخير في اقفال الحسابات حيث ان تعدد وتنوع وتباعد الوحدات الحكومية تطل اقفال حساباتها وقت كبير مقارنه بالأساس النقدي الذي لا يحتاج لمثل هذا التأخير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1446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9" name="Rectangle 11"/>
          <p:cNvSpPr>
            <a:spLocks noGrp="1" noChangeArrowheads="1"/>
          </p:cNvSpPr>
          <p:nvPr>
            <p:ph type="title"/>
          </p:nvPr>
        </p:nvSpPr>
        <p:spPr>
          <a:xfrm>
            <a:off x="1981200" y="457200"/>
            <a:ext cx="8229600" cy="560388"/>
          </a:xfrm>
          <a:solidFill>
            <a:srgbClr val="336699"/>
          </a:solidFill>
          <a:ln cap="flat" algn="ctr"/>
        </p:spPr>
        <p:txBody>
          <a:bodyPr vert="horz" lIns="0" rIns="0" rtlCol="0" anchor="ctr">
            <a:normAutofit/>
            <a:scene3d>
              <a:camera prst="orthographicFront"/>
              <a:lightRig rig="soft" dir="t"/>
            </a:scene3d>
            <a:sp3d prstMaterial="softEdge">
              <a:bevelT w="25400" h="25400"/>
            </a:sp3d>
          </a:bodyPr>
          <a:lstStyle/>
          <a:p>
            <a:pPr algn="ctr">
              <a:defRPr/>
            </a:pPr>
            <a:r>
              <a:rPr lang="ar-SA" sz="3000" dirty="0"/>
              <a:t>تدريب : التسويات</a:t>
            </a:r>
            <a:endParaRPr lang="en-US" sz="3000" dirty="0"/>
          </a:p>
        </p:txBody>
      </p:sp>
      <p:pic>
        <p:nvPicPr>
          <p:cNvPr id="3" name="صورة 2"/>
          <p:cNvPicPr>
            <a:picLocks noChangeAspect="1"/>
          </p:cNvPicPr>
          <p:nvPr/>
        </p:nvPicPr>
        <p:blipFill>
          <a:blip r:embed="rId3"/>
          <a:stretch>
            <a:fillRect/>
          </a:stretch>
        </p:blipFill>
        <p:spPr>
          <a:xfrm>
            <a:off x="1981201" y="1215455"/>
            <a:ext cx="8229600" cy="5092212"/>
          </a:xfrm>
          <a:prstGeom prst="rect">
            <a:avLst/>
          </a:prstGeom>
        </p:spPr>
      </p:pic>
    </p:spTree>
    <p:extLst>
      <p:ext uri="{BB962C8B-B14F-4D97-AF65-F5344CB8AC3E}">
        <p14:creationId xmlns:p14="http://schemas.microsoft.com/office/powerpoint/2010/main" val="3782875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9" name="Rectangle 11"/>
          <p:cNvSpPr>
            <a:spLocks noGrp="1" noChangeArrowheads="1"/>
          </p:cNvSpPr>
          <p:nvPr>
            <p:ph type="title"/>
          </p:nvPr>
        </p:nvSpPr>
        <p:spPr>
          <a:xfrm>
            <a:off x="990600" y="254000"/>
            <a:ext cx="10185400" cy="763588"/>
          </a:xfrm>
          <a:solidFill>
            <a:srgbClr val="336699"/>
          </a:solidFill>
          <a:ln cap="flat" algn="ctr"/>
        </p:spPr>
        <p:txBody>
          <a:bodyPr vert="horz" lIns="0" rIns="0" rtlCol="0" anchor="ctr">
            <a:normAutofit/>
            <a:scene3d>
              <a:camera prst="orthographicFront"/>
              <a:lightRig rig="soft" dir="t"/>
            </a:scene3d>
            <a:sp3d prstMaterial="softEdge">
              <a:bevelT w="25400" h="25400"/>
            </a:sp3d>
          </a:bodyPr>
          <a:lstStyle/>
          <a:p>
            <a:pPr algn="ctr">
              <a:defRPr/>
            </a:pPr>
            <a:r>
              <a:rPr lang="ar-SA" sz="3600" dirty="0">
                <a:solidFill>
                  <a:schemeClr val="bg1"/>
                </a:solidFill>
              </a:rPr>
              <a:t>تدريب : التسويات</a:t>
            </a:r>
            <a:endParaRPr lang="en-US" sz="3600" dirty="0">
              <a:solidFill>
                <a:schemeClr val="bg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485070912"/>
              </p:ext>
            </p:extLst>
          </p:nvPr>
        </p:nvGraphicFramePr>
        <p:xfrm>
          <a:off x="990600" y="1237721"/>
          <a:ext cx="10210800" cy="5681239"/>
        </p:xfrm>
        <a:graphic>
          <a:graphicData uri="http://schemas.openxmlformats.org/drawingml/2006/table">
            <a:tbl>
              <a:tblPr rtl="1" firstRow="1" bandRow="1">
                <a:tableStyleId>{5C22544A-7EE6-4342-B048-85BDC9FD1C3A}</a:tableStyleId>
              </a:tblPr>
              <a:tblGrid>
                <a:gridCol w="3403600">
                  <a:extLst>
                    <a:ext uri="{9D8B030D-6E8A-4147-A177-3AD203B41FA5}">
                      <a16:colId xmlns:a16="http://schemas.microsoft.com/office/drawing/2014/main" val="1862643419"/>
                    </a:ext>
                  </a:extLst>
                </a:gridCol>
                <a:gridCol w="3403600">
                  <a:extLst>
                    <a:ext uri="{9D8B030D-6E8A-4147-A177-3AD203B41FA5}">
                      <a16:colId xmlns:a16="http://schemas.microsoft.com/office/drawing/2014/main" val="652582575"/>
                    </a:ext>
                  </a:extLst>
                </a:gridCol>
                <a:gridCol w="3403600">
                  <a:extLst>
                    <a:ext uri="{9D8B030D-6E8A-4147-A177-3AD203B41FA5}">
                      <a16:colId xmlns:a16="http://schemas.microsoft.com/office/drawing/2014/main" val="1928264787"/>
                    </a:ext>
                  </a:extLst>
                </a:gridCol>
              </a:tblGrid>
              <a:tr h="370840">
                <a:tc>
                  <a:txBody>
                    <a:bodyPr/>
                    <a:lstStyle/>
                    <a:p>
                      <a:pPr lvl="1" rtl="1"/>
                      <a:r>
                        <a:rPr lang="ar-SA" sz="3600" dirty="0"/>
                        <a:t>العملية </a:t>
                      </a:r>
                    </a:p>
                  </a:txBody>
                  <a:tcPr/>
                </a:tc>
                <a:tc>
                  <a:txBody>
                    <a:bodyPr/>
                    <a:lstStyle/>
                    <a:p>
                      <a:pPr lvl="1" rtl="1"/>
                      <a:r>
                        <a:rPr lang="ar-SA" sz="3600" dirty="0"/>
                        <a:t>قيد الاثبات </a:t>
                      </a:r>
                    </a:p>
                  </a:txBody>
                  <a:tcPr/>
                </a:tc>
                <a:tc>
                  <a:txBody>
                    <a:bodyPr/>
                    <a:lstStyle/>
                    <a:p>
                      <a:pPr lvl="1" rtl="1"/>
                      <a:r>
                        <a:rPr lang="ar-SA" sz="3600" dirty="0"/>
                        <a:t>قيد التسوية </a:t>
                      </a:r>
                    </a:p>
                  </a:txBody>
                  <a:tcPr/>
                </a:tc>
                <a:extLst>
                  <a:ext uri="{0D108BD9-81ED-4DB2-BD59-A6C34878D82A}">
                    <a16:rowId xmlns:a16="http://schemas.microsoft.com/office/drawing/2014/main" val="966890975"/>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302776187"/>
                  </a:ext>
                </a:extLst>
              </a:tr>
              <a:tr h="885719">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1608056210"/>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3661271438"/>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1509627641"/>
                  </a:ext>
                </a:extLst>
              </a:tr>
              <a:tr h="9550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2798123555"/>
                  </a:ext>
                </a:extLst>
              </a:tr>
              <a:tr h="370840">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3194083458"/>
                  </a:ext>
                </a:extLst>
              </a:tr>
              <a:tr h="370840">
                <a:tc>
                  <a:txBody>
                    <a:bodyPr/>
                    <a:lstStyle/>
                    <a:p>
                      <a:pPr lvl="1" rtl="1"/>
                      <a:endParaRPr lang="ar-SA" sz="3600"/>
                    </a:p>
                  </a:txBody>
                  <a:tcPr/>
                </a:tc>
                <a:tc>
                  <a:txBody>
                    <a:bodyPr/>
                    <a:lstStyle/>
                    <a:p>
                      <a:pPr lvl="1" rtl="1"/>
                      <a:endParaRPr lang="ar-SA" sz="3600" dirty="0"/>
                    </a:p>
                  </a:txBody>
                  <a:tcPr/>
                </a:tc>
                <a:tc>
                  <a:txBody>
                    <a:bodyPr/>
                    <a:lstStyle/>
                    <a:p>
                      <a:pPr lvl="1" rtl="1"/>
                      <a:endParaRPr lang="ar-SA" sz="3600" dirty="0"/>
                    </a:p>
                  </a:txBody>
                  <a:tcPr/>
                </a:tc>
                <a:extLst>
                  <a:ext uri="{0D108BD9-81ED-4DB2-BD59-A6C34878D82A}">
                    <a16:rowId xmlns:a16="http://schemas.microsoft.com/office/drawing/2014/main" val="3295489560"/>
                  </a:ext>
                </a:extLst>
              </a:tr>
            </a:tbl>
          </a:graphicData>
        </a:graphic>
      </p:graphicFrame>
      <p:pic>
        <p:nvPicPr>
          <p:cNvPr id="5" name="صورة 4"/>
          <p:cNvPicPr>
            <a:picLocks noChangeAspect="1"/>
          </p:cNvPicPr>
          <p:nvPr/>
        </p:nvPicPr>
        <p:blipFill>
          <a:blip r:embed="rId3"/>
          <a:stretch>
            <a:fillRect/>
          </a:stretch>
        </p:blipFill>
        <p:spPr>
          <a:xfrm>
            <a:off x="7789333" y="1907373"/>
            <a:ext cx="3386667" cy="4450988"/>
          </a:xfrm>
          <a:prstGeom prst="rect">
            <a:avLst/>
          </a:prstGeom>
        </p:spPr>
      </p:pic>
    </p:spTree>
    <p:extLst>
      <p:ext uri="{BB962C8B-B14F-4D97-AF65-F5344CB8AC3E}">
        <p14:creationId xmlns:p14="http://schemas.microsoft.com/office/powerpoint/2010/main" val="18807557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9" name="Rectangle 11"/>
          <p:cNvSpPr>
            <a:spLocks noGrp="1" noChangeArrowheads="1"/>
          </p:cNvSpPr>
          <p:nvPr>
            <p:ph type="title"/>
          </p:nvPr>
        </p:nvSpPr>
        <p:spPr>
          <a:xfrm>
            <a:off x="990600" y="254000"/>
            <a:ext cx="10185400" cy="763588"/>
          </a:xfrm>
          <a:solidFill>
            <a:srgbClr val="336699"/>
          </a:solidFill>
          <a:ln cap="flat" algn="ctr"/>
        </p:spPr>
        <p:txBody>
          <a:bodyPr vert="horz" lIns="0" rIns="0" rtlCol="0" anchor="ctr">
            <a:normAutofit/>
            <a:scene3d>
              <a:camera prst="orthographicFront"/>
              <a:lightRig rig="soft" dir="t"/>
            </a:scene3d>
            <a:sp3d prstMaterial="softEdge">
              <a:bevelT w="25400" h="25400"/>
            </a:sp3d>
          </a:bodyPr>
          <a:lstStyle/>
          <a:p>
            <a:pPr algn="ctr">
              <a:defRPr/>
            </a:pPr>
            <a:r>
              <a:rPr lang="ar-SA" sz="3600" dirty="0">
                <a:solidFill>
                  <a:schemeClr val="bg1"/>
                </a:solidFill>
              </a:rPr>
              <a:t>تدريب : التسويات</a:t>
            </a:r>
            <a:endParaRPr lang="en-US" sz="3600" dirty="0">
              <a:solidFill>
                <a:schemeClr val="bg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485070912"/>
              </p:ext>
            </p:extLst>
          </p:nvPr>
        </p:nvGraphicFramePr>
        <p:xfrm>
          <a:off x="990600" y="1237721"/>
          <a:ext cx="10210800" cy="5681239"/>
        </p:xfrm>
        <a:graphic>
          <a:graphicData uri="http://schemas.openxmlformats.org/drawingml/2006/table">
            <a:tbl>
              <a:tblPr rtl="1" firstRow="1" bandRow="1">
                <a:tableStyleId>{5C22544A-7EE6-4342-B048-85BDC9FD1C3A}</a:tableStyleId>
              </a:tblPr>
              <a:tblGrid>
                <a:gridCol w="3403600">
                  <a:extLst>
                    <a:ext uri="{9D8B030D-6E8A-4147-A177-3AD203B41FA5}">
                      <a16:colId xmlns:a16="http://schemas.microsoft.com/office/drawing/2014/main" val="1862643419"/>
                    </a:ext>
                  </a:extLst>
                </a:gridCol>
                <a:gridCol w="3403600">
                  <a:extLst>
                    <a:ext uri="{9D8B030D-6E8A-4147-A177-3AD203B41FA5}">
                      <a16:colId xmlns:a16="http://schemas.microsoft.com/office/drawing/2014/main" val="652582575"/>
                    </a:ext>
                  </a:extLst>
                </a:gridCol>
                <a:gridCol w="3403600">
                  <a:extLst>
                    <a:ext uri="{9D8B030D-6E8A-4147-A177-3AD203B41FA5}">
                      <a16:colId xmlns:a16="http://schemas.microsoft.com/office/drawing/2014/main" val="1928264787"/>
                    </a:ext>
                  </a:extLst>
                </a:gridCol>
              </a:tblGrid>
              <a:tr h="370840">
                <a:tc>
                  <a:txBody>
                    <a:bodyPr/>
                    <a:lstStyle/>
                    <a:p>
                      <a:pPr lvl="1" rtl="1"/>
                      <a:r>
                        <a:rPr lang="ar-SA" sz="3600" dirty="0"/>
                        <a:t>العملية </a:t>
                      </a:r>
                    </a:p>
                  </a:txBody>
                  <a:tcPr/>
                </a:tc>
                <a:tc>
                  <a:txBody>
                    <a:bodyPr/>
                    <a:lstStyle/>
                    <a:p>
                      <a:pPr lvl="1" rtl="1"/>
                      <a:r>
                        <a:rPr lang="ar-SA" sz="3600" dirty="0"/>
                        <a:t>قيد الاثبات </a:t>
                      </a:r>
                    </a:p>
                  </a:txBody>
                  <a:tcPr/>
                </a:tc>
                <a:tc>
                  <a:txBody>
                    <a:bodyPr/>
                    <a:lstStyle/>
                    <a:p>
                      <a:pPr lvl="1" rtl="1"/>
                      <a:r>
                        <a:rPr lang="ar-SA" sz="3600" dirty="0"/>
                        <a:t>قيد التسوية </a:t>
                      </a:r>
                    </a:p>
                  </a:txBody>
                  <a:tcPr/>
                </a:tc>
                <a:extLst>
                  <a:ext uri="{0D108BD9-81ED-4DB2-BD59-A6C34878D82A}">
                    <a16:rowId xmlns:a16="http://schemas.microsoft.com/office/drawing/2014/main" val="966890975"/>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302776187"/>
                  </a:ext>
                </a:extLst>
              </a:tr>
              <a:tr h="885719">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1608056210"/>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3661271438"/>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1509627641"/>
                  </a:ext>
                </a:extLst>
              </a:tr>
              <a:tr h="9550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2798123555"/>
                  </a:ext>
                </a:extLst>
              </a:tr>
              <a:tr h="370840">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3194083458"/>
                  </a:ext>
                </a:extLst>
              </a:tr>
              <a:tr h="370840">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dirty="0"/>
                    </a:p>
                  </a:txBody>
                  <a:tcPr/>
                </a:tc>
                <a:extLst>
                  <a:ext uri="{0D108BD9-81ED-4DB2-BD59-A6C34878D82A}">
                    <a16:rowId xmlns:a16="http://schemas.microsoft.com/office/drawing/2014/main" val="3295489560"/>
                  </a:ext>
                </a:extLst>
              </a:tr>
            </a:tbl>
          </a:graphicData>
        </a:graphic>
      </p:graphicFrame>
      <p:pic>
        <p:nvPicPr>
          <p:cNvPr id="5" name="صورة 4"/>
          <p:cNvPicPr>
            <a:picLocks noChangeAspect="1"/>
          </p:cNvPicPr>
          <p:nvPr/>
        </p:nvPicPr>
        <p:blipFill>
          <a:blip r:embed="rId3"/>
          <a:stretch>
            <a:fillRect/>
          </a:stretch>
        </p:blipFill>
        <p:spPr>
          <a:xfrm>
            <a:off x="7789333" y="1907373"/>
            <a:ext cx="3386667" cy="4450988"/>
          </a:xfrm>
          <a:prstGeom prst="rect">
            <a:avLst/>
          </a:prstGeom>
        </p:spPr>
      </p:pic>
    </p:spTree>
    <p:extLst>
      <p:ext uri="{BB962C8B-B14F-4D97-AF65-F5344CB8AC3E}">
        <p14:creationId xmlns:p14="http://schemas.microsoft.com/office/powerpoint/2010/main" val="2054202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9" name="Rectangle 11"/>
          <p:cNvSpPr>
            <a:spLocks noGrp="1" noChangeArrowheads="1"/>
          </p:cNvSpPr>
          <p:nvPr>
            <p:ph type="title"/>
          </p:nvPr>
        </p:nvSpPr>
        <p:spPr>
          <a:xfrm>
            <a:off x="990600" y="254000"/>
            <a:ext cx="10185400" cy="763588"/>
          </a:xfrm>
          <a:solidFill>
            <a:srgbClr val="336699"/>
          </a:solidFill>
          <a:ln cap="flat" algn="ctr"/>
        </p:spPr>
        <p:txBody>
          <a:bodyPr vert="horz" lIns="0" rIns="0" rtlCol="0" anchor="ctr">
            <a:normAutofit/>
            <a:scene3d>
              <a:camera prst="orthographicFront"/>
              <a:lightRig rig="soft" dir="t"/>
            </a:scene3d>
            <a:sp3d prstMaterial="softEdge">
              <a:bevelT w="25400" h="25400"/>
            </a:sp3d>
          </a:bodyPr>
          <a:lstStyle/>
          <a:p>
            <a:pPr algn="ctr">
              <a:defRPr/>
            </a:pPr>
            <a:r>
              <a:rPr lang="ar-SA" sz="3600" dirty="0">
                <a:solidFill>
                  <a:schemeClr val="bg1"/>
                </a:solidFill>
              </a:rPr>
              <a:t>تدريب : التسويات</a:t>
            </a:r>
            <a:endParaRPr lang="en-US" sz="3600" dirty="0">
              <a:solidFill>
                <a:schemeClr val="bg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485070912"/>
              </p:ext>
            </p:extLst>
          </p:nvPr>
        </p:nvGraphicFramePr>
        <p:xfrm>
          <a:off x="990600" y="1237721"/>
          <a:ext cx="10210800" cy="5681239"/>
        </p:xfrm>
        <a:graphic>
          <a:graphicData uri="http://schemas.openxmlformats.org/drawingml/2006/table">
            <a:tbl>
              <a:tblPr rtl="1" firstRow="1" bandRow="1">
                <a:tableStyleId>{5C22544A-7EE6-4342-B048-85BDC9FD1C3A}</a:tableStyleId>
              </a:tblPr>
              <a:tblGrid>
                <a:gridCol w="3403600">
                  <a:extLst>
                    <a:ext uri="{9D8B030D-6E8A-4147-A177-3AD203B41FA5}">
                      <a16:colId xmlns:a16="http://schemas.microsoft.com/office/drawing/2014/main" val="1862643419"/>
                    </a:ext>
                  </a:extLst>
                </a:gridCol>
                <a:gridCol w="3403600">
                  <a:extLst>
                    <a:ext uri="{9D8B030D-6E8A-4147-A177-3AD203B41FA5}">
                      <a16:colId xmlns:a16="http://schemas.microsoft.com/office/drawing/2014/main" val="652582575"/>
                    </a:ext>
                  </a:extLst>
                </a:gridCol>
                <a:gridCol w="3403600">
                  <a:extLst>
                    <a:ext uri="{9D8B030D-6E8A-4147-A177-3AD203B41FA5}">
                      <a16:colId xmlns:a16="http://schemas.microsoft.com/office/drawing/2014/main" val="1928264787"/>
                    </a:ext>
                  </a:extLst>
                </a:gridCol>
              </a:tblGrid>
              <a:tr h="370840">
                <a:tc>
                  <a:txBody>
                    <a:bodyPr/>
                    <a:lstStyle/>
                    <a:p>
                      <a:pPr lvl="1" rtl="1"/>
                      <a:r>
                        <a:rPr lang="ar-SA" sz="3600" dirty="0"/>
                        <a:t>العملية </a:t>
                      </a:r>
                    </a:p>
                  </a:txBody>
                  <a:tcPr/>
                </a:tc>
                <a:tc>
                  <a:txBody>
                    <a:bodyPr/>
                    <a:lstStyle/>
                    <a:p>
                      <a:pPr lvl="1" rtl="1"/>
                      <a:r>
                        <a:rPr lang="ar-SA" sz="3600" dirty="0"/>
                        <a:t>قيد الاثبات </a:t>
                      </a:r>
                    </a:p>
                  </a:txBody>
                  <a:tcPr/>
                </a:tc>
                <a:tc>
                  <a:txBody>
                    <a:bodyPr/>
                    <a:lstStyle/>
                    <a:p>
                      <a:pPr lvl="1" rtl="1"/>
                      <a:r>
                        <a:rPr lang="ar-SA" sz="3600" dirty="0"/>
                        <a:t>قيد التسوية </a:t>
                      </a:r>
                    </a:p>
                  </a:txBody>
                  <a:tcPr/>
                </a:tc>
                <a:extLst>
                  <a:ext uri="{0D108BD9-81ED-4DB2-BD59-A6C34878D82A}">
                    <a16:rowId xmlns:a16="http://schemas.microsoft.com/office/drawing/2014/main" val="966890975"/>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dirty="0"/>
                    </a:p>
                  </a:txBody>
                  <a:tcPr/>
                </a:tc>
                <a:extLst>
                  <a:ext uri="{0D108BD9-81ED-4DB2-BD59-A6C34878D82A}">
                    <a16:rowId xmlns:a16="http://schemas.microsoft.com/office/drawing/2014/main" val="302776187"/>
                  </a:ext>
                </a:extLst>
              </a:tr>
              <a:tr h="885719">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1608056210"/>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3661271438"/>
                  </a:ext>
                </a:extLst>
              </a:tr>
              <a:tr h="3708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1509627641"/>
                  </a:ext>
                </a:extLst>
              </a:tr>
              <a:tr h="955040">
                <a:tc>
                  <a:txBody>
                    <a:bodyPr/>
                    <a:lstStyle/>
                    <a:p>
                      <a:pPr lvl="1" rtl="1"/>
                      <a:endParaRPr lang="ar-SA" sz="3600" dirty="0"/>
                    </a:p>
                  </a:txBody>
                  <a:tcPr/>
                </a:tc>
                <a:tc>
                  <a:txBody>
                    <a:bodyPr/>
                    <a:lstStyle/>
                    <a:p>
                      <a:pPr lvl="1" rtl="1"/>
                      <a:endParaRPr lang="ar-SA" sz="3600"/>
                    </a:p>
                  </a:txBody>
                  <a:tcPr/>
                </a:tc>
                <a:tc>
                  <a:txBody>
                    <a:bodyPr/>
                    <a:lstStyle/>
                    <a:p>
                      <a:pPr lvl="1" rtl="1"/>
                      <a:endParaRPr lang="ar-SA" sz="3600"/>
                    </a:p>
                  </a:txBody>
                  <a:tcPr/>
                </a:tc>
                <a:extLst>
                  <a:ext uri="{0D108BD9-81ED-4DB2-BD59-A6C34878D82A}">
                    <a16:rowId xmlns:a16="http://schemas.microsoft.com/office/drawing/2014/main" val="2798123555"/>
                  </a:ext>
                </a:extLst>
              </a:tr>
              <a:tr h="370840">
                <a:tc>
                  <a:txBody>
                    <a:bodyPr/>
                    <a:lstStyle/>
                    <a:p>
                      <a:pPr lvl="1" rtl="1"/>
                      <a:endParaRPr lang="ar-SA" sz="3600" dirty="0"/>
                    </a:p>
                  </a:txBody>
                  <a:tcPr/>
                </a:tc>
                <a:tc>
                  <a:txBody>
                    <a:bodyPr/>
                    <a:lstStyle/>
                    <a:p>
                      <a:pPr lvl="1" rtl="1"/>
                      <a:endParaRPr lang="ar-SA" sz="3600" dirty="0"/>
                    </a:p>
                  </a:txBody>
                  <a:tcPr/>
                </a:tc>
                <a:tc>
                  <a:txBody>
                    <a:bodyPr/>
                    <a:lstStyle/>
                    <a:p>
                      <a:pPr lvl="1" rtl="1"/>
                      <a:endParaRPr lang="ar-SA" sz="3600"/>
                    </a:p>
                  </a:txBody>
                  <a:tcPr/>
                </a:tc>
                <a:extLst>
                  <a:ext uri="{0D108BD9-81ED-4DB2-BD59-A6C34878D82A}">
                    <a16:rowId xmlns:a16="http://schemas.microsoft.com/office/drawing/2014/main" val="3194083458"/>
                  </a:ext>
                </a:extLst>
              </a:tr>
              <a:tr h="370840">
                <a:tc>
                  <a:txBody>
                    <a:bodyPr/>
                    <a:lstStyle/>
                    <a:p>
                      <a:pPr lvl="1" rtl="1"/>
                      <a:endParaRPr lang="ar-SA" sz="3600"/>
                    </a:p>
                  </a:txBody>
                  <a:tcPr/>
                </a:tc>
                <a:tc>
                  <a:txBody>
                    <a:bodyPr/>
                    <a:lstStyle/>
                    <a:p>
                      <a:pPr lvl="1" rtl="1"/>
                      <a:endParaRPr lang="ar-SA" sz="3600" dirty="0"/>
                    </a:p>
                  </a:txBody>
                  <a:tcPr/>
                </a:tc>
                <a:tc>
                  <a:txBody>
                    <a:bodyPr/>
                    <a:lstStyle/>
                    <a:p>
                      <a:pPr lvl="1" rtl="1"/>
                      <a:endParaRPr lang="ar-SA" sz="3600" dirty="0"/>
                    </a:p>
                  </a:txBody>
                  <a:tcPr/>
                </a:tc>
                <a:extLst>
                  <a:ext uri="{0D108BD9-81ED-4DB2-BD59-A6C34878D82A}">
                    <a16:rowId xmlns:a16="http://schemas.microsoft.com/office/drawing/2014/main" val="3295489560"/>
                  </a:ext>
                </a:extLst>
              </a:tr>
            </a:tbl>
          </a:graphicData>
        </a:graphic>
      </p:graphicFrame>
      <p:pic>
        <p:nvPicPr>
          <p:cNvPr id="5" name="صورة 4"/>
          <p:cNvPicPr>
            <a:picLocks noChangeAspect="1"/>
          </p:cNvPicPr>
          <p:nvPr/>
        </p:nvPicPr>
        <p:blipFill>
          <a:blip r:embed="rId3"/>
          <a:stretch>
            <a:fillRect/>
          </a:stretch>
        </p:blipFill>
        <p:spPr>
          <a:xfrm>
            <a:off x="7789333" y="1907373"/>
            <a:ext cx="3386667" cy="4450988"/>
          </a:xfrm>
          <a:prstGeom prst="rect">
            <a:avLst/>
          </a:prstGeom>
        </p:spPr>
      </p:pic>
    </p:spTree>
    <p:extLst>
      <p:ext uri="{BB962C8B-B14F-4D97-AF65-F5344CB8AC3E}">
        <p14:creationId xmlns:p14="http://schemas.microsoft.com/office/powerpoint/2010/main" val="423123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9" name="Rectangle 11"/>
          <p:cNvSpPr>
            <a:spLocks noGrp="1" noChangeArrowheads="1"/>
          </p:cNvSpPr>
          <p:nvPr>
            <p:ph type="title"/>
          </p:nvPr>
        </p:nvSpPr>
        <p:spPr>
          <a:xfrm>
            <a:off x="990600" y="0"/>
            <a:ext cx="10185400" cy="763588"/>
          </a:xfrm>
          <a:solidFill>
            <a:srgbClr val="336699"/>
          </a:solidFill>
          <a:ln cap="flat" algn="ctr"/>
        </p:spPr>
        <p:txBody>
          <a:bodyPr vert="horz" lIns="0" rIns="0" rtlCol="0" anchor="ctr">
            <a:normAutofit/>
            <a:scene3d>
              <a:camera prst="orthographicFront"/>
              <a:lightRig rig="soft" dir="t"/>
            </a:scene3d>
            <a:sp3d prstMaterial="softEdge">
              <a:bevelT w="25400" h="25400"/>
            </a:sp3d>
          </a:bodyPr>
          <a:lstStyle/>
          <a:p>
            <a:pPr algn="ctr">
              <a:defRPr/>
            </a:pPr>
            <a:r>
              <a:rPr lang="ar-SA" sz="3600" dirty="0">
                <a:solidFill>
                  <a:schemeClr val="bg1"/>
                </a:solidFill>
              </a:rPr>
              <a:t>تدريب : التسويات</a:t>
            </a:r>
            <a:endParaRPr lang="en-US" sz="3600" dirty="0">
              <a:solidFill>
                <a:schemeClr val="bg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2278085119"/>
              </p:ext>
            </p:extLst>
          </p:nvPr>
        </p:nvGraphicFramePr>
        <p:xfrm>
          <a:off x="990600" y="690776"/>
          <a:ext cx="10185400" cy="5603346"/>
        </p:xfrm>
        <a:graphic>
          <a:graphicData uri="http://schemas.openxmlformats.org/drawingml/2006/table">
            <a:tbl>
              <a:tblPr rtl="1" firstRow="1" bandRow="1">
                <a:tableStyleId>{5C22544A-7EE6-4342-B048-85BDC9FD1C3A}</a:tableStyleId>
              </a:tblPr>
              <a:tblGrid>
                <a:gridCol w="4301067">
                  <a:extLst>
                    <a:ext uri="{9D8B030D-6E8A-4147-A177-3AD203B41FA5}">
                      <a16:colId xmlns:a16="http://schemas.microsoft.com/office/drawing/2014/main" val="916912182"/>
                    </a:ext>
                  </a:extLst>
                </a:gridCol>
                <a:gridCol w="1473200">
                  <a:extLst>
                    <a:ext uri="{9D8B030D-6E8A-4147-A177-3AD203B41FA5}">
                      <a16:colId xmlns:a16="http://schemas.microsoft.com/office/drawing/2014/main" val="3388626833"/>
                    </a:ext>
                  </a:extLst>
                </a:gridCol>
                <a:gridCol w="1693333">
                  <a:extLst>
                    <a:ext uri="{9D8B030D-6E8A-4147-A177-3AD203B41FA5}">
                      <a16:colId xmlns:a16="http://schemas.microsoft.com/office/drawing/2014/main" val="1501252279"/>
                    </a:ext>
                  </a:extLst>
                </a:gridCol>
                <a:gridCol w="1371600">
                  <a:extLst>
                    <a:ext uri="{9D8B030D-6E8A-4147-A177-3AD203B41FA5}">
                      <a16:colId xmlns:a16="http://schemas.microsoft.com/office/drawing/2014/main" val="1865460915"/>
                    </a:ext>
                  </a:extLst>
                </a:gridCol>
                <a:gridCol w="1346200">
                  <a:extLst>
                    <a:ext uri="{9D8B030D-6E8A-4147-A177-3AD203B41FA5}">
                      <a16:colId xmlns:a16="http://schemas.microsoft.com/office/drawing/2014/main" val="4076441435"/>
                    </a:ext>
                  </a:extLst>
                </a:gridCol>
              </a:tblGrid>
              <a:tr h="370840">
                <a:tc rowSpan="2">
                  <a:txBody>
                    <a:bodyPr/>
                    <a:lstStyle/>
                    <a:p>
                      <a:pPr algn="ctr" rtl="1"/>
                      <a:r>
                        <a:rPr lang="ar-SA" dirty="0">
                          <a:solidFill>
                            <a:srgbClr val="FF0000"/>
                          </a:solidFill>
                        </a:rPr>
                        <a:t>العملية </a:t>
                      </a:r>
                    </a:p>
                  </a:txBody>
                  <a:tcPr anchor="ctr"/>
                </a:tc>
                <a:tc gridSpan="2">
                  <a:txBody>
                    <a:bodyPr/>
                    <a:lstStyle/>
                    <a:p>
                      <a:pPr algn="ctr"/>
                      <a:r>
                        <a:rPr lang="ar-SA" dirty="0">
                          <a:solidFill>
                            <a:srgbClr val="FF0000"/>
                          </a:solidFill>
                        </a:rPr>
                        <a:t>الأساس النقدي</a:t>
                      </a:r>
                    </a:p>
                  </a:txBody>
                  <a:tcPr anchor="ctr"/>
                </a:tc>
                <a:tc hMerge="1">
                  <a:txBody>
                    <a:bodyPr/>
                    <a:lstStyle/>
                    <a:p>
                      <a:pPr rtl="1"/>
                      <a:endParaRPr lang="ar-SA" dirty="0"/>
                    </a:p>
                  </a:txBody>
                  <a:tcPr/>
                </a:tc>
                <a:tc gridSpan="2">
                  <a:txBody>
                    <a:bodyPr/>
                    <a:lstStyle/>
                    <a:p>
                      <a:pPr algn="ctr"/>
                      <a:r>
                        <a:rPr lang="ar-SA" dirty="0">
                          <a:solidFill>
                            <a:srgbClr val="FF0000"/>
                          </a:solidFill>
                        </a:rPr>
                        <a:t>أساس الاستحقاق</a:t>
                      </a:r>
                    </a:p>
                  </a:txBody>
                  <a:tcPr anchor="ctr"/>
                </a:tc>
                <a:tc hMerge="1">
                  <a:txBody>
                    <a:bodyPr/>
                    <a:lstStyle/>
                    <a:p>
                      <a:pPr rtl="1"/>
                      <a:endParaRPr lang="ar-SA" dirty="0"/>
                    </a:p>
                  </a:txBody>
                  <a:tcPr/>
                </a:tc>
                <a:extLst>
                  <a:ext uri="{0D108BD9-81ED-4DB2-BD59-A6C34878D82A}">
                    <a16:rowId xmlns:a16="http://schemas.microsoft.com/office/drawing/2014/main" val="3319915999"/>
                  </a:ext>
                </a:extLst>
              </a:tr>
              <a:tr h="370840">
                <a:tc vMerge="1">
                  <a:txBody>
                    <a:bodyPr/>
                    <a:lstStyle/>
                    <a:p>
                      <a:pPr rtl="1"/>
                      <a:endParaRPr lang="ar-SA" dirty="0"/>
                    </a:p>
                  </a:txBody>
                  <a:tcPr/>
                </a:tc>
                <a:tc>
                  <a:txBody>
                    <a:bodyPr/>
                    <a:lstStyle/>
                    <a:p>
                      <a:pPr algn="ctr" rtl="1"/>
                      <a:r>
                        <a:rPr lang="ar-SA" b="1" dirty="0">
                          <a:solidFill>
                            <a:srgbClr val="FF0000"/>
                          </a:solidFill>
                        </a:rPr>
                        <a:t>الايرادات</a:t>
                      </a:r>
                    </a:p>
                  </a:txBody>
                  <a:tcPr anchor="ctr">
                    <a:solidFill>
                      <a:schemeClr val="tx1">
                        <a:lumMod val="50000"/>
                        <a:lumOff val="50000"/>
                      </a:schemeClr>
                    </a:solidFill>
                  </a:tcPr>
                </a:tc>
                <a:tc>
                  <a:txBody>
                    <a:bodyPr/>
                    <a:lstStyle/>
                    <a:p>
                      <a:pPr algn="ctr" rtl="1"/>
                      <a:r>
                        <a:rPr lang="ar-SA" b="1" dirty="0">
                          <a:solidFill>
                            <a:srgbClr val="FF0000"/>
                          </a:solidFill>
                        </a:rPr>
                        <a:t>المصروفات</a:t>
                      </a:r>
                    </a:p>
                  </a:txBody>
                  <a:tcPr anchor="ctr">
                    <a:solidFill>
                      <a:schemeClr val="tx1">
                        <a:lumMod val="50000"/>
                        <a:lumOff val="50000"/>
                      </a:schemeClr>
                    </a:solidFill>
                  </a:tcPr>
                </a:tc>
                <a:tc>
                  <a:txBody>
                    <a:bodyPr/>
                    <a:lstStyle/>
                    <a:p>
                      <a:pPr algn="ctr" rtl="1"/>
                      <a:r>
                        <a:rPr lang="ar-SA" b="1" dirty="0">
                          <a:solidFill>
                            <a:srgbClr val="FF0000"/>
                          </a:solidFill>
                        </a:rPr>
                        <a:t>الايرادات</a:t>
                      </a:r>
                    </a:p>
                  </a:txBody>
                  <a:tcPr anchor="ctr">
                    <a:solidFill>
                      <a:schemeClr val="tx1">
                        <a:lumMod val="50000"/>
                        <a:lumOff val="50000"/>
                      </a:schemeClr>
                    </a:solidFill>
                  </a:tcPr>
                </a:tc>
                <a:tc>
                  <a:txBody>
                    <a:bodyPr/>
                    <a:lstStyle/>
                    <a:p>
                      <a:pPr algn="ctr" rtl="1"/>
                      <a:r>
                        <a:rPr lang="ar-SA" b="1" dirty="0">
                          <a:solidFill>
                            <a:srgbClr val="FF0000"/>
                          </a:solidFill>
                        </a:rPr>
                        <a:t>المصروفات</a:t>
                      </a:r>
                    </a:p>
                  </a:txBody>
                  <a:tcPr anchor="ctr">
                    <a:solidFill>
                      <a:schemeClr val="tx1">
                        <a:lumMod val="50000"/>
                        <a:lumOff val="50000"/>
                      </a:schemeClr>
                    </a:solidFill>
                  </a:tcPr>
                </a:tc>
                <a:extLst>
                  <a:ext uri="{0D108BD9-81ED-4DB2-BD59-A6C34878D82A}">
                    <a16:rowId xmlns:a16="http://schemas.microsoft.com/office/drawing/2014/main" val="2870512794"/>
                  </a:ext>
                </a:extLst>
              </a:tr>
              <a:tr h="616477">
                <a:tc>
                  <a:txBody>
                    <a:bodyPr/>
                    <a:lstStyle/>
                    <a:p>
                      <a:pPr rtl="1"/>
                      <a:endParaRPr lang="ar-SA" dirty="0"/>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325164399"/>
                  </a:ext>
                </a:extLst>
              </a:tr>
              <a:tr h="914400">
                <a:tc>
                  <a:txBody>
                    <a:bodyPr/>
                    <a:lstStyle/>
                    <a:p>
                      <a:pPr rtl="1"/>
                      <a:endParaRPr lang="ar-SA" dirty="0"/>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dirty="0"/>
                    </a:p>
                  </a:txBody>
                  <a:tcPr/>
                </a:tc>
                <a:tc>
                  <a:txBody>
                    <a:bodyPr/>
                    <a:lstStyle/>
                    <a:p>
                      <a:pPr rtl="1"/>
                      <a:endParaRPr lang="ar-SA"/>
                    </a:p>
                  </a:txBody>
                  <a:tcPr/>
                </a:tc>
                <a:extLst>
                  <a:ext uri="{0D108BD9-81ED-4DB2-BD59-A6C34878D82A}">
                    <a16:rowId xmlns:a16="http://schemas.microsoft.com/office/drawing/2014/main" val="3595781407"/>
                  </a:ext>
                </a:extLst>
              </a:tr>
              <a:tr h="575734">
                <a:tc>
                  <a:txBody>
                    <a:bodyPr/>
                    <a:lstStyle/>
                    <a:p>
                      <a:pPr rtl="1"/>
                      <a:endParaRPr lang="ar-SA" dirty="0"/>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2689283514"/>
                  </a:ext>
                </a:extLst>
              </a:tr>
              <a:tr h="778933">
                <a:tc>
                  <a:txBody>
                    <a:bodyPr/>
                    <a:lstStyle/>
                    <a:p>
                      <a:pPr rtl="1"/>
                      <a:endParaRPr lang="ar-SA"/>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2005340158"/>
                  </a:ext>
                </a:extLst>
              </a:tr>
              <a:tr h="846667">
                <a:tc>
                  <a:txBody>
                    <a:bodyPr/>
                    <a:lstStyle/>
                    <a:p>
                      <a:pPr rtl="1"/>
                      <a:endParaRPr lang="ar-SA"/>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259413501"/>
                  </a:ext>
                </a:extLst>
              </a:tr>
              <a:tr h="733215">
                <a:tc>
                  <a:txBody>
                    <a:bodyPr/>
                    <a:lstStyle/>
                    <a:p>
                      <a:pPr rtl="1"/>
                      <a:endParaRPr lang="ar-SA" dirty="0"/>
                    </a:p>
                  </a:txBody>
                  <a:tcPr/>
                </a:tc>
                <a:tc>
                  <a:txBody>
                    <a:bodyPr/>
                    <a:lstStyle/>
                    <a:p>
                      <a:pPr lvl="1" rtl="1"/>
                      <a:endParaRPr lang="ar-SA" sz="2000" dirty="0"/>
                    </a:p>
                  </a:txBody>
                  <a:tcPr/>
                </a:tc>
                <a:tc>
                  <a:txBody>
                    <a:bodyPr/>
                    <a:lstStyle/>
                    <a:p>
                      <a:pPr lvl="1" rtl="1"/>
                      <a:endParaRPr lang="ar-SA" sz="2000"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129250297"/>
                  </a:ext>
                </a:extLst>
              </a:tr>
              <a:tr h="370840">
                <a:tc>
                  <a:txBody>
                    <a:bodyPr/>
                    <a:lstStyle/>
                    <a:p>
                      <a:pPr algn="ctr" rtl="1"/>
                      <a:r>
                        <a:rPr lang="ar-SA" b="1" dirty="0"/>
                        <a:t>المجموع </a:t>
                      </a:r>
                    </a:p>
                  </a:txBody>
                  <a:tcPr anchor="ctr"/>
                </a:tc>
                <a:tc gridSpan="2">
                  <a:txBody>
                    <a:bodyPr/>
                    <a:lstStyle/>
                    <a:p>
                      <a:endParaRPr lang="ar-SA" sz="2000" b="1" dirty="0">
                        <a:solidFill>
                          <a:srgbClr val="C00000"/>
                        </a:solidFill>
                      </a:endParaRPr>
                    </a:p>
                  </a:txBody>
                  <a:tcPr/>
                </a:tc>
                <a:tc hMerge="1">
                  <a:txBody>
                    <a:bodyPr/>
                    <a:lstStyle/>
                    <a:p>
                      <a:pPr rtl="1"/>
                      <a:endParaRPr lang="ar-SA" dirty="0"/>
                    </a:p>
                  </a:txBody>
                  <a:tcPr/>
                </a:tc>
                <a:tc gridSpan="2">
                  <a:txBody>
                    <a:bodyPr/>
                    <a:lstStyle/>
                    <a:p>
                      <a:endParaRPr kumimoji="0" lang="ar-SA" sz="2000" b="1" kern="1200" dirty="0">
                        <a:solidFill>
                          <a:srgbClr val="C00000"/>
                        </a:solidFill>
                        <a:latin typeface="+mn-lt"/>
                        <a:ea typeface="+mn-ea"/>
                        <a:cs typeface="+mn-cs"/>
                      </a:endParaRPr>
                    </a:p>
                  </a:txBody>
                  <a:tcPr/>
                </a:tc>
                <a:tc hMerge="1">
                  <a:txBody>
                    <a:bodyPr/>
                    <a:lstStyle/>
                    <a:p>
                      <a:pPr rtl="1"/>
                      <a:endParaRPr lang="ar-SA" dirty="0"/>
                    </a:p>
                  </a:txBody>
                  <a:tcPr/>
                </a:tc>
                <a:extLst>
                  <a:ext uri="{0D108BD9-81ED-4DB2-BD59-A6C34878D82A}">
                    <a16:rowId xmlns:a16="http://schemas.microsoft.com/office/drawing/2014/main" val="425114032"/>
                  </a:ext>
                </a:extLst>
              </a:tr>
            </a:tbl>
          </a:graphicData>
        </a:graphic>
      </p:graphicFrame>
      <p:pic>
        <p:nvPicPr>
          <p:cNvPr id="6" name="صورة 5"/>
          <p:cNvPicPr>
            <a:picLocks noChangeAspect="1"/>
          </p:cNvPicPr>
          <p:nvPr/>
        </p:nvPicPr>
        <p:blipFill>
          <a:blip r:embed="rId3"/>
          <a:stretch>
            <a:fillRect/>
          </a:stretch>
        </p:blipFill>
        <p:spPr>
          <a:xfrm>
            <a:off x="7823201" y="1460060"/>
            <a:ext cx="3386667" cy="4365009"/>
          </a:xfrm>
          <a:prstGeom prst="rect">
            <a:avLst/>
          </a:prstGeom>
        </p:spPr>
      </p:pic>
    </p:spTree>
    <p:extLst>
      <p:ext uri="{BB962C8B-B14F-4D97-AF65-F5344CB8AC3E}">
        <p14:creationId xmlns:p14="http://schemas.microsoft.com/office/powerpoint/2010/main" val="3960903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12192000" cy="3055938"/>
          </a:xfrm>
          <a:prstGeom prst="rect">
            <a:avLst/>
          </a:prstGeom>
          <a:solidFill>
            <a:srgbClr val="D7C5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1249363"/>
            <a:ext cx="8248650" cy="412908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869" name="Rectangle 6"/>
          <p:cNvSpPr>
            <a:spLocks noChangeArrowheads="1"/>
          </p:cNvSpPr>
          <p:nvPr/>
        </p:nvSpPr>
        <p:spPr bwMode="auto">
          <a:xfrm>
            <a:off x="3948113" y="1592263"/>
            <a:ext cx="3629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Bef>
                <a:spcPct val="0"/>
              </a:spcBef>
              <a:buFontTx/>
              <a:buNone/>
            </a:pPr>
            <a:r>
              <a:rPr lang="ar-SA" altLang="ar-SA" sz="4800" b="1">
                <a:solidFill>
                  <a:srgbClr val="000000"/>
                </a:solidFill>
                <a:latin typeface="JF Flat"/>
                <a:ea typeface="JF Flat"/>
                <a:cs typeface="JF Flat"/>
              </a:rPr>
              <a:t>انتهت المحاضرة</a:t>
            </a:r>
            <a:endParaRPr lang="en-US" altLang="ar-SA" sz="6000" b="1">
              <a:solidFill>
                <a:srgbClr val="000000"/>
              </a:solidFill>
              <a:latin typeface="JF Flat"/>
              <a:ea typeface="JF Flat"/>
              <a:cs typeface="JF Flat"/>
            </a:endParaRPr>
          </a:p>
        </p:txBody>
      </p:sp>
      <p:grpSp>
        <p:nvGrpSpPr>
          <p:cNvPr id="8" name="Group 7"/>
          <p:cNvGrpSpPr/>
          <p:nvPr/>
        </p:nvGrpSpPr>
        <p:grpSpPr>
          <a:xfrm>
            <a:off x="5156371" y="6140754"/>
            <a:ext cx="1879258" cy="147484"/>
            <a:chOff x="3687097" y="6135329"/>
            <a:chExt cx="1879258" cy="147484"/>
          </a:xfrm>
          <a:solidFill>
            <a:schemeClr val="accent6">
              <a:lumMod val="20000"/>
              <a:lumOff val="80000"/>
            </a:schemeClr>
          </a:solidFill>
        </p:grpSpPr>
        <p:sp>
          <p:nvSpPr>
            <p:cNvPr id="9" name="Oval 8"/>
            <p:cNvSpPr/>
            <p:nvPr/>
          </p:nvSpPr>
          <p:spPr>
            <a:xfrm>
              <a:off x="368709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393503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Oval 10"/>
            <p:cNvSpPr/>
            <p:nvPr/>
          </p:nvSpPr>
          <p:spPr>
            <a:xfrm>
              <a:off x="4182965"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Oval 11"/>
            <p:cNvSpPr/>
            <p:nvPr/>
          </p:nvSpPr>
          <p:spPr>
            <a:xfrm>
              <a:off x="443089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Oval 12"/>
            <p:cNvSpPr/>
            <p:nvPr/>
          </p:nvSpPr>
          <p:spPr>
            <a:xfrm>
              <a:off x="467506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4923003"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517093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Oval 15"/>
            <p:cNvSpPr/>
            <p:nvPr/>
          </p:nvSpPr>
          <p:spPr>
            <a:xfrm>
              <a:off x="541887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7" name="Group 16"/>
          <p:cNvGrpSpPr/>
          <p:nvPr/>
        </p:nvGrpSpPr>
        <p:grpSpPr>
          <a:xfrm>
            <a:off x="5156371" y="663678"/>
            <a:ext cx="1879258" cy="147484"/>
            <a:chOff x="3687097" y="6135329"/>
            <a:chExt cx="1879258" cy="147484"/>
          </a:xfrm>
          <a:solidFill>
            <a:schemeClr val="bg1"/>
          </a:solidFill>
        </p:grpSpPr>
        <p:sp>
          <p:nvSpPr>
            <p:cNvPr id="18" name="Oval 17"/>
            <p:cNvSpPr/>
            <p:nvPr/>
          </p:nvSpPr>
          <p:spPr>
            <a:xfrm>
              <a:off x="368709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Oval 18"/>
            <p:cNvSpPr/>
            <p:nvPr/>
          </p:nvSpPr>
          <p:spPr>
            <a:xfrm>
              <a:off x="393503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Oval 19"/>
            <p:cNvSpPr/>
            <p:nvPr/>
          </p:nvSpPr>
          <p:spPr>
            <a:xfrm>
              <a:off x="4182965"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p:cNvSpPr/>
            <p:nvPr/>
          </p:nvSpPr>
          <p:spPr>
            <a:xfrm>
              <a:off x="443089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p:cNvSpPr/>
            <p:nvPr/>
          </p:nvSpPr>
          <p:spPr>
            <a:xfrm>
              <a:off x="467506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p:cNvSpPr/>
            <p:nvPr/>
          </p:nvSpPr>
          <p:spPr>
            <a:xfrm>
              <a:off x="4923003"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p:cNvSpPr/>
            <p:nvPr/>
          </p:nvSpPr>
          <p:spPr>
            <a:xfrm>
              <a:off x="517093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Oval 24"/>
            <p:cNvSpPr/>
            <p:nvPr/>
          </p:nvSpPr>
          <p:spPr>
            <a:xfrm>
              <a:off x="541887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40" name="Rectangle 39"/>
          <p:cNvSpPr/>
          <p:nvPr/>
        </p:nvSpPr>
        <p:spPr>
          <a:xfrm>
            <a:off x="3525838" y="3097213"/>
            <a:ext cx="4733925" cy="466725"/>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873" name="Rectangle 40"/>
          <p:cNvSpPr>
            <a:spLocks noChangeArrowheads="1"/>
          </p:cNvSpPr>
          <p:nvPr/>
        </p:nvSpPr>
        <p:spPr bwMode="auto">
          <a:xfrm>
            <a:off x="3473450" y="2965450"/>
            <a:ext cx="4838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Bef>
                <a:spcPct val="0"/>
              </a:spcBef>
              <a:buFontTx/>
              <a:buNone/>
            </a:pPr>
            <a:r>
              <a:rPr lang="ar-SA" altLang="ar-SA" sz="2400" b="1">
                <a:solidFill>
                  <a:srgbClr val="FFFFFF"/>
                </a:solidFill>
                <a:latin typeface="JF Flat"/>
                <a:ea typeface="JF Flat"/>
                <a:cs typeface="JF Flat"/>
              </a:rPr>
              <a:t>لزيارة موقع كلية إدارة الأعمال</a:t>
            </a:r>
            <a:endParaRPr lang="en-US" altLang="ar-SA" sz="2400" b="1">
              <a:solidFill>
                <a:srgbClr val="FFFFFF"/>
              </a:solidFill>
              <a:latin typeface="JF Flat"/>
              <a:ea typeface="JF Flat"/>
              <a:cs typeface="JF Flat"/>
            </a:endParaRPr>
          </a:p>
        </p:txBody>
      </p:sp>
      <p:sp>
        <p:nvSpPr>
          <p:cNvPr id="2" name="Rounded Rectangle 1"/>
          <p:cNvSpPr/>
          <p:nvPr/>
        </p:nvSpPr>
        <p:spPr>
          <a:xfrm>
            <a:off x="4316413" y="4459288"/>
            <a:ext cx="2894012" cy="722312"/>
          </a:xfrm>
          <a:prstGeom prst="round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875" name="Rectangle 41"/>
          <p:cNvSpPr>
            <a:spLocks noChangeArrowheads="1"/>
          </p:cNvSpPr>
          <p:nvPr/>
        </p:nvSpPr>
        <p:spPr bwMode="auto">
          <a:xfrm>
            <a:off x="4314825" y="4375150"/>
            <a:ext cx="2787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spcBef>
                <a:spcPct val="0"/>
              </a:spcBef>
              <a:buFontTx/>
              <a:buNone/>
            </a:pPr>
            <a:r>
              <a:rPr lang="ar-SA" altLang="ar-SA" sz="3600" b="1">
                <a:solidFill>
                  <a:srgbClr val="FFFFFF"/>
                </a:solidFill>
                <a:latin typeface="JF Flat"/>
                <a:ea typeface="JF Flat"/>
                <a:cs typeface="JF Flat"/>
              </a:rPr>
              <a:t>اضغط هنا</a:t>
            </a:r>
            <a:endParaRPr lang="en-US" altLang="ar-SA" sz="3600" b="1">
              <a:solidFill>
                <a:srgbClr val="FFFFFF"/>
              </a:solidFill>
              <a:latin typeface="JF Flat"/>
              <a:ea typeface="JF Flat"/>
              <a:cs typeface="JF Flat"/>
            </a:endParaRPr>
          </a:p>
        </p:txBody>
      </p:sp>
      <p:pic>
        <p:nvPicPr>
          <p:cNvPr id="36876"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5582">
            <a:off x="6664325" y="4956175"/>
            <a:ext cx="7413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عنصر نائب لرقم الشريحة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052D6013-C129-4480-B71A-011E27FB86DD}" type="slidenum">
              <a:rPr lang="en-US" altLang="ar-SA" sz="1200">
                <a:solidFill>
                  <a:srgbClr val="898989"/>
                </a:solidFill>
              </a:rPr>
              <a:pPr>
                <a:lnSpc>
                  <a:spcPct val="100000"/>
                </a:lnSpc>
                <a:spcBef>
                  <a:spcPct val="0"/>
                </a:spcBef>
                <a:buFontTx/>
                <a:buNone/>
              </a:pPr>
              <a:t>88</a:t>
            </a:fld>
            <a:endParaRPr lang="en-US" altLang="ar-SA" sz="1200">
              <a:solidFill>
                <a:srgbClr val="898989"/>
              </a:solidFill>
            </a:endParaRPr>
          </a:p>
        </p:txBody>
      </p:sp>
      <p:sp>
        <p:nvSpPr>
          <p:cNvPr id="30" name="Title 1"/>
          <p:cNvSpPr txBox="1">
            <a:spLocks/>
          </p:cNvSpPr>
          <p:nvPr/>
        </p:nvSpPr>
        <p:spPr>
          <a:xfrm>
            <a:off x="447675" y="6400800"/>
            <a:ext cx="525463" cy="569913"/>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en-US" dirty="0">
              <a:solidFill>
                <a:prstClr val="white"/>
              </a:solidFill>
            </a:endParaRPr>
          </a:p>
        </p:txBody>
      </p:sp>
    </p:spTree>
    <p:extLst>
      <p:ext uri="{BB962C8B-B14F-4D97-AF65-F5344CB8AC3E}">
        <p14:creationId xmlns:p14="http://schemas.microsoft.com/office/powerpoint/2010/main" val="32033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280" y="416344"/>
            <a:ext cx="11936627" cy="912111"/>
          </a:xfrm>
          <a:prstGeom prst="rect">
            <a:avLst/>
          </a:prstGeom>
          <a:gradFill flip="none" rotWithShape="1">
            <a:gsLst>
              <a:gs pos="0">
                <a:srgbClr val="D7C560">
                  <a:shade val="30000"/>
                  <a:satMod val="115000"/>
                </a:srgbClr>
              </a:gs>
              <a:gs pos="50000">
                <a:srgbClr val="D7C560">
                  <a:shade val="67500"/>
                  <a:satMod val="115000"/>
                </a:srgbClr>
              </a:gs>
              <a:gs pos="100000">
                <a:srgbClr val="D7C560">
                  <a:shade val="100000"/>
                  <a:satMod val="115000"/>
                </a:srgbClr>
              </a:gs>
            </a:gsLst>
            <a:path path="circle">
              <a:fillToRect t="100000" r="100000"/>
            </a:path>
            <a:tileRect l="-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SA" sz="4800" b="1" kern="0" dirty="0">
                <a:solidFill>
                  <a:prstClr val="white"/>
                </a:solidFill>
                <a:latin typeface="Calibri Light" panose="020F0302020204030204" pitchFamily="34" charset="0"/>
                <a:cs typeface="Times New Roman" panose="02020603050405020304" pitchFamily="18" charset="0"/>
              </a:rPr>
              <a:t>خصائص المحاسبة الحكومية</a:t>
            </a: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1971675" y="0"/>
            <a:ext cx="8248650" cy="77152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Rectangle 6"/>
          <p:cNvSpPr>
            <a:spLocks noChangeArrowheads="1"/>
          </p:cNvSpPr>
          <p:nvPr/>
        </p:nvSpPr>
        <p:spPr bwMode="auto">
          <a:xfrm>
            <a:off x="147638" y="1838325"/>
            <a:ext cx="11814175" cy="35433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r" rtl="1">
              <a:defRPr/>
            </a:pPr>
            <a:r>
              <a:rPr lang="ar-SA" sz="3200" b="1" dirty="0">
                <a:solidFill>
                  <a:srgbClr val="1F1F1F"/>
                </a:solidFill>
                <a:latin typeface="Google Sans"/>
              </a:rPr>
              <a:t> لا يوجد أي ارتباط بين إيرادات الدولة ونفقاتها فالنفقات في الدولة لا تؤدي إلى خلق الإيرادات. </a:t>
            </a:r>
            <a:r>
              <a:rPr lang="ar-SA" sz="2400" b="1" dirty="0">
                <a:solidFill>
                  <a:srgbClr val="C00000"/>
                </a:solidFill>
                <a:latin typeface="Google Sans"/>
              </a:rPr>
              <a:t>( أستقلال تام بين ما تصرفه الوحدة الحكومية وما تحصله).</a:t>
            </a:r>
          </a:p>
          <a:p>
            <a:pPr algn="r">
              <a:lnSpc>
                <a:spcPct val="150000"/>
              </a:lnSpc>
              <a:buFont typeface="Arial" panose="020B0604020202020204" pitchFamily="34" charset="0"/>
              <a:buNone/>
              <a:defRPr/>
            </a:pPr>
            <a:r>
              <a:rPr lang="ar-SA" sz="2000" b="1" dirty="0">
                <a:solidFill>
                  <a:srgbClr val="1F1F1F"/>
                </a:solidFill>
                <a:latin typeface="Google Sans"/>
              </a:rPr>
              <a:t>• </a:t>
            </a:r>
            <a:r>
              <a:rPr lang="ar-SA" sz="3200" b="1" dirty="0">
                <a:solidFill>
                  <a:srgbClr val="1F1F1F"/>
                </a:solidFill>
                <a:latin typeface="Google Sans"/>
              </a:rPr>
              <a:t>لا يوجد رأس مال للوحدات الحكومية</a:t>
            </a:r>
            <a:r>
              <a:rPr lang="ar-SA" b="1" dirty="0">
                <a:solidFill>
                  <a:srgbClr val="1F1F1F"/>
                </a:solidFill>
                <a:latin typeface="Google Sans"/>
              </a:rPr>
              <a:t>.</a:t>
            </a:r>
            <a:endParaRPr lang="en-US" b="1" dirty="0">
              <a:solidFill>
                <a:srgbClr val="1F1F1F"/>
              </a:solidFill>
              <a:latin typeface="Google Sans"/>
            </a:endParaRPr>
          </a:p>
          <a:p>
            <a:pPr algn="r" rtl="1">
              <a:lnSpc>
                <a:spcPct val="150000"/>
              </a:lnSpc>
              <a:defRPr/>
            </a:pPr>
            <a:r>
              <a:rPr lang="ar-SA" b="1" dirty="0">
                <a:solidFill>
                  <a:srgbClr val="1F1F1F"/>
                </a:solidFill>
                <a:latin typeface="Google Sans"/>
              </a:rPr>
              <a:t> </a:t>
            </a:r>
            <a:r>
              <a:rPr lang="ar-SA" sz="3200" b="1" dirty="0">
                <a:solidFill>
                  <a:srgbClr val="1F1F1F"/>
                </a:solidFill>
                <a:latin typeface="Google Sans"/>
              </a:rPr>
              <a:t>ملكية الوحدات الإدارية الحكومية هي ملكية عامة لذا لا يوجد حافز للمنافسة والربح.</a:t>
            </a:r>
          </a:p>
          <a:p>
            <a:pPr marL="342900" indent="-342900" algn="r" rtl="1">
              <a:lnSpc>
                <a:spcPct val="200000"/>
              </a:lnSpc>
              <a:spcBef>
                <a:spcPct val="0"/>
              </a:spcBef>
              <a:buFont typeface="Arial" panose="020B0604020202020204" pitchFamily="34" charset="0"/>
              <a:buNone/>
              <a:defRPr/>
            </a:pPr>
            <a:r>
              <a:rPr lang="ar-SA" sz="2000" b="1" dirty="0">
                <a:solidFill>
                  <a:srgbClr val="1F1F1F"/>
                </a:solidFill>
              </a:rPr>
              <a:t>• </a:t>
            </a:r>
            <a:r>
              <a:rPr lang="ar-SA" sz="3200" b="1" dirty="0">
                <a:solidFill>
                  <a:srgbClr val="1F1F1F"/>
                </a:solidFill>
                <a:latin typeface="Google Sans"/>
              </a:rPr>
              <a:t>الالتزام بمعايير محاسبية حكومية محددة توضع من قبل الجهات الحكومية المختصة</a:t>
            </a:r>
            <a:r>
              <a:rPr lang="ar-SA" sz="1800" b="1" dirty="0">
                <a:solidFill>
                  <a:srgbClr val="1F1F1F"/>
                </a:solidFill>
                <a:latin typeface="Google Sans"/>
              </a:rPr>
              <a:t>.</a:t>
            </a:r>
            <a:endParaRPr lang="en-US" b="1" dirty="0">
              <a:solidFill>
                <a:srgbClr val="1F1F1F"/>
              </a:solidFill>
              <a:latin typeface="Google Sans"/>
            </a:endParaRPr>
          </a:p>
        </p:txBody>
      </p:sp>
      <p:sp>
        <p:nvSpPr>
          <p:cNvPr id="11272" name="عنصر نائب لرقم الشريحة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E1C61274-F6CD-4E5A-9CF2-AC2B2B42625B}" type="slidenum">
              <a:rPr lang="en-US" altLang="ar-SA" sz="1200">
                <a:solidFill>
                  <a:srgbClr val="898989"/>
                </a:solidFill>
              </a:rPr>
              <a:pPr>
                <a:lnSpc>
                  <a:spcPct val="100000"/>
                </a:lnSpc>
                <a:spcBef>
                  <a:spcPct val="0"/>
                </a:spcBef>
                <a:buFontTx/>
                <a:buNone/>
              </a:pPr>
              <a:t>9</a:t>
            </a:fld>
            <a:endParaRPr lang="en-US" altLang="ar-SA" sz="1200">
              <a:solidFill>
                <a:srgbClr val="898989"/>
              </a:solidFill>
            </a:endParaRPr>
          </a:p>
        </p:txBody>
      </p:sp>
      <p:sp>
        <p:nvSpPr>
          <p:cNvPr id="11273" name="Title 1"/>
          <p:cNvSpPr txBox="1">
            <a:spLocks noChangeArrowheads="1"/>
          </p:cNvSpPr>
          <p:nvPr/>
        </p:nvSpPr>
        <p:spPr bwMode="auto">
          <a:xfrm>
            <a:off x="612775" y="6367463"/>
            <a:ext cx="525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ar-SA" sz="2400">
                <a:solidFill>
                  <a:srgbClr val="FFFFFF"/>
                </a:solidFill>
                <a:latin typeface="Calibri Light" panose="020F0302020204030204" pitchFamily="34" charset="0"/>
              </a:rPr>
              <a:t>9</a:t>
            </a:r>
            <a:endParaRPr lang="en-US" altLang="ar-SA" sz="4400">
              <a:solidFill>
                <a:srgbClr val="FFFFFF"/>
              </a:solidFill>
              <a:latin typeface="Calibri Light" panose="020F0302020204030204" pitchFamily="34" charset="0"/>
            </a:endParaRPr>
          </a:p>
        </p:txBody>
      </p:sp>
    </p:spTree>
    <p:extLst>
      <p:ext uri="{BB962C8B-B14F-4D97-AF65-F5344CB8AC3E}">
        <p14:creationId xmlns:p14="http://schemas.microsoft.com/office/powerpoint/2010/main" val="114887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5708</TotalTime>
  <Words>4923</Words>
  <Application>Microsoft Office PowerPoint</Application>
  <PresentationFormat>شاشة عريضة</PresentationFormat>
  <Paragraphs>620</Paragraphs>
  <Slides>88</Slides>
  <Notes>5</Notes>
  <HiddenSlides>0</HiddenSlides>
  <MMClips>0</MMClips>
  <ScaleCrop>false</ScaleCrop>
  <HeadingPairs>
    <vt:vector size="8" baseType="variant">
      <vt:variant>
        <vt:lpstr>الخطوط المستخدمة</vt:lpstr>
      </vt:variant>
      <vt:variant>
        <vt:i4>23</vt:i4>
      </vt:variant>
      <vt:variant>
        <vt:lpstr>نسق</vt:lpstr>
      </vt:variant>
      <vt:variant>
        <vt:i4>1</vt:i4>
      </vt:variant>
      <vt:variant>
        <vt:lpstr>خوادم OLE مضمنة</vt:lpstr>
      </vt:variant>
      <vt:variant>
        <vt:i4>1</vt:i4>
      </vt:variant>
      <vt:variant>
        <vt:lpstr>عناوين الشرائح</vt:lpstr>
      </vt:variant>
      <vt:variant>
        <vt:i4>88</vt:i4>
      </vt:variant>
    </vt:vector>
  </HeadingPairs>
  <TitlesOfParts>
    <vt:vector size="113" baseType="lpstr">
      <vt:lpstr>LiSu</vt:lpstr>
      <vt:lpstr>almarai</vt:lpstr>
      <vt:lpstr>Arial</vt:lpstr>
      <vt:lpstr>Arial-BoldMT</vt:lpstr>
      <vt:lpstr>ArialMT</vt:lpstr>
      <vt:lpstr>Calibri</vt:lpstr>
      <vt:lpstr>Calibri Light</vt:lpstr>
      <vt:lpstr>cursives</vt:lpstr>
      <vt:lpstr>DIN Next LT Arabic</vt:lpstr>
      <vt:lpstr>FreeMono</vt:lpstr>
      <vt:lpstr>Google Sans</vt:lpstr>
      <vt:lpstr>Helvetica</vt:lpstr>
      <vt:lpstr>JF Flat</vt:lpstr>
      <vt:lpstr>Lucida Sans Unicode</vt:lpstr>
      <vt:lpstr>Simplified Arabic</vt:lpstr>
      <vt:lpstr>Simplified Arabic Fixed</vt:lpstr>
      <vt:lpstr>Symbol</vt:lpstr>
      <vt:lpstr>Times New Roman</vt:lpstr>
      <vt:lpstr>UnifontMedium,Bold</vt:lpstr>
      <vt:lpstr>Verdana</vt:lpstr>
      <vt:lpstr>Wingdings 2</vt:lpstr>
      <vt:lpstr>Wingdings 3</vt:lpstr>
      <vt:lpstr>الأميري</vt:lpstr>
      <vt:lpstr>ملتقى</vt:lpstr>
      <vt:lpstr>Image</vt:lpstr>
      <vt:lpstr>المحاسبة الحكومية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التبويب الإداري:  يعتمد هذا النوع من التبويب على توزيع الموارد المالية المخصصة للنشاط الحكومي على الوحدات الإدارية الحكومية وفقاً للهيكل التنظيمي للدولة.    التبويب النوعي:  يعتمد هذا النوع من التبويب على أساس نوع النفقة منها بحيث يتم تجميع النفقات ذات الطبيعة الواحدة، وكذلك الإيرادات ذات الطبيعة الواحدة في مجموعات رئيسية وفرعية.    التبويب الوظيفي:  يعتمد هذا النوع من التبويب على تقسيم النفقات طبقاً للوظيفة الأساسية التي يتم تخصيص النفقة لأدائها.   </vt:lpstr>
      <vt:lpstr> التبويب الاقتصادي:  يعتمد هذا النوع من التبويب على أساس تصنيف النفقات وفقاً لطبيعتها الاقتصادية وإظهارها في مجموعات مستقلة.    التبويب حسب البرامج والأنشطة: يعتبر هذا النوع من التبويب من أفضل التبويبات لأغراض سلامة تنفيذ برامج الحكومة وسياستها وتقييم مستوى الأداء وقياس كفاءته.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تدريب : التسويات</vt:lpstr>
      <vt:lpstr>تدريب : التسويات</vt:lpstr>
      <vt:lpstr>تدريب : التسويات</vt:lpstr>
      <vt:lpstr>تدريب : التسويات</vt:lpstr>
      <vt:lpstr>تدريب : التسويات</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Body</dc:creator>
  <cp:lastModifiedBy>Dr Oglah Nawash Ershaid</cp:lastModifiedBy>
  <cp:revision>50</cp:revision>
  <dcterms:created xsi:type="dcterms:W3CDTF">2021-04-07T15:16:49Z</dcterms:created>
  <dcterms:modified xsi:type="dcterms:W3CDTF">2024-09-16T09:01:59Z</dcterms:modified>
</cp:coreProperties>
</file>