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9"/>
  </p:notesMasterIdLst>
  <p:sldIdLst>
    <p:sldId id="256" r:id="rId2"/>
    <p:sldId id="258" r:id="rId3"/>
    <p:sldId id="424" r:id="rId4"/>
    <p:sldId id="427" r:id="rId5"/>
    <p:sldId id="428" r:id="rId6"/>
    <p:sldId id="430" r:id="rId7"/>
    <p:sldId id="429" r:id="rId8"/>
    <p:sldId id="426" r:id="rId9"/>
    <p:sldId id="441" r:id="rId10"/>
    <p:sldId id="432" r:id="rId11"/>
    <p:sldId id="436" r:id="rId12"/>
    <p:sldId id="433" r:id="rId13"/>
    <p:sldId id="434" r:id="rId14"/>
    <p:sldId id="435" r:id="rId15"/>
    <p:sldId id="437" r:id="rId16"/>
    <p:sldId id="438" r:id="rId17"/>
    <p:sldId id="439" r:id="rId18"/>
    <p:sldId id="543" r:id="rId19"/>
    <p:sldId id="266" r:id="rId20"/>
    <p:sldId id="257" r:id="rId21"/>
    <p:sldId id="267" r:id="rId22"/>
    <p:sldId id="268" r:id="rId23"/>
    <p:sldId id="269" r:id="rId24"/>
    <p:sldId id="270" r:id="rId25"/>
    <p:sldId id="544" r:id="rId26"/>
    <p:sldId id="272" r:id="rId27"/>
    <p:sldId id="259" r:id="rId28"/>
    <p:sldId id="273" r:id="rId29"/>
    <p:sldId id="274" r:id="rId30"/>
    <p:sldId id="275" r:id="rId31"/>
    <p:sldId id="260"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61" r:id="rId45"/>
    <p:sldId id="288" r:id="rId46"/>
    <p:sldId id="262" r:id="rId47"/>
    <p:sldId id="289" r:id="rId48"/>
    <p:sldId id="290" r:id="rId49"/>
    <p:sldId id="291" r:id="rId50"/>
    <p:sldId id="263" r:id="rId51"/>
    <p:sldId id="292" r:id="rId52"/>
    <p:sldId id="293" r:id="rId53"/>
    <p:sldId id="294" r:id="rId54"/>
    <p:sldId id="295" r:id="rId55"/>
    <p:sldId id="264" r:id="rId56"/>
    <p:sldId id="296" r:id="rId57"/>
    <p:sldId id="297" r:id="rId58"/>
    <p:sldId id="298" r:id="rId59"/>
    <p:sldId id="299" r:id="rId60"/>
    <p:sldId id="300" r:id="rId61"/>
    <p:sldId id="265" r:id="rId62"/>
    <p:sldId id="440" r:id="rId63"/>
    <p:sldId id="478" r:id="rId64"/>
    <p:sldId id="479" r:id="rId65"/>
    <p:sldId id="515" r:id="rId66"/>
    <p:sldId id="480" r:id="rId67"/>
    <p:sldId id="481" r:id="rId68"/>
    <p:sldId id="482" r:id="rId69"/>
    <p:sldId id="483" r:id="rId70"/>
    <p:sldId id="484" r:id="rId71"/>
    <p:sldId id="489" r:id="rId72"/>
    <p:sldId id="519" r:id="rId73"/>
    <p:sldId id="520" r:id="rId74"/>
    <p:sldId id="521" r:id="rId75"/>
    <p:sldId id="522" r:id="rId76"/>
    <p:sldId id="523" r:id="rId77"/>
    <p:sldId id="524" r:id="rId78"/>
    <p:sldId id="525" r:id="rId79"/>
    <p:sldId id="526" r:id="rId80"/>
    <p:sldId id="527" r:id="rId81"/>
    <p:sldId id="528" r:id="rId82"/>
    <p:sldId id="529" r:id="rId83"/>
    <p:sldId id="530" r:id="rId84"/>
    <p:sldId id="531" r:id="rId85"/>
    <p:sldId id="532" r:id="rId86"/>
    <p:sldId id="533" r:id="rId87"/>
    <p:sldId id="534" r:id="rId88"/>
    <p:sldId id="535" r:id="rId89"/>
    <p:sldId id="536" r:id="rId90"/>
    <p:sldId id="537" r:id="rId91"/>
    <p:sldId id="539" r:id="rId92"/>
    <p:sldId id="540" r:id="rId93"/>
    <p:sldId id="486" r:id="rId94"/>
    <p:sldId id="487" r:id="rId95"/>
    <p:sldId id="490" r:id="rId96"/>
    <p:sldId id="491" r:id="rId97"/>
    <p:sldId id="503" r:id="rId98"/>
    <p:sldId id="504" r:id="rId99"/>
    <p:sldId id="505" r:id="rId100"/>
    <p:sldId id="510" r:id="rId101"/>
    <p:sldId id="511" r:id="rId102"/>
    <p:sldId id="512" r:id="rId103"/>
    <p:sldId id="513" r:id="rId104"/>
    <p:sldId id="509" r:id="rId105"/>
    <p:sldId id="495" r:id="rId106"/>
    <p:sldId id="496" r:id="rId107"/>
    <p:sldId id="415" r:id="rId10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6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14"/>
    <p:restoredTop sz="95781"/>
  </p:normalViewPr>
  <p:slideViewPr>
    <p:cSldViewPr snapToGrid="0">
      <p:cViewPr varScale="1">
        <p:scale>
          <a:sx n="103" d="100"/>
          <a:sy n="103" d="100"/>
        </p:scale>
        <p:origin x="184" y="232"/>
      </p:cViewPr>
      <p:guideLst/>
    </p:cSldViewPr>
  </p:slideViewPr>
  <p:outlineViewPr>
    <p:cViewPr>
      <p:scale>
        <a:sx n="33" d="100"/>
        <a:sy n="33" d="100"/>
      </p:scale>
      <p:origin x="0" y="-9352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3" d="100"/>
          <a:sy n="83" d="100"/>
        </p:scale>
        <p:origin x="3992" y="2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11AC1-6EAD-DB49-A22F-994923B21D24}" type="doc">
      <dgm:prSet loTypeId="urn:microsoft.com/office/officeart/2005/8/layout/venn3" loCatId="relationship" qsTypeId="urn:microsoft.com/office/officeart/2005/8/quickstyle/simple2" qsCatId="simple" csTypeId="urn:microsoft.com/office/officeart/2005/8/colors/accent3_1" csCatId="accent3" phldr="1"/>
      <dgm:spPr/>
      <dgm:t>
        <a:bodyPr/>
        <a:lstStyle/>
        <a:p>
          <a:endParaRPr lang="en-US"/>
        </a:p>
      </dgm:t>
    </dgm:pt>
    <dgm:pt modelId="{07D6272B-0B4D-6044-B256-4DABFE89630F}">
      <dgm:prSet custT="1"/>
      <dgm:spPr/>
      <dgm:t>
        <a:bodyPr/>
        <a:lstStyle/>
        <a:p>
          <a:pPr rtl="1"/>
          <a:r>
            <a:rPr lang="ar-SA" sz="2400" dirty="0"/>
            <a:t>الأدراك</a:t>
          </a:r>
          <a:endParaRPr lang="en-SA" sz="2400" dirty="0"/>
        </a:p>
      </dgm:t>
    </dgm:pt>
    <dgm:pt modelId="{5AAC8DDA-8388-A54C-BC70-1F0C0B693418}" type="parTrans" cxnId="{E9232DE1-41EE-BC45-87F5-138BF03E494B}">
      <dgm:prSet/>
      <dgm:spPr/>
      <dgm:t>
        <a:bodyPr/>
        <a:lstStyle/>
        <a:p>
          <a:endParaRPr lang="en-US" sz="1400"/>
        </a:p>
      </dgm:t>
    </dgm:pt>
    <dgm:pt modelId="{DD6A516A-C383-B641-9484-77ED4C6941EB}" type="sibTrans" cxnId="{E9232DE1-41EE-BC45-87F5-138BF03E494B}">
      <dgm:prSet/>
      <dgm:spPr/>
      <dgm:t>
        <a:bodyPr/>
        <a:lstStyle/>
        <a:p>
          <a:endParaRPr lang="en-US" sz="1400"/>
        </a:p>
      </dgm:t>
    </dgm:pt>
    <dgm:pt modelId="{001A4078-4CC6-DE48-9613-96FB5302AD29}">
      <dgm:prSet custT="1"/>
      <dgm:spPr/>
      <dgm:t>
        <a:bodyPr/>
        <a:lstStyle/>
        <a:p>
          <a:pPr rtl="1"/>
          <a:r>
            <a:rPr lang="ar-SA" sz="2400" dirty="0"/>
            <a:t>التعلم</a:t>
          </a:r>
        </a:p>
      </dgm:t>
    </dgm:pt>
    <dgm:pt modelId="{4F95327F-391B-A545-B428-3E0329F4FF90}" type="parTrans" cxnId="{448A65F3-7742-8145-B05A-B2C5070ECA69}">
      <dgm:prSet/>
      <dgm:spPr/>
      <dgm:t>
        <a:bodyPr/>
        <a:lstStyle/>
        <a:p>
          <a:endParaRPr lang="en-US" sz="1400"/>
        </a:p>
      </dgm:t>
    </dgm:pt>
    <dgm:pt modelId="{2094B79A-DC01-094B-8C41-C0C287D907BC}" type="sibTrans" cxnId="{448A65F3-7742-8145-B05A-B2C5070ECA69}">
      <dgm:prSet/>
      <dgm:spPr/>
      <dgm:t>
        <a:bodyPr/>
        <a:lstStyle/>
        <a:p>
          <a:endParaRPr lang="en-US" sz="1400"/>
        </a:p>
      </dgm:t>
    </dgm:pt>
    <dgm:pt modelId="{52F16093-DB32-A24C-83CA-4C551EBBE40C}">
      <dgm:prSet custT="1"/>
      <dgm:spPr/>
      <dgm:t>
        <a:bodyPr/>
        <a:lstStyle/>
        <a:p>
          <a:pPr rtl="1"/>
          <a:r>
            <a:rPr lang="ar-SA" sz="2400" dirty="0"/>
            <a:t>الدافعية </a:t>
          </a:r>
        </a:p>
      </dgm:t>
    </dgm:pt>
    <dgm:pt modelId="{41362080-4844-F84B-851A-987CC23400E7}" type="parTrans" cxnId="{FCA671B0-7376-F941-90D3-9C09C87A6A56}">
      <dgm:prSet/>
      <dgm:spPr/>
      <dgm:t>
        <a:bodyPr/>
        <a:lstStyle/>
        <a:p>
          <a:endParaRPr lang="en-US" sz="1400"/>
        </a:p>
      </dgm:t>
    </dgm:pt>
    <dgm:pt modelId="{C84F8619-7049-3C46-9BD5-30118DDB1D8E}" type="sibTrans" cxnId="{FCA671B0-7376-F941-90D3-9C09C87A6A56}">
      <dgm:prSet/>
      <dgm:spPr/>
      <dgm:t>
        <a:bodyPr/>
        <a:lstStyle/>
        <a:p>
          <a:endParaRPr lang="en-US" sz="1400"/>
        </a:p>
      </dgm:t>
    </dgm:pt>
    <dgm:pt modelId="{CD709E7B-D6C1-7E49-8EFC-865465331D5C}">
      <dgm:prSet custT="1"/>
      <dgm:spPr/>
      <dgm:t>
        <a:bodyPr/>
        <a:lstStyle/>
        <a:p>
          <a:pPr rtl="1"/>
          <a:r>
            <a:rPr lang="ar-SA" sz="2400" dirty="0"/>
            <a:t>الشخصية</a:t>
          </a:r>
        </a:p>
      </dgm:t>
    </dgm:pt>
    <dgm:pt modelId="{E2070FC9-2EC1-6E4B-8D14-D86DC7535B13}" type="parTrans" cxnId="{8EE8783E-778D-6B49-AFE0-0F4023C25C9B}">
      <dgm:prSet/>
      <dgm:spPr/>
      <dgm:t>
        <a:bodyPr/>
        <a:lstStyle/>
        <a:p>
          <a:endParaRPr lang="en-US" sz="1400"/>
        </a:p>
      </dgm:t>
    </dgm:pt>
    <dgm:pt modelId="{9E3A09BD-E581-0B46-8CB7-0476B533923E}" type="sibTrans" cxnId="{8EE8783E-778D-6B49-AFE0-0F4023C25C9B}">
      <dgm:prSet/>
      <dgm:spPr/>
      <dgm:t>
        <a:bodyPr/>
        <a:lstStyle/>
        <a:p>
          <a:endParaRPr lang="en-US" sz="1400"/>
        </a:p>
      </dgm:t>
    </dgm:pt>
    <dgm:pt modelId="{CD4E07B1-0BFA-2C43-BC77-C219FBAF53FE}">
      <dgm:prSet custT="1"/>
      <dgm:spPr/>
      <dgm:t>
        <a:bodyPr/>
        <a:lstStyle/>
        <a:p>
          <a:pPr rtl="1"/>
          <a:r>
            <a:rPr lang="ar-SA" sz="2400" dirty="0"/>
            <a:t>الاتجاهات النفسية </a:t>
          </a:r>
        </a:p>
      </dgm:t>
    </dgm:pt>
    <dgm:pt modelId="{044CBFE9-3D0D-1747-9475-B96C1E0B5FAF}" type="parTrans" cxnId="{506485BF-65F2-574C-9276-329ACF037E1C}">
      <dgm:prSet/>
      <dgm:spPr/>
      <dgm:t>
        <a:bodyPr/>
        <a:lstStyle/>
        <a:p>
          <a:endParaRPr lang="en-US" sz="1400"/>
        </a:p>
      </dgm:t>
    </dgm:pt>
    <dgm:pt modelId="{2F0BC659-03CB-8644-A723-2027D973A75C}" type="sibTrans" cxnId="{506485BF-65F2-574C-9276-329ACF037E1C}">
      <dgm:prSet/>
      <dgm:spPr/>
      <dgm:t>
        <a:bodyPr/>
        <a:lstStyle/>
        <a:p>
          <a:endParaRPr lang="en-US" sz="1400"/>
        </a:p>
      </dgm:t>
    </dgm:pt>
    <dgm:pt modelId="{4181348D-CBE9-9346-B34C-192FEF70E46F}" type="pres">
      <dgm:prSet presAssocID="{DEC11AC1-6EAD-DB49-A22F-994923B21D24}" presName="Name0" presStyleCnt="0">
        <dgm:presLayoutVars>
          <dgm:dir/>
          <dgm:resizeHandles val="exact"/>
        </dgm:presLayoutVars>
      </dgm:prSet>
      <dgm:spPr/>
    </dgm:pt>
    <dgm:pt modelId="{7EFB8C51-98E3-3F44-B1D2-C0275409AB75}" type="pres">
      <dgm:prSet presAssocID="{07D6272B-0B4D-6044-B256-4DABFE89630F}" presName="Name5" presStyleLbl="vennNode1" presStyleIdx="0" presStyleCnt="5">
        <dgm:presLayoutVars>
          <dgm:bulletEnabled val="1"/>
        </dgm:presLayoutVars>
      </dgm:prSet>
      <dgm:spPr/>
    </dgm:pt>
    <dgm:pt modelId="{D3F8E5B7-73C8-C746-ADBE-1E079FC529CD}" type="pres">
      <dgm:prSet presAssocID="{DD6A516A-C383-B641-9484-77ED4C6941EB}" presName="space" presStyleCnt="0"/>
      <dgm:spPr/>
    </dgm:pt>
    <dgm:pt modelId="{8B495A97-F311-5E40-8C0A-9D49CF15D2D6}" type="pres">
      <dgm:prSet presAssocID="{52F16093-DB32-A24C-83CA-4C551EBBE40C}" presName="Name5" presStyleLbl="vennNode1" presStyleIdx="1" presStyleCnt="5">
        <dgm:presLayoutVars>
          <dgm:bulletEnabled val="1"/>
        </dgm:presLayoutVars>
      </dgm:prSet>
      <dgm:spPr/>
    </dgm:pt>
    <dgm:pt modelId="{93E90346-5712-0D4A-89D1-E3174B12E4EF}" type="pres">
      <dgm:prSet presAssocID="{C84F8619-7049-3C46-9BD5-30118DDB1D8E}" presName="space" presStyleCnt="0"/>
      <dgm:spPr/>
    </dgm:pt>
    <dgm:pt modelId="{F2CAC96E-63EC-DF4E-930D-E36C8128BC76}" type="pres">
      <dgm:prSet presAssocID="{001A4078-4CC6-DE48-9613-96FB5302AD29}" presName="Name5" presStyleLbl="vennNode1" presStyleIdx="2" presStyleCnt="5">
        <dgm:presLayoutVars>
          <dgm:bulletEnabled val="1"/>
        </dgm:presLayoutVars>
      </dgm:prSet>
      <dgm:spPr/>
    </dgm:pt>
    <dgm:pt modelId="{2BC40E7C-B500-EE4F-B746-0A417C6A6506}" type="pres">
      <dgm:prSet presAssocID="{2094B79A-DC01-094B-8C41-C0C287D907BC}" presName="space" presStyleCnt="0"/>
      <dgm:spPr/>
    </dgm:pt>
    <dgm:pt modelId="{3B09F293-5D94-A94E-90B1-1F61993D70FF}" type="pres">
      <dgm:prSet presAssocID="{CD709E7B-D6C1-7E49-8EFC-865465331D5C}" presName="Name5" presStyleLbl="vennNode1" presStyleIdx="3" presStyleCnt="5">
        <dgm:presLayoutVars>
          <dgm:bulletEnabled val="1"/>
        </dgm:presLayoutVars>
      </dgm:prSet>
      <dgm:spPr/>
    </dgm:pt>
    <dgm:pt modelId="{8D03F1E1-31B0-9943-8C2E-3DFAD16FFCC4}" type="pres">
      <dgm:prSet presAssocID="{9E3A09BD-E581-0B46-8CB7-0476B533923E}" presName="space" presStyleCnt="0"/>
      <dgm:spPr/>
    </dgm:pt>
    <dgm:pt modelId="{CEC7D44E-F864-5B4B-8843-1E2007A48DF8}" type="pres">
      <dgm:prSet presAssocID="{CD4E07B1-0BFA-2C43-BC77-C219FBAF53FE}" presName="Name5" presStyleLbl="vennNode1" presStyleIdx="4" presStyleCnt="5">
        <dgm:presLayoutVars>
          <dgm:bulletEnabled val="1"/>
        </dgm:presLayoutVars>
      </dgm:prSet>
      <dgm:spPr/>
    </dgm:pt>
  </dgm:ptLst>
  <dgm:cxnLst>
    <dgm:cxn modelId="{8EE8783E-778D-6B49-AFE0-0F4023C25C9B}" srcId="{DEC11AC1-6EAD-DB49-A22F-994923B21D24}" destId="{CD709E7B-D6C1-7E49-8EFC-865465331D5C}" srcOrd="3" destOrd="0" parTransId="{E2070FC9-2EC1-6E4B-8D14-D86DC7535B13}" sibTransId="{9E3A09BD-E581-0B46-8CB7-0476B533923E}"/>
    <dgm:cxn modelId="{B9463A42-F505-BF46-9457-123FF1607854}" type="presOf" srcId="{001A4078-4CC6-DE48-9613-96FB5302AD29}" destId="{F2CAC96E-63EC-DF4E-930D-E36C8128BC76}" srcOrd="0" destOrd="0" presId="urn:microsoft.com/office/officeart/2005/8/layout/venn3"/>
    <dgm:cxn modelId="{CA6CB772-6DA7-1D48-AE4C-77A0D12C57B5}" type="presOf" srcId="{DEC11AC1-6EAD-DB49-A22F-994923B21D24}" destId="{4181348D-CBE9-9346-B34C-192FEF70E46F}" srcOrd="0" destOrd="0" presId="urn:microsoft.com/office/officeart/2005/8/layout/venn3"/>
    <dgm:cxn modelId="{8CAFD59A-FB33-3E41-828D-A450F7CB1EA3}" type="presOf" srcId="{52F16093-DB32-A24C-83CA-4C551EBBE40C}" destId="{8B495A97-F311-5E40-8C0A-9D49CF15D2D6}" srcOrd="0" destOrd="0" presId="urn:microsoft.com/office/officeart/2005/8/layout/venn3"/>
    <dgm:cxn modelId="{7D087AA4-A918-6348-86BF-86A56DC68F66}" type="presOf" srcId="{07D6272B-0B4D-6044-B256-4DABFE89630F}" destId="{7EFB8C51-98E3-3F44-B1D2-C0275409AB75}" srcOrd="0" destOrd="0" presId="urn:microsoft.com/office/officeart/2005/8/layout/venn3"/>
    <dgm:cxn modelId="{FCA671B0-7376-F941-90D3-9C09C87A6A56}" srcId="{DEC11AC1-6EAD-DB49-A22F-994923B21D24}" destId="{52F16093-DB32-A24C-83CA-4C551EBBE40C}" srcOrd="1" destOrd="0" parTransId="{41362080-4844-F84B-851A-987CC23400E7}" sibTransId="{C84F8619-7049-3C46-9BD5-30118DDB1D8E}"/>
    <dgm:cxn modelId="{506485BF-65F2-574C-9276-329ACF037E1C}" srcId="{DEC11AC1-6EAD-DB49-A22F-994923B21D24}" destId="{CD4E07B1-0BFA-2C43-BC77-C219FBAF53FE}" srcOrd="4" destOrd="0" parTransId="{044CBFE9-3D0D-1747-9475-B96C1E0B5FAF}" sibTransId="{2F0BC659-03CB-8644-A723-2027D973A75C}"/>
    <dgm:cxn modelId="{CDEF7CC1-AB91-2B40-8D1D-533EACB28B1B}" type="presOf" srcId="{CD4E07B1-0BFA-2C43-BC77-C219FBAF53FE}" destId="{CEC7D44E-F864-5B4B-8843-1E2007A48DF8}" srcOrd="0" destOrd="0" presId="urn:microsoft.com/office/officeart/2005/8/layout/venn3"/>
    <dgm:cxn modelId="{E9232DE1-41EE-BC45-87F5-138BF03E494B}" srcId="{DEC11AC1-6EAD-DB49-A22F-994923B21D24}" destId="{07D6272B-0B4D-6044-B256-4DABFE89630F}" srcOrd="0" destOrd="0" parTransId="{5AAC8DDA-8388-A54C-BC70-1F0C0B693418}" sibTransId="{DD6A516A-C383-B641-9484-77ED4C6941EB}"/>
    <dgm:cxn modelId="{917D75E6-2003-4B42-BC56-4B55DFDA39A7}" type="presOf" srcId="{CD709E7B-D6C1-7E49-8EFC-865465331D5C}" destId="{3B09F293-5D94-A94E-90B1-1F61993D70FF}" srcOrd="0" destOrd="0" presId="urn:microsoft.com/office/officeart/2005/8/layout/venn3"/>
    <dgm:cxn modelId="{448A65F3-7742-8145-B05A-B2C5070ECA69}" srcId="{DEC11AC1-6EAD-DB49-A22F-994923B21D24}" destId="{001A4078-4CC6-DE48-9613-96FB5302AD29}" srcOrd="2" destOrd="0" parTransId="{4F95327F-391B-A545-B428-3E0329F4FF90}" sibTransId="{2094B79A-DC01-094B-8C41-C0C287D907BC}"/>
    <dgm:cxn modelId="{3F70DB52-A5F2-604F-8848-C0A2BCA21D31}" type="presParOf" srcId="{4181348D-CBE9-9346-B34C-192FEF70E46F}" destId="{7EFB8C51-98E3-3F44-B1D2-C0275409AB75}" srcOrd="0" destOrd="0" presId="urn:microsoft.com/office/officeart/2005/8/layout/venn3"/>
    <dgm:cxn modelId="{463DCDBF-0EED-CA4B-940C-AC66280D639C}" type="presParOf" srcId="{4181348D-CBE9-9346-B34C-192FEF70E46F}" destId="{D3F8E5B7-73C8-C746-ADBE-1E079FC529CD}" srcOrd="1" destOrd="0" presId="urn:microsoft.com/office/officeart/2005/8/layout/venn3"/>
    <dgm:cxn modelId="{891A575C-DE3F-124F-B111-878CA6B6FB1F}" type="presParOf" srcId="{4181348D-CBE9-9346-B34C-192FEF70E46F}" destId="{8B495A97-F311-5E40-8C0A-9D49CF15D2D6}" srcOrd="2" destOrd="0" presId="urn:microsoft.com/office/officeart/2005/8/layout/venn3"/>
    <dgm:cxn modelId="{E9B35621-9116-4742-8805-1C3826CC6082}" type="presParOf" srcId="{4181348D-CBE9-9346-B34C-192FEF70E46F}" destId="{93E90346-5712-0D4A-89D1-E3174B12E4EF}" srcOrd="3" destOrd="0" presId="urn:microsoft.com/office/officeart/2005/8/layout/venn3"/>
    <dgm:cxn modelId="{C473B167-B707-EB4D-8A9A-780147C17912}" type="presParOf" srcId="{4181348D-CBE9-9346-B34C-192FEF70E46F}" destId="{F2CAC96E-63EC-DF4E-930D-E36C8128BC76}" srcOrd="4" destOrd="0" presId="urn:microsoft.com/office/officeart/2005/8/layout/venn3"/>
    <dgm:cxn modelId="{D9E8E29E-D8FC-4842-B536-5EDA1B2387EB}" type="presParOf" srcId="{4181348D-CBE9-9346-B34C-192FEF70E46F}" destId="{2BC40E7C-B500-EE4F-B746-0A417C6A6506}" srcOrd="5" destOrd="0" presId="urn:microsoft.com/office/officeart/2005/8/layout/venn3"/>
    <dgm:cxn modelId="{CE3A4DD4-F73F-1943-A041-F6E6952E2E4B}" type="presParOf" srcId="{4181348D-CBE9-9346-B34C-192FEF70E46F}" destId="{3B09F293-5D94-A94E-90B1-1F61993D70FF}" srcOrd="6" destOrd="0" presId="urn:microsoft.com/office/officeart/2005/8/layout/venn3"/>
    <dgm:cxn modelId="{0D03B6CC-6F9A-B149-9FF6-156FEF8BEDAC}" type="presParOf" srcId="{4181348D-CBE9-9346-B34C-192FEF70E46F}" destId="{8D03F1E1-31B0-9943-8C2E-3DFAD16FFCC4}" srcOrd="7" destOrd="0" presId="urn:microsoft.com/office/officeart/2005/8/layout/venn3"/>
    <dgm:cxn modelId="{51B1DCB0-EBB3-634F-9705-1F588863BE90}" type="presParOf" srcId="{4181348D-CBE9-9346-B34C-192FEF70E46F}" destId="{CEC7D44E-F864-5B4B-8843-1E2007A48DF8}"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11AC1-6EAD-DB49-A22F-994923B21D24}" type="doc">
      <dgm:prSet loTypeId="urn:microsoft.com/office/officeart/2005/8/layout/venn3" loCatId="relationship" qsTypeId="urn:microsoft.com/office/officeart/2005/8/quickstyle/simple2" qsCatId="simple" csTypeId="urn:microsoft.com/office/officeart/2005/8/colors/accent3_1" csCatId="accent3" phldr="1"/>
      <dgm:spPr/>
      <dgm:t>
        <a:bodyPr/>
        <a:lstStyle/>
        <a:p>
          <a:endParaRPr lang="en-US"/>
        </a:p>
      </dgm:t>
    </dgm:pt>
    <dgm:pt modelId="{07D6272B-0B4D-6044-B256-4DABFE89630F}">
      <dgm:prSet custT="1"/>
      <dgm:spPr/>
      <dgm:t>
        <a:bodyPr/>
        <a:lstStyle/>
        <a:p>
          <a:pPr rtl="1"/>
          <a:r>
            <a:rPr lang="ar-SA" sz="2400" dirty="0"/>
            <a:t>السلوك المساعد</a:t>
          </a:r>
          <a:endParaRPr lang="en-SA" sz="2400" dirty="0"/>
        </a:p>
      </dgm:t>
    </dgm:pt>
    <dgm:pt modelId="{5AAC8DDA-8388-A54C-BC70-1F0C0B693418}" type="parTrans" cxnId="{E9232DE1-41EE-BC45-87F5-138BF03E494B}">
      <dgm:prSet/>
      <dgm:spPr/>
      <dgm:t>
        <a:bodyPr/>
        <a:lstStyle/>
        <a:p>
          <a:endParaRPr lang="en-US" sz="1400"/>
        </a:p>
      </dgm:t>
    </dgm:pt>
    <dgm:pt modelId="{DD6A516A-C383-B641-9484-77ED4C6941EB}" type="sibTrans" cxnId="{E9232DE1-41EE-BC45-87F5-138BF03E494B}">
      <dgm:prSet/>
      <dgm:spPr/>
      <dgm:t>
        <a:bodyPr/>
        <a:lstStyle/>
        <a:p>
          <a:endParaRPr lang="en-US" sz="1400"/>
        </a:p>
      </dgm:t>
    </dgm:pt>
    <dgm:pt modelId="{001A4078-4CC6-DE48-9613-96FB5302AD29}">
      <dgm:prSet custT="1"/>
      <dgm:spPr/>
      <dgm:t>
        <a:bodyPr/>
        <a:lstStyle/>
        <a:p>
          <a:pPr rtl="1"/>
          <a:r>
            <a:rPr lang="ar-SA" sz="2400" dirty="0"/>
            <a:t>السلوك المحايد</a:t>
          </a:r>
        </a:p>
      </dgm:t>
    </dgm:pt>
    <dgm:pt modelId="{4F95327F-391B-A545-B428-3E0329F4FF90}" type="parTrans" cxnId="{448A65F3-7742-8145-B05A-B2C5070ECA69}">
      <dgm:prSet/>
      <dgm:spPr/>
      <dgm:t>
        <a:bodyPr/>
        <a:lstStyle/>
        <a:p>
          <a:endParaRPr lang="en-US" sz="1400"/>
        </a:p>
      </dgm:t>
    </dgm:pt>
    <dgm:pt modelId="{2094B79A-DC01-094B-8C41-C0C287D907BC}" type="sibTrans" cxnId="{448A65F3-7742-8145-B05A-B2C5070ECA69}">
      <dgm:prSet/>
      <dgm:spPr/>
      <dgm:t>
        <a:bodyPr/>
        <a:lstStyle/>
        <a:p>
          <a:endParaRPr lang="en-US" sz="1400"/>
        </a:p>
      </dgm:t>
    </dgm:pt>
    <dgm:pt modelId="{52F16093-DB32-A24C-83CA-4C551EBBE40C}">
      <dgm:prSet custT="1"/>
      <dgm:spPr/>
      <dgm:t>
        <a:bodyPr/>
        <a:lstStyle/>
        <a:p>
          <a:pPr rtl="1"/>
          <a:r>
            <a:rPr lang="ar-SA" sz="2400" dirty="0"/>
            <a:t>السلوك المناقض</a:t>
          </a:r>
        </a:p>
      </dgm:t>
    </dgm:pt>
    <dgm:pt modelId="{41362080-4844-F84B-851A-987CC23400E7}" type="parTrans" cxnId="{FCA671B0-7376-F941-90D3-9C09C87A6A56}">
      <dgm:prSet/>
      <dgm:spPr/>
      <dgm:t>
        <a:bodyPr/>
        <a:lstStyle/>
        <a:p>
          <a:endParaRPr lang="en-US" sz="1400"/>
        </a:p>
      </dgm:t>
    </dgm:pt>
    <dgm:pt modelId="{C84F8619-7049-3C46-9BD5-30118DDB1D8E}" type="sibTrans" cxnId="{FCA671B0-7376-F941-90D3-9C09C87A6A56}">
      <dgm:prSet/>
      <dgm:spPr/>
      <dgm:t>
        <a:bodyPr/>
        <a:lstStyle/>
        <a:p>
          <a:endParaRPr lang="en-US" sz="1400"/>
        </a:p>
      </dgm:t>
    </dgm:pt>
    <dgm:pt modelId="{CD709E7B-D6C1-7E49-8EFC-865465331D5C}">
      <dgm:prSet custT="1"/>
      <dgm:spPr/>
      <dgm:t>
        <a:bodyPr/>
        <a:lstStyle/>
        <a:p>
          <a:pPr rtl="1"/>
          <a:r>
            <a:rPr lang="ar-SA" sz="2400" dirty="0"/>
            <a:t>السلوك غير المبالي</a:t>
          </a:r>
        </a:p>
      </dgm:t>
    </dgm:pt>
    <dgm:pt modelId="{E2070FC9-2EC1-6E4B-8D14-D86DC7535B13}" type="parTrans" cxnId="{8EE8783E-778D-6B49-AFE0-0F4023C25C9B}">
      <dgm:prSet/>
      <dgm:spPr/>
      <dgm:t>
        <a:bodyPr/>
        <a:lstStyle/>
        <a:p>
          <a:endParaRPr lang="en-US" sz="1400"/>
        </a:p>
      </dgm:t>
    </dgm:pt>
    <dgm:pt modelId="{9E3A09BD-E581-0B46-8CB7-0476B533923E}" type="sibTrans" cxnId="{8EE8783E-778D-6B49-AFE0-0F4023C25C9B}">
      <dgm:prSet/>
      <dgm:spPr/>
      <dgm:t>
        <a:bodyPr/>
        <a:lstStyle/>
        <a:p>
          <a:endParaRPr lang="en-US" sz="1400"/>
        </a:p>
      </dgm:t>
    </dgm:pt>
    <dgm:pt modelId="{CD4E07B1-0BFA-2C43-BC77-C219FBAF53FE}">
      <dgm:prSet custT="1"/>
      <dgm:spPr/>
      <dgm:t>
        <a:bodyPr/>
        <a:lstStyle/>
        <a:p>
          <a:pPr rtl="1"/>
          <a:r>
            <a:rPr lang="ar-SA" sz="2400" dirty="0"/>
            <a:t>السلوك المتردد </a:t>
          </a:r>
        </a:p>
      </dgm:t>
    </dgm:pt>
    <dgm:pt modelId="{044CBFE9-3D0D-1747-9475-B96C1E0B5FAF}" type="parTrans" cxnId="{506485BF-65F2-574C-9276-329ACF037E1C}">
      <dgm:prSet/>
      <dgm:spPr/>
      <dgm:t>
        <a:bodyPr/>
        <a:lstStyle/>
        <a:p>
          <a:endParaRPr lang="en-US" sz="1400"/>
        </a:p>
      </dgm:t>
    </dgm:pt>
    <dgm:pt modelId="{2F0BC659-03CB-8644-A723-2027D973A75C}" type="sibTrans" cxnId="{506485BF-65F2-574C-9276-329ACF037E1C}">
      <dgm:prSet/>
      <dgm:spPr/>
      <dgm:t>
        <a:bodyPr/>
        <a:lstStyle/>
        <a:p>
          <a:endParaRPr lang="en-US" sz="1400"/>
        </a:p>
      </dgm:t>
    </dgm:pt>
    <dgm:pt modelId="{0BD6803C-6BFF-384D-AF32-A0A168AE9138}">
      <dgm:prSet custT="1"/>
      <dgm:spPr/>
      <dgm:t>
        <a:bodyPr/>
        <a:lstStyle/>
        <a:p>
          <a:pPr rtl="1"/>
          <a:r>
            <a:rPr lang="ar-SA" sz="2400" dirty="0"/>
            <a:t>السلوك التخطيطي</a:t>
          </a:r>
        </a:p>
      </dgm:t>
    </dgm:pt>
    <dgm:pt modelId="{61DE7BF1-2DAE-864C-8154-8BBFD5F1B3CF}" type="parTrans" cxnId="{66324932-3204-664A-AD40-B3388A18E521}">
      <dgm:prSet/>
      <dgm:spPr/>
      <dgm:t>
        <a:bodyPr/>
        <a:lstStyle/>
        <a:p>
          <a:endParaRPr lang="en-US"/>
        </a:p>
      </dgm:t>
    </dgm:pt>
    <dgm:pt modelId="{6F644D69-8151-E442-958B-817E07B341C6}" type="sibTrans" cxnId="{66324932-3204-664A-AD40-B3388A18E521}">
      <dgm:prSet/>
      <dgm:spPr/>
      <dgm:t>
        <a:bodyPr/>
        <a:lstStyle/>
        <a:p>
          <a:endParaRPr lang="en-US"/>
        </a:p>
      </dgm:t>
    </dgm:pt>
    <dgm:pt modelId="{4181348D-CBE9-9346-B34C-192FEF70E46F}" type="pres">
      <dgm:prSet presAssocID="{DEC11AC1-6EAD-DB49-A22F-994923B21D24}" presName="Name0" presStyleCnt="0">
        <dgm:presLayoutVars>
          <dgm:dir/>
          <dgm:resizeHandles val="exact"/>
        </dgm:presLayoutVars>
      </dgm:prSet>
      <dgm:spPr/>
    </dgm:pt>
    <dgm:pt modelId="{7EFB8C51-98E3-3F44-B1D2-C0275409AB75}" type="pres">
      <dgm:prSet presAssocID="{07D6272B-0B4D-6044-B256-4DABFE89630F}" presName="Name5" presStyleLbl="vennNode1" presStyleIdx="0" presStyleCnt="6">
        <dgm:presLayoutVars>
          <dgm:bulletEnabled val="1"/>
        </dgm:presLayoutVars>
      </dgm:prSet>
      <dgm:spPr/>
    </dgm:pt>
    <dgm:pt modelId="{D3F8E5B7-73C8-C746-ADBE-1E079FC529CD}" type="pres">
      <dgm:prSet presAssocID="{DD6A516A-C383-B641-9484-77ED4C6941EB}" presName="space" presStyleCnt="0"/>
      <dgm:spPr/>
    </dgm:pt>
    <dgm:pt modelId="{8B495A97-F311-5E40-8C0A-9D49CF15D2D6}" type="pres">
      <dgm:prSet presAssocID="{52F16093-DB32-A24C-83CA-4C551EBBE40C}" presName="Name5" presStyleLbl="vennNode1" presStyleIdx="1" presStyleCnt="6">
        <dgm:presLayoutVars>
          <dgm:bulletEnabled val="1"/>
        </dgm:presLayoutVars>
      </dgm:prSet>
      <dgm:spPr/>
    </dgm:pt>
    <dgm:pt modelId="{93E90346-5712-0D4A-89D1-E3174B12E4EF}" type="pres">
      <dgm:prSet presAssocID="{C84F8619-7049-3C46-9BD5-30118DDB1D8E}" presName="space" presStyleCnt="0"/>
      <dgm:spPr/>
    </dgm:pt>
    <dgm:pt modelId="{F2CAC96E-63EC-DF4E-930D-E36C8128BC76}" type="pres">
      <dgm:prSet presAssocID="{001A4078-4CC6-DE48-9613-96FB5302AD29}" presName="Name5" presStyleLbl="vennNode1" presStyleIdx="2" presStyleCnt="6">
        <dgm:presLayoutVars>
          <dgm:bulletEnabled val="1"/>
        </dgm:presLayoutVars>
      </dgm:prSet>
      <dgm:spPr/>
    </dgm:pt>
    <dgm:pt modelId="{2BC40E7C-B500-EE4F-B746-0A417C6A6506}" type="pres">
      <dgm:prSet presAssocID="{2094B79A-DC01-094B-8C41-C0C287D907BC}" presName="space" presStyleCnt="0"/>
      <dgm:spPr/>
    </dgm:pt>
    <dgm:pt modelId="{3B09F293-5D94-A94E-90B1-1F61993D70FF}" type="pres">
      <dgm:prSet presAssocID="{CD709E7B-D6C1-7E49-8EFC-865465331D5C}" presName="Name5" presStyleLbl="vennNode1" presStyleIdx="3" presStyleCnt="6">
        <dgm:presLayoutVars>
          <dgm:bulletEnabled val="1"/>
        </dgm:presLayoutVars>
      </dgm:prSet>
      <dgm:spPr/>
    </dgm:pt>
    <dgm:pt modelId="{8D03F1E1-31B0-9943-8C2E-3DFAD16FFCC4}" type="pres">
      <dgm:prSet presAssocID="{9E3A09BD-E581-0B46-8CB7-0476B533923E}" presName="space" presStyleCnt="0"/>
      <dgm:spPr/>
    </dgm:pt>
    <dgm:pt modelId="{CEC7D44E-F864-5B4B-8843-1E2007A48DF8}" type="pres">
      <dgm:prSet presAssocID="{CD4E07B1-0BFA-2C43-BC77-C219FBAF53FE}" presName="Name5" presStyleLbl="vennNode1" presStyleIdx="4" presStyleCnt="6">
        <dgm:presLayoutVars>
          <dgm:bulletEnabled val="1"/>
        </dgm:presLayoutVars>
      </dgm:prSet>
      <dgm:spPr/>
    </dgm:pt>
    <dgm:pt modelId="{BC6D0113-D8B3-CA4D-B647-A0C4BC6AE39F}" type="pres">
      <dgm:prSet presAssocID="{2F0BC659-03CB-8644-A723-2027D973A75C}" presName="space" presStyleCnt="0"/>
      <dgm:spPr/>
    </dgm:pt>
    <dgm:pt modelId="{970740EC-C9A0-6040-BE89-0A827F7D2547}" type="pres">
      <dgm:prSet presAssocID="{0BD6803C-6BFF-384D-AF32-A0A168AE9138}" presName="Name5" presStyleLbl="vennNode1" presStyleIdx="5" presStyleCnt="6">
        <dgm:presLayoutVars>
          <dgm:bulletEnabled val="1"/>
        </dgm:presLayoutVars>
      </dgm:prSet>
      <dgm:spPr/>
    </dgm:pt>
  </dgm:ptLst>
  <dgm:cxnLst>
    <dgm:cxn modelId="{66324932-3204-664A-AD40-B3388A18E521}" srcId="{DEC11AC1-6EAD-DB49-A22F-994923B21D24}" destId="{0BD6803C-6BFF-384D-AF32-A0A168AE9138}" srcOrd="5" destOrd="0" parTransId="{61DE7BF1-2DAE-864C-8154-8BBFD5F1B3CF}" sibTransId="{6F644D69-8151-E442-958B-817E07B341C6}"/>
    <dgm:cxn modelId="{8EE8783E-778D-6B49-AFE0-0F4023C25C9B}" srcId="{DEC11AC1-6EAD-DB49-A22F-994923B21D24}" destId="{CD709E7B-D6C1-7E49-8EFC-865465331D5C}" srcOrd="3" destOrd="0" parTransId="{E2070FC9-2EC1-6E4B-8D14-D86DC7535B13}" sibTransId="{9E3A09BD-E581-0B46-8CB7-0476B533923E}"/>
    <dgm:cxn modelId="{B9463A42-F505-BF46-9457-123FF1607854}" type="presOf" srcId="{001A4078-4CC6-DE48-9613-96FB5302AD29}" destId="{F2CAC96E-63EC-DF4E-930D-E36C8128BC76}" srcOrd="0" destOrd="0" presId="urn:microsoft.com/office/officeart/2005/8/layout/venn3"/>
    <dgm:cxn modelId="{CA6CB772-6DA7-1D48-AE4C-77A0D12C57B5}" type="presOf" srcId="{DEC11AC1-6EAD-DB49-A22F-994923B21D24}" destId="{4181348D-CBE9-9346-B34C-192FEF70E46F}" srcOrd="0" destOrd="0" presId="urn:microsoft.com/office/officeart/2005/8/layout/venn3"/>
    <dgm:cxn modelId="{8CAFD59A-FB33-3E41-828D-A450F7CB1EA3}" type="presOf" srcId="{52F16093-DB32-A24C-83CA-4C551EBBE40C}" destId="{8B495A97-F311-5E40-8C0A-9D49CF15D2D6}" srcOrd="0" destOrd="0" presId="urn:microsoft.com/office/officeart/2005/8/layout/venn3"/>
    <dgm:cxn modelId="{7D087AA4-A918-6348-86BF-86A56DC68F66}" type="presOf" srcId="{07D6272B-0B4D-6044-B256-4DABFE89630F}" destId="{7EFB8C51-98E3-3F44-B1D2-C0275409AB75}" srcOrd="0" destOrd="0" presId="urn:microsoft.com/office/officeart/2005/8/layout/venn3"/>
    <dgm:cxn modelId="{FCA671B0-7376-F941-90D3-9C09C87A6A56}" srcId="{DEC11AC1-6EAD-DB49-A22F-994923B21D24}" destId="{52F16093-DB32-A24C-83CA-4C551EBBE40C}" srcOrd="1" destOrd="0" parTransId="{41362080-4844-F84B-851A-987CC23400E7}" sibTransId="{C84F8619-7049-3C46-9BD5-30118DDB1D8E}"/>
    <dgm:cxn modelId="{42338EB4-7566-6843-86B3-C7799B4F5574}" type="presOf" srcId="{0BD6803C-6BFF-384D-AF32-A0A168AE9138}" destId="{970740EC-C9A0-6040-BE89-0A827F7D2547}" srcOrd="0" destOrd="0" presId="urn:microsoft.com/office/officeart/2005/8/layout/venn3"/>
    <dgm:cxn modelId="{506485BF-65F2-574C-9276-329ACF037E1C}" srcId="{DEC11AC1-6EAD-DB49-A22F-994923B21D24}" destId="{CD4E07B1-0BFA-2C43-BC77-C219FBAF53FE}" srcOrd="4" destOrd="0" parTransId="{044CBFE9-3D0D-1747-9475-B96C1E0B5FAF}" sibTransId="{2F0BC659-03CB-8644-A723-2027D973A75C}"/>
    <dgm:cxn modelId="{CDEF7CC1-AB91-2B40-8D1D-533EACB28B1B}" type="presOf" srcId="{CD4E07B1-0BFA-2C43-BC77-C219FBAF53FE}" destId="{CEC7D44E-F864-5B4B-8843-1E2007A48DF8}" srcOrd="0" destOrd="0" presId="urn:microsoft.com/office/officeart/2005/8/layout/venn3"/>
    <dgm:cxn modelId="{E9232DE1-41EE-BC45-87F5-138BF03E494B}" srcId="{DEC11AC1-6EAD-DB49-A22F-994923B21D24}" destId="{07D6272B-0B4D-6044-B256-4DABFE89630F}" srcOrd="0" destOrd="0" parTransId="{5AAC8DDA-8388-A54C-BC70-1F0C0B693418}" sibTransId="{DD6A516A-C383-B641-9484-77ED4C6941EB}"/>
    <dgm:cxn modelId="{917D75E6-2003-4B42-BC56-4B55DFDA39A7}" type="presOf" srcId="{CD709E7B-D6C1-7E49-8EFC-865465331D5C}" destId="{3B09F293-5D94-A94E-90B1-1F61993D70FF}" srcOrd="0" destOrd="0" presId="urn:microsoft.com/office/officeart/2005/8/layout/venn3"/>
    <dgm:cxn modelId="{448A65F3-7742-8145-B05A-B2C5070ECA69}" srcId="{DEC11AC1-6EAD-DB49-A22F-994923B21D24}" destId="{001A4078-4CC6-DE48-9613-96FB5302AD29}" srcOrd="2" destOrd="0" parTransId="{4F95327F-391B-A545-B428-3E0329F4FF90}" sibTransId="{2094B79A-DC01-094B-8C41-C0C287D907BC}"/>
    <dgm:cxn modelId="{3F70DB52-A5F2-604F-8848-C0A2BCA21D31}" type="presParOf" srcId="{4181348D-CBE9-9346-B34C-192FEF70E46F}" destId="{7EFB8C51-98E3-3F44-B1D2-C0275409AB75}" srcOrd="0" destOrd="0" presId="urn:microsoft.com/office/officeart/2005/8/layout/venn3"/>
    <dgm:cxn modelId="{463DCDBF-0EED-CA4B-940C-AC66280D639C}" type="presParOf" srcId="{4181348D-CBE9-9346-B34C-192FEF70E46F}" destId="{D3F8E5B7-73C8-C746-ADBE-1E079FC529CD}" srcOrd="1" destOrd="0" presId="urn:microsoft.com/office/officeart/2005/8/layout/venn3"/>
    <dgm:cxn modelId="{891A575C-DE3F-124F-B111-878CA6B6FB1F}" type="presParOf" srcId="{4181348D-CBE9-9346-B34C-192FEF70E46F}" destId="{8B495A97-F311-5E40-8C0A-9D49CF15D2D6}" srcOrd="2" destOrd="0" presId="urn:microsoft.com/office/officeart/2005/8/layout/venn3"/>
    <dgm:cxn modelId="{E9B35621-9116-4742-8805-1C3826CC6082}" type="presParOf" srcId="{4181348D-CBE9-9346-B34C-192FEF70E46F}" destId="{93E90346-5712-0D4A-89D1-E3174B12E4EF}" srcOrd="3" destOrd="0" presId="urn:microsoft.com/office/officeart/2005/8/layout/venn3"/>
    <dgm:cxn modelId="{C473B167-B707-EB4D-8A9A-780147C17912}" type="presParOf" srcId="{4181348D-CBE9-9346-B34C-192FEF70E46F}" destId="{F2CAC96E-63EC-DF4E-930D-E36C8128BC76}" srcOrd="4" destOrd="0" presId="urn:microsoft.com/office/officeart/2005/8/layout/venn3"/>
    <dgm:cxn modelId="{D9E8E29E-D8FC-4842-B536-5EDA1B2387EB}" type="presParOf" srcId="{4181348D-CBE9-9346-B34C-192FEF70E46F}" destId="{2BC40E7C-B500-EE4F-B746-0A417C6A6506}" srcOrd="5" destOrd="0" presId="urn:microsoft.com/office/officeart/2005/8/layout/venn3"/>
    <dgm:cxn modelId="{CE3A4DD4-F73F-1943-A041-F6E6952E2E4B}" type="presParOf" srcId="{4181348D-CBE9-9346-B34C-192FEF70E46F}" destId="{3B09F293-5D94-A94E-90B1-1F61993D70FF}" srcOrd="6" destOrd="0" presId="urn:microsoft.com/office/officeart/2005/8/layout/venn3"/>
    <dgm:cxn modelId="{0D03B6CC-6F9A-B149-9FF6-156FEF8BEDAC}" type="presParOf" srcId="{4181348D-CBE9-9346-B34C-192FEF70E46F}" destId="{8D03F1E1-31B0-9943-8C2E-3DFAD16FFCC4}" srcOrd="7" destOrd="0" presId="urn:microsoft.com/office/officeart/2005/8/layout/venn3"/>
    <dgm:cxn modelId="{51B1DCB0-EBB3-634F-9705-1F588863BE90}" type="presParOf" srcId="{4181348D-CBE9-9346-B34C-192FEF70E46F}" destId="{CEC7D44E-F864-5B4B-8843-1E2007A48DF8}" srcOrd="8" destOrd="0" presId="urn:microsoft.com/office/officeart/2005/8/layout/venn3"/>
    <dgm:cxn modelId="{9C6CA6DE-D2A6-4940-B66C-A8899B3D8602}" type="presParOf" srcId="{4181348D-CBE9-9346-B34C-192FEF70E46F}" destId="{BC6D0113-D8B3-CA4D-B647-A0C4BC6AE39F}" srcOrd="9" destOrd="0" presId="urn:microsoft.com/office/officeart/2005/8/layout/venn3"/>
    <dgm:cxn modelId="{B0418482-95CD-A546-9960-AF2DEA1D2F70}" type="presParOf" srcId="{4181348D-CBE9-9346-B34C-192FEF70E46F}" destId="{970740EC-C9A0-6040-BE89-0A827F7D2547}"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D580B5-6BCC-4156-AB92-EAF3E52D2EBC}" type="doc">
      <dgm:prSet loTypeId="urn:microsoft.com/office/officeart/2005/8/layout/orgChart1" loCatId="hierarchy" qsTypeId="urn:microsoft.com/office/officeart/2005/8/quickstyle/simple3" qsCatId="simple" csTypeId="urn:microsoft.com/office/officeart/2005/8/colors/colorful1#4" csCatId="colorful" phldr="1"/>
      <dgm:spPr/>
      <dgm:t>
        <a:bodyPr/>
        <a:lstStyle/>
        <a:p>
          <a:pPr rtl="1"/>
          <a:endParaRPr lang="ar-SA"/>
        </a:p>
      </dgm:t>
    </dgm:pt>
    <dgm:pt modelId="{FA5C5958-25FD-404B-A2BE-BCAEC9CBEB2D}">
      <dgm:prSet custT="1"/>
      <dgm:spPr/>
      <dgm:t>
        <a:bodyPr/>
        <a:lstStyle/>
        <a:p>
          <a:pPr rtl="1"/>
          <a:r>
            <a:rPr lang="ar-SA" sz="40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اضطراب نمط الشخصية </a:t>
          </a:r>
        </a:p>
      </dgm:t>
    </dgm:pt>
    <dgm:pt modelId="{2A2C4EA5-627F-411D-A4C3-FC8E5697C778}" type="parTrans" cxnId="{381FAB49-C739-4C4E-B1F4-DAA7209D291F}">
      <dgm:prSet/>
      <dgm:spPr/>
      <dgm:t>
        <a:bodyPr/>
        <a:lstStyle/>
        <a:p>
          <a:pPr rtl="1"/>
          <a:endParaRPr lang="ar-SA" sz="40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33F97F40-79D0-431C-B467-11ADF90022A5}" type="sibTrans" cxnId="{381FAB49-C739-4C4E-B1F4-DAA7209D291F}">
      <dgm:prSet/>
      <dgm:spPr/>
      <dgm:t>
        <a:bodyPr/>
        <a:lstStyle/>
        <a:p>
          <a:pPr rtl="1"/>
          <a:endParaRPr lang="ar-SA" sz="40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FA539299-BD70-4D1E-8C2D-6EDBC0B2F405}">
      <dgm:prSet custT="1"/>
      <dgm:spPr/>
      <dgm:t>
        <a:bodyPr/>
        <a:lstStyle/>
        <a:p>
          <a:pPr rtl="1"/>
          <a:r>
            <a:rPr lang="ar-SA" sz="40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 الاضطراب </a:t>
          </a:r>
          <a:r>
            <a:rPr lang="ar-SA" sz="4000" b="1"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الاعتلالى</a:t>
          </a:r>
          <a:r>
            <a:rPr lang="ar-SA" sz="40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الاجتماعي للشخصية</a:t>
          </a:r>
        </a:p>
      </dgm:t>
    </dgm:pt>
    <dgm:pt modelId="{16FE1BA3-17B1-4F3E-97BC-0468558D186C}" type="parTrans" cxnId="{97554E09-3217-4AF0-8256-EA7FCA70FAFC}">
      <dgm:prSet/>
      <dgm:spPr/>
      <dgm:t>
        <a:bodyPr/>
        <a:lstStyle/>
        <a:p>
          <a:pPr rtl="1"/>
          <a:endParaRPr lang="ar-SA" sz="40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5FC1A65F-2978-48E1-BA3E-1F766E16585B}" type="sibTrans" cxnId="{97554E09-3217-4AF0-8256-EA7FCA70FAFC}">
      <dgm:prSet/>
      <dgm:spPr/>
      <dgm:t>
        <a:bodyPr/>
        <a:lstStyle/>
        <a:p>
          <a:pPr rtl="1"/>
          <a:endParaRPr lang="ar-SA" sz="40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DB8E629B-821D-4DD9-8EB9-026280F8DA96}">
      <dgm:prSet custT="1"/>
      <dgm:spPr/>
      <dgm:t>
        <a:bodyPr/>
        <a:lstStyle/>
        <a:p>
          <a:pPr rtl="1"/>
          <a:r>
            <a:rPr lang="ar-SA" sz="4000" b="1"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اضطراب سمة الشخصية </a:t>
          </a:r>
        </a:p>
      </dgm:t>
    </dgm:pt>
    <dgm:pt modelId="{FBB27C8C-FEB0-447D-A4D0-9B2C45F7611B}" type="parTrans" cxnId="{6A38E2D3-A8F2-4293-93F2-BDE14AF0F8C6}">
      <dgm:prSet/>
      <dgm:spPr/>
      <dgm:t>
        <a:bodyPr/>
        <a:lstStyle/>
        <a:p>
          <a:pPr rtl="1"/>
          <a:endParaRPr lang="ar-SA" sz="40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1A42450B-4219-49D4-A30F-253928E65705}" type="sibTrans" cxnId="{6A38E2D3-A8F2-4293-93F2-BDE14AF0F8C6}">
      <dgm:prSet/>
      <dgm:spPr/>
      <dgm:t>
        <a:bodyPr/>
        <a:lstStyle/>
        <a:p>
          <a:pPr rtl="1"/>
          <a:endParaRPr lang="ar-SA" sz="40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887AE4CF-4FFF-40B0-8C14-F223BE3C6698}">
      <dgm:prSet custT="1"/>
      <dgm:spPr/>
      <dgm:t>
        <a:bodyPr/>
        <a:lstStyle/>
        <a:p>
          <a:pPr rtl="1"/>
          <a:r>
            <a:rPr lang="ar-SA" sz="4000" b="1"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مجموعة الاضطرابات الشخصية أو اضطرابات الخُلق</a:t>
          </a:r>
        </a:p>
      </dgm:t>
    </dgm:pt>
    <dgm:pt modelId="{705818A2-B5E1-4379-9C20-AB1E47884ADA}" type="sibTrans" cxnId="{915BC7EF-F469-40EE-BEC7-D6FD2820A82D}">
      <dgm:prSet/>
      <dgm:spPr/>
      <dgm:t>
        <a:bodyPr/>
        <a:lstStyle/>
        <a:p>
          <a:pPr rtl="1"/>
          <a:endParaRPr lang="ar-SA" sz="40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D7849944-108C-4509-89CC-D660CAE513F5}" type="parTrans" cxnId="{915BC7EF-F469-40EE-BEC7-D6FD2820A82D}">
      <dgm:prSet/>
      <dgm:spPr/>
      <dgm:t>
        <a:bodyPr/>
        <a:lstStyle/>
        <a:p>
          <a:pPr rtl="1"/>
          <a:endParaRPr lang="ar-SA" sz="4000" b="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dgm:t>
    </dgm:pt>
    <dgm:pt modelId="{CBD6542C-4FA8-4DA9-BD66-3E3C5BCE9E53}" type="pres">
      <dgm:prSet presAssocID="{8DD580B5-6BCC-4156-AB92-EAF3E52D2EBC}" presName="hierChild1" presStyleCnt="0">
        <dgm:presLayoutVars>
          <dgm:orgChart val="1"/>
          <dgm:chPref val="1"/>
          <dgm:dir/>
          <dgm:animOne val="branch"/>
          <dgm:animLvl val="lvl"/>
          <dgm:resizeHandles/>
        </dgm:presLayoutVars>
      </dgm:prSet>
      <dgm:spPr/>
    </dgm:pt>
    <dgm:pt modelId="{EF9E931C-2917-4866-914A-781A66E33A75}" type="pres">
      <dgm:prSet presAssocID="{887AE4CF-4FFF-40B0-8C14-F223BE3C6698}" presName="hierRoot1" presStyleCnt="0">
        <dgm:presLayoutVars>
          <dgm:hierBranch val="init"/>
        </dgm:presLayoutVars>
      </dgm:prSet>
      <dgm:spPr/>
    </dgm:pt>
    <dgm:pt modelId="{D249C713-FA44-4C6C-B5F4-86B7BEB0EF3A}" type="pres">
      <dgm:prSet presAssocID="{887AE4CF-4FFF-40B0-8C14-F223BE3C6698}" presName="rootComposite1" presStyleCnt="0"/>
      <dgm:spPr/>
    </dgm:pt>
    <dgm:pt modelId="{C1D45BDC-0989-4B59-93CB-145F7590E2F0}" type="pres">
      <dgm:prSet presAssocID="{887AE4CF-4FFF-40B0-8C14-F223BE3C6698}" presName="rootText1" presStyleLbl="node0" presStyleIdx="0" presStyleCnt="1" custScaleX="269267">
        <dgm:presLayoutVars>
          <dgm:chPref val="3"/>
        </dgm:presLayoutVars>
      </dgm:prSet>
      <dgm:spPr/>
    </dgm:pt>
    <dgm:pt modelId="{6A73FAAE-9061-4632-AD00-1A539C81CB37}" type="pres">
      <dgm:prSet presAssocID="{887AE4CF-4FFF-40B0-8C14-F223BE3C6698}" presName="rootConnector1" presStyleLbl="node1" presStyleIdx="0" presStyleCnt="0"/>
      <dgm:spPr/>
    </dgm:pt>
    <dgm:pt modelId="{CFC60348-CA57-4C66-94AF-6660DDEFE1C1}" type="pres">
      <dgm:prSet presAssocID="{887AE4CF-4FFF-40B0-8C14-F223BE3C6698}" presName="hierChild2" presStyleCnt="0"/>
      <dgm:spPr/>
    </dgm:pt>
    <dgm:pt modelId="{EAE42F54-F090-4B02-9DC6-E1E406EE72A7}" type="pres">
      <dgm:prSet presAssocID="{16FE1BA3-17B1-4F3E-97BC-0468558D186C}" presName="Name37" presStyleLbl="parChTrans1D2" presStyleIdx="0" presStyleCnt="3"/>
      <dgm:spPr/>
    </dgm:pt>
    <dgm:pt modelId="{DF19A5B5-9717-4787-B618-6E15110B61F2}" type="pres">
      <dgm:prSet presAssocID="{FA539299-BD70-4D1E-8C2D-6EDBC0B2F405}" presName="hierRoot2" presStyleCnt="0">
        <dgm:presLayoutVars>
          <dgm:hierBranch val="init"/>
        </dgm:presLayoutVars>
      </dgm:prSet>
      <dgm:spPr/>
    </dgm:pt>
    <dgm:pt modelId="{FAEB1675-349A-4FD2-8F60-69C424584EA5}" type="pres">
      <dgm:prSet presAssocID="{FA539299-BD70-4D1E-8C2D-6EDBC0B2F405}" presName="rootComposite" presStyleCnt="0"/>
      <dgm:spPr/>
    </dgm:pt>
    <dgm:pt modelId="{71F1C6F7-A87E-4802-BC47-A209832ADB38}" type="pres">
      <dgm:prSet presAssocID="{FA539299-BD70-4D1E-8C2D-6EDBC0B2F405}" presName="rootText" presStyleLbl="node2" presStyleIdx="0" presStyleCnt="3" custScaleY="129990">
        <dgm:presLayoutVars>
          <dgm:chPref val="3"/>
        </dgm:presLayoutVars>
      </dgm:prSet>
      <dgm:spPr/>
    </dgm:pt>
    <dgm:pt modelId="{D799C060-308E-4E5D-B101-3A41D4CEC54C}" type="pres">
      <dgm:prSet presAssocID="{FA539299-BD70-4D1E-8C2D-6EDBC0B2F405}" presName="rootConnector" presStyleLbl="node2" presStyleIdx="0" presStyleCnt="3"/>
      <dgm:spPr/>
    </dgm:pt>
    <dgm:pt modelId="{930918A9-1A6F-40F4-8638-9563DBBD55DB}" type="pres">
      <dgm:prSet presAssocID="{FA539299-BD70-4D1E-8C2D-6EDBC0B2F405}" presName="hierChild4" presStyleCnt="0"/>
      <dgm:spPr/>
    </dgm:pt>
    <dgm:pt modelId="{99C665FC-514B-41C7-A4A3-236A39A9768E}" type="pres">
      <dgm:prSet presAssocID="{FA539299-BD70-4D1E-8C2D-6EDBC0B2F405}" presName="hierChild5" presStyleCnt="0"/>
      <dgm:spPr/>
    </dgm:pt>
    <dgm:pt modelId="{918E37C0-9BD7-4C09-B0A3-3881A665708A}" type="pres">
      <dgm:prSet presAssocID="{FBB27C8C-FEB0-447D-A4D0-9B2C45F7611B}" presName="Name37" presStyleLbl="parChTrans1D2" presStyleIdx="1" presStyleCnt="3"/>
      <dgm:spPr/>
    </dgm:pt>
    <dgm:pt modelId="{74D25F43-CCEE-4606-A4C2-AF35CA20EF5B}" type="pres">
      <dgm:prSet presAssocID="{DB8E629B-821D-4DD9-8EB9-026280F8DA96}" presName="hierRoot2" presStyleCnt="0">
        <dgm:presLayoutVars>
          <dgm:hierBranch val="init"/>
        </dgm:presLayoutVars>
      </dgm:prSet>
      <dgm:spPr/>
    </dgm:pt>
    <dgm:pt modelId="{584CB071-7B40-464F-AB19-D963EC046380}" type="pres">
      <dgm:prSet presAssocID="{DB8E629B-821D-4DD9-8EB9-026280F8DA96}" presName="rootComposite" presStyleCnt="0"/>
      <dgm:spPr/>
    </dgm:pt>
    <dgm:pt modelId="{926BE8E6-B027-4A11-A756-84315653621B}" type="pres">
      <dgm:prSet presAssocID="{DB8E629B-821D-4DD9-8EB9-026280F8DA96}" presName="rootText" presStyleLbl="node2" presStyleIdx="1" presStyleCnt="3">
        <dgm:presLayoutVars>
          <dgm:chPref val="3"/>
        </dgm:presLayoutVars>
      </dgm:prSet>
      <dgm:spPr/>
    </dgm:pt>
    <dgm:pt modelId="{8025BCAB-F049-44FD-A4C3-A3B02F3A81DF}" type="pres">
      <dgm:prSet presAssocID="{DB8E629B-821D-4DD9-8EB9-026280F8DA96}" presName="rootConnector" presStyleLbl="node2" presStyleIdx="1" presStyleCnt="3"/>
      <dgm:spPr/>
    </dgm:pt>
    <dgm:pt modelId="{95A582DE-AADD-4D8D-9B30-8E69F3E1219A}" type="pres">
      <dgm:prSet presAssocID="{DB8E629B-821D-4DD9-8EB9-026280F8DA96}" presName="hierChild4" presStyleCnt="0"/>
      <dgm:spPr/>
    </dgm:pt>
    <dgm:pt modelId="{997F5D85-7119-4ABA-AABE-5E463FD271F8}" type="pres">
      <dgm:prSet presAssocID="{DB8E629B-821D-4DD9-8EB9-026280F8DA96}" presName="hierChild5" presStyleCnt="0"/>
      <dgm:spPr/>
    </dgm:pt>
    <dgm:pt modelId="{ACEC84B2-5593-4B4B-BA7C-CFFEB4A5A7A3}" type="pres">
      <dgm:prSet presAssocID="{2A2C4EA5-627F-411D-A4C3-FC8E5697C778}" presName="Name37" presStyleLbl="parChTrans1D2" presStyleIdx="2" presStyleCnt="3"/>
      <dgm:spPr/>
    </dgm:pt>
    <dgm:pt modelId="{50F421BD-014E-4F06-AF30-9EC5E792A08D}" type="pres">
      <dgm:prSet presAssocID="{FA5C5958-25FD-404B-A2BE-BCAEC9CBEB2D}" presName="hierRoot2" presStyleCnt="0">
        <dgm:presLayoutVars>
          <dgm:hierBranch val="init"/>
        </dgm:presLayoutVars>
      </dgm:prSet>
      <dgm:spPr/>
    </dgm:pt>
    <dgm:pt modelId="{2DD0E710-FB22-460D-8F33-52EFE3496677}" type="pres">
      <dgm:prSet presAssocID="{FA5C5958-25FD-404B-A2BE-BCAEC9CBEB2D}" presName="rootComposite" presStyleCnt="0"/>
      <dgm:spPr/>
    </dgm:pt>
    <dgm:pt modelId="{82F25D4C-AFB5-4F24-A009-8F95C9055A63}" type="pres">
      <dgm:prSet presAssocID="{FA5C5958-25FD-404B-A2BE-BCAEC9CBEB2D}" presName="rootText" presStyleLbl="node2" presStyleIdx="2" presStyleCnt="3">
        <dgm:presLayoutVars>
          <dgm:chPref val="3"/>
        </dgm:presLayoutVars>
      </dgm:prSet>
      <dgm:spPr/>
    </dgm:pt>
    <dgm:pt modelId="{22CDD743-D97F-4C05-A760-22460645CCD2}" type="pres">
      <dgm:prSet presAssocID="{FA5C5958-25FD-404B-A2BE-BCAEC9CBEB2D}" presName="rootConnector" presStyleLbl="node2" presStyleIdx="2" presStyleCnt="3"/>
      <dgm:spPr/>
    </dgm:pt>
    <dgm:pt modelId="{8C36ED09-3FAC-471F-87B2-7B5054288A6C}" type="pres">
      <dgm:prSet presAssocID="{FA5C5958-25FD-404B-A2BE-BCAEC9CBEB2D}" presName="hierChild4" presStyleCnt="0"/>
      <dgm:spPr/>
    </dgm:pt>
    <dgm:pt modelId="{F2F2B26C-6E92-41A0-BBE4-1607F5CF1E2B}" type="pres">
      <dgm:prSet presAssocID="{FA5C5958-25FD-404B-A2BE-BCAEC9CBEB2D}" presName="hierChild5" presStyleCnt="0"/>
      <dgm:spPr/>
    </dgm:pt>
    <dgm:pt modelId="{66347F9B-C602-461F-8F93-B7970C66B8A9}" type="pres">
      <dgm:prSet presAssocID="{887AE4CF-4FFF-40B0-8C14-F223BE3C6698}" presName="hierChild3" presStyleCnt="0"/>
      <dgm:spPr/>
    </dgm:pt>
  </dgm:ptLst>
  <dgm:cxnLst>
    <dgm:cxn modelId="{97554E09-3217-4AF0-8256-EA7FCA70FAFC}" srcId="{887AE4CF-4FFF-40B0-8C14-F223BE3C6698}" destId="{FA539299-BD70-4D1E-8C2D-6EDBC0B2F405}" srcOrd="0" destOrd="0" parTransId="{16FE1BA3-17B1-4F3E-97BC-0468558D186C}" sibTransId="{5FC1A65F-2978-48E1-BA3E-1F766E16585B}"/>
    <dgm:cxn modelId="{7923C10E-5F5E-4879-BDF7-6377FE688C45}" type="presOf" srcId="{887AE4CF-4FFF-40B0-8C14-F223BE3C6698}" destId="{6A73FAAE-9061-4632-AD00-1A539C81CB37}" srcOrd="1" destOrd="0" presId="urn:microsoft.com/office/officeart/2005/8/layout/orgChart1"/>
    <dgm:cxn modelId="{9AD2BF1D-FF25-4ADC-941C-20265693DBDD}" type="presOf" srcId="{887AE4CF-4FFF-40B0-8C14-F223BE3C6698}" destId="{C1D45BDC-0989-4B59-93CB-145F7590E2F0}" srcOrd="0" destOrd="0" presId="urn:microsoft.com/office/officeart/2005/8/layout/orgChart1"/>
    <dgm:cxn modelId="{381FAB49-C739-4C4E-B1F4-DAA7209D291F}" srcId="{887AE4CF-4FFF-40B0-8C14-F223BE3C6698}" destId="{FA5C5958-25FD-404B-A2BE-BCAEC9CBEB2D}" srcOrd="2" destOrd="0" parTransId="{2A2C4EA5-627F-411D-A4C3-FC8E5697C778}" sibTransId="{33F97F40-79D0-431C-B467-11ADF90022A5}"/>
    <dgm:cxn modelId="{7C9BB44B-1B3B-4DB8-99AB-92135C770E02}" type="presOf" srcId="{FBB27C8C-FEB0-447D-A4D0-9B2C45F7611B}" destId="{918E37C0-9BD7-4C09-B0A3-3881A665708A}" srcOrd="0" destOrd="0" presId="urn:microsoft.com/office/officeart/2005/8/layout/orgChart1"/>
    <dgm:cxn modelId="{01F87967-6290-4E63-A4FD-3B2D0DD825E0}" type="presOf" srcId="{FA539299-BD70-4D1E-8C2D-6EDBC0B2F405}" destId="{D799C060-308E-4E5D-B101-3A41D4CEC54C}" srcOrd="1" destOrd="0" presId="urn:microsoft.com/office/officeart/2005/8/layout/orgChart1"/>
    <dgm:cxn modelId="{154A429A-5744-40D8-B725-1A4452C2CBA8}" type="presOf" srcId="{2A2C4EA5-627F-411D-A4C3-FC8E5697C778}" destId="{ACEC84B2-5593-4B4B-BA7C-CFFEB4A5A7A3}" srcOrd="0" destOrd="0" presId="urn:microsoft.com/office/officeart/2005/8/layout/orgChart1"/>
    <dgm:cxn modelId="{DA1DAE9D-8FBF-41BD-86B0-DC8B47BFC5AB}" type="presOf" srcId="{16FE1BA3-17B1-4F3E-97BC-0468558D186C}" destId="{EAE42F54-F090-4B02-9DC6-E1E406EE72A7}" srcOrd="0" destOrd="0" presId="urn:microsoft.com/office/officeart/2005/8/layout/orgChart1"/>
    <dgm:cxn modelId="{A181DBA7-7ED8-4129-AEDB-0D3C021A93CC}" type="presOf" srcId="{DB8E629B-821D-4DD9-8EB9-026280F8DA96}" destId="{8025BCAB-F049-44FD-A4C3-A3B02F3A81DF}" srcOrd="1" destOrd="0" presId="urn:microsoft.com/office/officeart/2005/8/layout/orgChart1"/>
    <dgm:cxn modelId="{9307F6AB-6E8D-47D4-90EE-50E24700AD35}" type="presOf" srcId="{FA5C5958-25FD-404B-A2BE-BCAEC9CBEB2D}" destId="{22CDD743-D97F-4C05-A760-22460645CCD2}" srcOrd="1" destOrd="0" presId="urn:microsoft.com/office/officeart/2005/8/layout/orgChart1"/>
    <dgm:cxn modelId="{928AB3B5-9C23-46A9-AFAF-BA803539D5A8}" type="presOf" srcId="{FA5C5958-25FD-404B-A2BE-BCAEC9CBEB2D}" destId="{82F25D4C-AFB5-4F24-A009-8F95C9055A63}" srcOrd="0" destOrd="0" presId="urn:microsoft.com/office/officeart/2005/8/layout/orgChart1"/>
    <dgm:cxn modelId="{421A6DCC-C3E4-4F95-BED1-F1358F38D07E}" type="presOf" srcId="{FA539299-BD70-4D1E-8C2D-6EDBC0B2F405}" destId="{71F1C6F7-A87E-4802-BC47-A209832ADB38}" srcOrd="0" destOrd="0" presId="urn:microsoft.com/office/officeart/2005/8/layout/orgChart1"/>
    <dgm:cxn modelId="{E1AAD8D0-6DF4-403A-A365-585A3D6666E7}" type="presOf" srcId="{8DD580B5-6BCC-4156-AB92-EAF3E52D2EBC}" destId="{CBD6542C-4FA8-4DA9-BD66-3E3C5BCE9E53}" srcOrd="0" destOrd="0" presId="urn:microsoft.com/office/officeart/2005/8/layout/orgChart1"/>
    <dgm:cxn modelId="{6A38E2D3-A8F2-4293-93F2-BDE14AF0F8C6}" srcId="{887AE4CF-4FFF-40B0-8C14-F223BE3C6698}" destId="{DB8E629B-821D-4DD9-8EB9-026280F8DA96}" srcOrd="1" destOrd="0" parTransId="{FBB27C8C-FEB0-447D-A4D0-9B2C45F7611B}" sibTransId="{1A42450B-4219-49D4-A30F-253928E65705}"/>
    <dgm:cxn modelId="{A2FD55DA-9FF5-425C-B112-175ADD4CAB12}" type="presOf" srcId="{DB8E629B-821D-4DD9-8EB9-026280F8DA96}" destId="{926BE8E6-B027-4A11-A756-84315653621B}" srcOrd="0" destOrd="0" presId="urn:microsoft.com/office/officeart/2005/8/layout/orgChart1"/>
    <dgm:cxn modelId="{915BC7EF-F469-40EE-BEC7-D6FD2820A82D}" srcId="{8DD580B5-6BCC-4156-AB92-EAF3E52D2EBC}" destId="{887AE4CF-4FFF-40B0-8C14-F223BE3C6698}" srcOrd="0" destOrd="0" parTransId="{D7849944-108C-4509-89CC-D660CAE513F5}" sibTransId="{705818A2-B5E1-4379-9C20-AB1E47884ADA}"/>
    <dgm:cxn modelId="{6B4C4B57-70C4-4BEE-8AA6-B0BFD6EA8CAD}" type="presParOf" srcId="{CBD6542C-4FA8-4DA9-BD66-3E3C5BCE9E53}" destId="{EF9E931C-2917-4866-914A-781A66E33A75}" srcOrd="0" destOrd="0" presId="urn:microsoft.com/office/officeart/2005/8/layout/orgChart1"/>
    <dgm:cxn modelId="{77A18CD4-2E01-4424-A4E7-4A3CD34980B3}" type="presParOf" srcId="{EF9E931C-2917-4866-914A-781A66E33A75}" destId="{D249C713-FA44-4C6C-B5F4-86B7BEB0EF3A}" srcOrd="0" destOrd="0" presId="urn:microsoft.com/office/officeart/2005/8/layout/orgChart1"/>
    <dgm:cxn modelId="{E8DD4DA2-B1BB-4341-AD3A-86DE4A6B40CC}" type="presParOf" srcId="{D249C713-FA44-4C6C-B5F4-86B7BEB0EF3A}" destId="{C1D45BDC-0989-4B59-93CB-145F7590E2F0}" srcOrd="0" destOrd="0" presId="urn:microsoft.com/office/officeart/2005/8/layout/orgChart1"/>
    <dgm:cxn modelId="{AC961B2F-2236-4E33-8E5A-79586FD20D0C}" type="presParOf" srcId="{D249C713-FA44-4C6C-B5F4-86B7BEB0EF3A}" destId="{6A73FAAE-9061-4632-AD00-1A539C81CB37}" srcOrd="1" destOrd="0" presId="urn:microsoft.com/office/officeart/2005/8/layout/orgChart1"/>
    <dgm:cxn modelId="{3DB1D622-C0D7-48A9-9720-2B887FF0C90B}" type="presParOf" srcId="{EF9E931C-2917-4866-914A-781A66E33A75}" destId="{CFC60348-CA57-4C66-94AF-6660DDEFE1C1}" srcOrd="1" destOrd="0" presId="urn:microsoft.com/office/officeart/2005/8/layout/orgChart1"/>
    <dgm:cxn modelId="{9A41B72A-76E5-44D8-8043-4E107123F642}" type="presParOf" srcId="{CFC60348-CA57-4C66-94AF-6660DDEFE1C1}" destId="{EAE42F54-F090-4B02-9DC6-E1E406EE72A7}" srcOrd="0" destOrd="0" presId="urn:microsoft.com/office/officeart/2005/8/layout/orgChart1"/>
    <dgm:cxn modelId="{978F219F-C86D-42FA-88EA-27B9F2BC304E}" type="presParOf" srcId="{CFC60348-CA57-4C66-94AF-6660DDEFE1C1}" destId="{DF19A5B5-9717-4787-B618-6E15110B61F2}" srcOrd="1" destOrd="0" presId="urn:microsoft.com/office/officeart/2005/8/layout/orgChart1"/>
    <dgm:cxn modelId="{42A5141E-97BE-448B-A911-2C7DFCFF1AFD}" type="presParOf" srcId="{DF19A5B5-9717-4787-B618-6E15110B61F2}" destId="{FAEB1675-349A-4FD2-8F60-69C424584EA5}" srcOrd="0" destOrd="0" presId="urn:microsoft.com/office/officeart/2005/8/layout/orgChart1"/>
    <dgm:cxn modelId="{CC8E98E6-7726-4C67-B0C9-0F1930FB4180}" type="presParOf" srcId="{FAEB1675-349A-4FD2-8F60-69C424584EA5}" destId="{71F1C6F7-A87E-4802-BC47-A209832ADB38}" srcOrd="0" destOrd="0" presId="urn:microsoft.com/office/officeart/2005/8/layout/orgChart1"/>
    <dgm:cxn modelId="{DDE1D50B-AC3E-4C6E-A01C-EEC936791C8D}" type="presParOf" srcId="{FAEB1675-349A-4FD2-8F60-69C424584EA5}" destId="{D799C060-308E-4E5D-B101-3A41D4CEC54C}" srcOrd="1" destOrd="0" presId="urn:microsoft.com/office/officeart/2005/8/layout/orgChart1"/>
    <dgm:cxn modelId="{26B69D37-AADE-497F-8984-7B4C834C6C64}" type="presParOf" srcId="{DF19A5B5-9717-4787-B618-6E15110B61F2}" destId="{930918A9-1A6F-40F4-8638-9563DBBD55DB}" srcOrd="1" destOrd="0" presId="urn:microsoft.com/office/officeart/2005/8/layout/orgChart1"/>
    <dgm:cxn modelId="{F3187FC8-2981-478E-80BC-27C8506F3E42}" type="presParOf" srcId="{DF19A5B5-9717-4787-B618-6E15110B61F2}" destId="{99C665FC-514B-41C7-A4A3-236A39A9768E}" srcOrd="2" destOrd="0" presId="urn:microsoft.com/office/officeart/2005/8/layout/orgChart1"/>
    <dgm:cxn modelId="{11282B38-D1D5-49DE-8B1F-54AE15F61443}" type="presParOf" srcId="{CFC60348-CA57-4C66-94AF-6660DDEFE1C1}" destId="{918E37C0-9BD7-4C09-B0A3-3881A665708A}" srcOrd="2" destOrd="0" presId="urn:microsoft.com/office/officeart/2005/8/layout/orgChart1"/>
    <dgm:cxn modelId="{D4DF4375-F8AA-428D-A966-5D76068CB308}" type="presParOf" srcId="{CFC60348-CA57-4C66-94AF-6660DDEFE1C1}" destId="{74D25F43-CCEE-4606-A4C2-AF35CA20EF5B}" srcOrd="3" destOrd="0" presId="urn:microsoft.com/office/officeart/2005/8/layout/orgChart1"/>
    <dgm:cxn modelId="{17A356C3-9F27-4972-AF4D-80BA1C604517}" type="presParOf" srcId="{74D25F43-CCEE-4606-A4C2-AF35CA20EF5B}" destId="{584CB071-7B40-464F-AB19-D963EC046380}" srcOrd="0" destOrd="0" presId="urn:microsoft.com/office/officeart/2005/8/layout/orgChart1"/>
    <dgm:cxn modelId="{656FCD52-C6DC-4A53-B110-37C59A4521EE}" type="presParOf" srcId="{584CB071-7B40-464F-AB19-D963EC046380}" destId="{926BE8E6-B027-4A11-A756-84315653621B}" srcOrd="0" destOrd="0" presId="urn:microsoft.com/office/officeart/2005/8/layout/orgChart1"/>
    <dgm:cxn modelId="{B20AEDCA-660B-4B6C-9112-A99643013A89}" type="presParOf" srcId="{584CB071-7B40-464F-AB19-D963EC046380}" destId="{8025BCAB-F049-44FD-A4C3-A3B02F3A81DF}" srcOrd="1" destOrd="0" presId="urn:microsoft.com/office/officeart/2005/8/layout/orgChart1"/>
    <dgm:cxn modelId="{97750F08-DD63-4FEE-9BBD-389FD6A486B0}" type="presParOf" srcId="{74D25F43-CCEE-4606-A4C2-AF35CA20EF5B}" destId="{95A582DE-AADD-4D8D-9B30-8E69F3E1219A}" srcOrd="1" destOrd="0" presId="urn:microsoft.com/office/officeart/2005/8/layout/orgChart1"/>
    <dgm:cxn modelId="{E495561B-DF70-4BB6-B102-DBB60A08407A}" type="presParOf" srcId="{74D25F43-CCEE-4606-A4C2-AF35CA20EF5B}" destId="{997F5D85-7119-4ABA-AABE-5E463FD271F8}" srcOrd="2" destOrd="0" presId="urn:microsoft.com/office/officeart/2005/8/layout/orgChart1"/>
    <dgm:cxn modelId="{1E43C9B2-F091-4FD7-91BD-AD13AC42A008}" type="presParOf" srcId="{CFC60348-CA57-4C66-94AF-6660DDEFE1C1}" destId="{ACEC84B2-5593-4B4B-BA7C-CFFEB4A5A7A3}" srcOrd="4" destOrd="0" presId="urn:microsoft.com/office/officeart/2005/8/layout/orgChart1"/>
    <dgm:cxn modelId="{521E0D65-9421-4819-8796-341DE7AFB938}" type="presParOf" srcId="{CFC60348-CA57-4C66-94AF-6660DDEFE1C1}" destId="{50F421BD-014E-4F06-AF30-9EC5E792A08D}" srcOrd="5" destOrd="0" presId="urn:microsoft.com/office/officeart/2005/8/layout/orgChart1"/>
    <dgm:cxn modelId="{6BFE2B95-E61E-47E0-8AB9-F3AD56F9E763}" type="presParOf" srcId="{50F421BD-014E-4F06-AF30-9EC5E792A08D}" destId="{2DD0E710-FB22-460D-8F33-52EFE3496677}" srcOrd="0" destOrd="0" presId="urn:microsoft.com/office/officeart/2005/8/layout/orgChart1"/>
    <dgm:cxn modelId="{B842825E-6B60-490D-96B5-2D7FD2868899}" type="presParOf" srcId="{2DD0E710-FB22-460D-8F33-52EFE3496677}" destId="{82F25D4C-AFB5-4F24-A009-8F95C9055A63}" srcOrd="0" destOrd="0" presId="urn:microsoft.com/office/officeart/2005/8/layout/orgChart1"/>
    <dgm:cxn modelId="{40C65DA2-18DF-4678-A082-7322D4E676AC}" type="presParOf" srcId="{2DD0E710-FB22-460D-8F33-52EFE3496677}" destId="{22CDD743-D97F-4C05-A760-22460645CCD2}" srcOrd="1" destOrd="0" presId="urn:microsoft.com/office/officeart/2005/8/layout/orgChart1"/>
    <dgm:cxn modelId="{3A672B08-8193-4B64-9395-1977F41F17F8}" type="presParOf" srcId="{50F421BD-014E-4F06-AF30-9EC5E792A08D}" destId="{8C36ED09-3FAC-471F-87B2-7B5054288A6C}" srcOrd="1" destOrd="0" presId="urn:microsoft.com/office/officeart/2005/8/layout/orgChart1"/>
    <dgm:cxn modelId="{574F3ACB-7E5A-47B7-80AC-D5744C8B0766}" type="presParOf" srcId="{50F421BD-014E-4F06-AF30-9EC5E792A08D}" destId="{F2F2B26C-6E92-41A0-BBE4-1607F5CF1E2B}" srcOrd="2" destOrd="0" presId="urn:microsoft.com/office/officeart/2005/8/layout/orgChart1"/>
    <dgm:cxn modelId="{EBA85915-1A9B-429A-8F1B-28906C765B65}" type="presParOf" srcId="{EF9E931C-2917-4866-914A-781A66E33A75}" destId="{66347F9B-C602-461F-8F93-B7970C66B8A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D580B5-6BCC-4156-AB92-EAF3E52D2EBC}" type="doc">
      <dgm:prSet loTypeId="urn:microsoft.com/office/officeart/2008/layout/HorizontalMultiLevelHierarchy" loCatId="hierarchy" qsTypeId="urn:microsoft.com/office/officeart/2005/8/quickstyle/simple3" qsCatId="simple" csTypeId="urn:microsoft.com/office/officeart/2005/8/colors/colorful3" csCatId="colorful" phldr="1"/>
      <dgm:spPr/>
      <dgm:t>
        <a:bodyPr/>
        <a:lstStyle/>
        <a:p>
          <a:pPr rtl="1"/>
          <a:endParaRPr lang="ar-SA"/>
        </a:p>
      </dgm:t>
    </dgm:pt>
    <dgm:pt modelId="{887AE4CF-4FFF-40B0-8C14-F223BE3C6698}">
      <dgm:prSet/>
      <dgm:spPr/>
      <dgm:t>
        <a:bodyPr/>
        <a:lstStyle/>
        <a:p>
          <a:pPr rtl="1"/>
          <a:r>
            <a:rPr lang="ar-SA"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المجموعة الأولى </a:t>
          </a:r>
          <a:endParaRPr lang="ar-SA" dirty="0"/>
        </a:p>
      </dgm:t>
    </dgm:pt>
    <dgm:pt modelId="{D7849944-108C-4509-89CC-D660CAE513F5}" type="parTrans" cxnId="{915BC7EF-F469-40EE-BEC7-D6FD2820A82D}">
      <dgm:prSet/>
      <dgm:spPr/>
      <dgm:t>
        <a:bodyPr/>
        <a:lstStyle/>
        <a:p>
          <a:pPr rtl="1"/>
          <a:endParaRPr lang="ar-SA"/>
        </a:p>
      </dgm:t>
    </dgm:pt>
    <dgm:pt modelId="{705818A2-B5E1-4379-9C20-AB1E47884ADA}" type="sibTrans" cxnId="{915BC7EF-F469-40EE-BEC7-D6FD2820A82D}">
      <dgm:prSet/>
      <dgm:spPr/>
      <dgm:t>
        <a:bodyPr/>
        <a:lstStyle/>
        <a:p>
          <a:pPr rtl="1"/>
          <a:endParaRPr lang="ar-SA"/>
        </a:p>
      </dgm:t>
    </dgm:pt>
    <dgm:pt modelId="{FA5C5958-25FD-404B-A2BE-BCAEC9CBEB2D}">
      <dgm:prSet/>
      <dgm:spPr/>
      <dgm:t>
        <a:bodyPr/>
        <a:lstStyle/>
        <a:p>
          <a:pPr rtl="1"/>
          <a:r>
            <a:rPr lang="ar-SA" dirty="0"/>
            <a:t>اضطراب نمط الشخصية </a:t>
          </a:r>
        </a:p>
      </dgm:t>
    </dgm:pt>
    <dgm:pt modelId="{2A2C4EA5-627F-411D-A4C3-FC8E5697C778}" type="parTrans" cxnId="{381FAB49-C739-4C4E-B1F4-DAA7209D291F}">
      <dgm:prSet/>
      <dgm:spPr/>
      <dgm:t>
        <a:bodyPr/>
        <a:lstStyle/>
        <a:p>
          <a:pPr rtl="1"/>
          <a:endParaRPr lang="ar-SA"/>
        </a:p>
      </dgm:t>
    </dgm:pt>
    <dgm:pt modelId="{33F97F40-79D0-431C-B467-11ADF90022A5}" type="sibTrans" cxnId="{381FAB49-C739-4C4E-B1F4-DAA7209D291F}">
      <dgm:prSet/>
      <dgm:spPr/>
      <dgm:t>
        <a:bodyPr/>
        <a:lstStyle/>
        <a:p>
          <a:endParaRPr lang="en-US"/>
        </a:p>
      </dgm:t>
    </dgm:pt>
    <dgm:pt modelId="{490DAFFD-BF10-4778-9378-89A2A3B3ACC8}">
      <dgm:prSet/>
      <dgm:spPr/>
      <dgm:t>
        <a:bodyPr/>
        <a:lstStyle/>
        <a:p>
          <a:pPr rtl="1"/>
          <a:r>
            <a:rPr lang="ar-SA" dirty="0"/>
            <a:t>الشخصية القاصرة </a:t>
          </a:r>
        </a:p>
      </dgm:t>
    </dgm:pt>
    <dgm:pt modelId="{A1EA5652-886E-4314-8A74-D31EA9E38B1C}" type="parTrans" cxnId="{9D44E525-F254-4313-9A75-65EEFFCAFCC7}">
      <dgm:prSet/>
      <dgm:spPr/>
      <dgm:t>
        <a:bodyPr/>
        <a:lstStyle/>
        <a:p>
          <a:pPr rtl="1"/>
          <a:endParaRPr lang="ar-SA"/>
        </a:p>
      </dgm:t>
    </dgm:pt>
    <dgm:pt modelId="{25FDC813-24D0-4756-91DA-E805AA9E481D}" type="sibTrans" cxnId="{9D44E525-F254-4313-9A75-65EEFFCAFCC7}">
      <dgm:prSet/>
      <dgm:spPr/>
      <dgm:t>
        <a:bodyPr/>
        <a:lstStyle/>
        <a:p>
          <a:endParaRPr lang="en-US"/>
        </a:p>
      </dgm:t>
    </dgm:pt>
    <dgm:pt modelId="{51BE7F2D-CA7B-47D6-8175-B28C08377A50}">
      <dgm:prSet/>
      <dgm:spPr/>
      <dgm:t>
        <a:bodyPr/>
        <a:lstStyle/>
        <a:p>
          <a:pPr rtl="1"/>
          <a:r>
            <a:rPr lang="ar-SA" dirty="0"/>
            <a:t>الشخصية شبه فصامية </a:t>
          </a:r>
        </a:p>
      </dgm:t>
    </dgm:pt>
    <dgm:pt modelId="{C63FCC5F-4ECC-4DFB-9B58-ECDDF7DC5BBD}" type="parTrans" cxnId="{C37B3791-E91D-4606-854D-FB9FFC74FDFC}">
      <dgm:prSet/>
      <dgm:spPr/>
      <dgm:t>
        <a:bodyPr/>
        <a:lstStyle/>
        <a:p>
          <a:pPr rtl="1"/>
          <a:endParaRPr lang="ar-SA"/>
        </a:p>
      </dgm:t>
    </dgm:pt>
    <dgm:pt modelId="{7FB9A8AB-1B74-4C87-BEA1-B76C687AF64B}" type="sibTrans" cxnId="{C37B3791-E91D-4606-854D-FB9FFC74FDFC}">
      <dgm:prSet/>
      <dgm:spPr/>
      <dgm:t>
        <a:bodyPr/>
        <a:lstStyle/>
        <a:p>
          <a:endParaRPr lang="en-US"/>
        </a:p>
      </dgm:t>
    </dgm:pt>
    <dgm:pt modelId="{21FEBFBB-E753-4ADD-BC94-4D2B41EDB3F5}">
      <dgm:prSet/>
      <dgm:spPr/>
      <dgm:t>
        <a:bodyPr/>
        <a:lstStyle/>
        <a:p>
          <a:pPr rtl="1"/>
          <a:r>
            <a:rPr lang="ar-SA" dirty="0"/>
            <a:t>الشخصية </a:t>
          </a:r>
          <a:r>
            <a:rPr lang="ar-SA" dirty="0" err="1"/>
            <a:t>النوابية</a:t>
          </a:r>
          <a:r>
            <a:rPr lang="ar-SA" dirty="0"/>
            <a:t> المزاج </a:t>
          </a:r>
        </a:p>
      </dgm:t>
    </dgm:pt>
    <dgm:pt modelId="{B6673AC6-C7B5-486D-B264-168296FFADB4}" type="parTrans" cxnId="{B432084F-78F9-4078-93D8-F9C2561ACC62}">
      <dgm:prSet/>
      <dgm:spPr/>
      <dgm:t>
        <a:bodyPr/>
        <a:lstStyle/>
        <a:p>
          <a:pPr rtl="1"/>
          <a:endParaRPr lang="ar-SA"/>
        </a:p>
      </dgm:t>
    </dgm:pt>
    <dgm:pt modelId="{19E6CF9D-01C3-4131-9745-F6D8E068C1C4}" type="sibTrans" cxnId="{B432084F-78F9-4078-93D8-F9C2561ACC62}">
      <dgm:prSet/>
      <dgm:spPr/>
      <dgm:t>
        <a:bodyPr/>
        <a:lstStyle/>
        <a:p>
          <a:endParaRPr lang="en-US"/>
        </a:p>
      </dgm:t>
    </dgm:pt>
    <dgm:pt modelId="{6212CF57-2EB7-45BE-8540-E94FA5876641}">
      <dgm:prSet/>
      <dgm:spPr/>
      <dgm:t>
        <a:bodyPr/>
        <a:lstStyle/>
        <a:p>
          <a:pPr rtl="1"/>
          <a:r>
            <a:rPr lang="ar-SA" dirty="0"/>
            <a:t>الشخصية شبه </a:t>
          </a:r>
          <a:r>
            <a:rPr lang="ar-SA" dirty="0" err="1"/>
            <a:t>الهذائية</a:t>
          </a:r>
          <a:r>
            <a:rPr lang="ar-SA" dirty="0"/>
            <a:t> </a:t>
          </a:r>
        </a:p>
      </dgm:t>
    </dgm:pt>
    <dgm:pt modelId="{9E23AC08-EEAC-4E55-A512-7F05D944BFC6}" type="parTrans" cxnId="{688DB8F0-BED1-41B6-A0EF-6AE0F06D665F}">
      <dgm:prSet/>
      <dgm:spPr/>
      <dgm:t>
        <a:bodyPr/>
        <a:lstStyle/>
        <a:p>
          <a:pPr rtl="1"/>
          <a:endParaRPr lang="ar-SA"/>
        </a:p>
      </dgm:t>
    </dgm:pt>
    <dgm:pt modelId="{5A96FCAB-5DC0-43FF-82FE-B5B8AC7620E3}" type="sibTrans" cxnId="{688DB8F0-BED1-41B6-A0EF-6AE0F06D665F}">
      <dgm:prSet/>
      <dgm:spPr/>
      <dgm:t>
        <a:bodyPr/>
        <a:lstStyle/>
        <a:p>
          <a:endParaRPr lang="en-US"/>
        </a:p>
      </dgm:t>
    </dgm:pt>
    <dgm:pt modelId="{FB211BB5-7412-4F0C-8C1B-0962F7ACAFED}" type="pres">
      <dgm:prSet presAssocID="{8DD580B5-6BCC-4156-AB92-EAF3E52D2EBC}" presName="Name0" presStyleCnt="0">
        <dgm:presLayoutVars>
          <dgm:chPref val="1"/>
          <dgm:dir val="rev"/>
          <dgm:animOne val="branch"/>
          <dgm:animLvl val="lvl"/>
          <dgm:resizeHandles val="exact"/>
        </dgm:presLayoutVars>
      </dgm:prSet>
      <dgm:spPr/>
    </dgm:pt>
    <dgm:pt modelId="{88C3BC51-CEC2-4676-9840-F7CD9DD42EE4}" type="pres">
      <dgm:prSet presAssocID="{887AE4CF-4FFF-40B0-8C14-F223BE3C6698}" presName="root1" presStyleCnt="0"/>
      <dgm:spPr/>
    </dgm:pt>
    <dgm:pt modelId="{F086DD6D-41D4-4FE5-A9AE-7C4C92F71423}" type="pres">
      <dgm:prSet presAssocID="{887AE4CF-4FFF-40B0-8C14-F223BE3C6698}" presName="LevelOneTextNode" presStyleLbl="node0" presStyleIdx="0" presStyleCnt="1">
        <dgm:presLayoutVars>
          <dgm:chPref val="3"/>
        </dgm:presLayoutVars>
      </dgm:prSet>
      <dgm:spPr/>
    </dgm:pt>
    <dgm:pt modelId="{9EEC3EDB-1577-43DD-BB16-E86FE3E5F8E6}" type="pres">
      <dgm:prSet presAssocID="{887AE4CF-4FFF-40B0-8C14-F223BE3C6698}" presName="level2hierChild" presStyleCnt="0"/>
      <dgm:spPr/>
    </dgm:pt>
    <dgm:pt modelId="{86F94159-BAEB-4BB9-A7FC-CB70DD9E6E57}" type="pres">
      <dgm:prSet presAssocID="{2A2C4EA5-627F-411D-A4C3-FC8E5697C778}" presName="conn2-1" presStyleLbl="parChTrans1D2" presStyleIdx="0" presStyleCnt="1"/>
      <dgm:spPr/>
    </dgm:pt>
    <dgm:pt modelId="{045D34BE-3AC3-4C1A-B05C-88F8AA5B3180}" type="pres">
      <dgm:prSet presAssocID="{2A2C4EA5-627F-411D-A4C3-FC8E5697C778}" presName="connTx" presStyleLbl="parChTrans1D2" presStyleIdx="0" presStyleCnt="1"/>
      <dgm:spPr/>
    </dgm:pt>
    <dgm:pt modelId="{094DE043-D824-457D-A217-851572ECCF6E}" type="pres">
      <dgm:prSet presAssocID="{FA5C5958-25FD-404B-A2BE-BCAEC9CBEB2D}" presName="root2" presStyleCnt="0"/>
      <dgm:spPr/>
    </dgm:pt>
    <dgm:pt modelId="{0C20E88E-4921-43FD-BC0B-D1CCDEF81273}" type="pres">
      <dgm:prSet presAssocID="{FA5C5958-25FD-404B-A2BE-BCAEC9CBEB2D}" presName="LevelTwoTextNode" presStyleLbl="node2" presStyleIdx="0" presStyleCnt="1">
        <dgm:presLayoutVars>
          <dgm:chPref val="3"/>
        </dgm:presLayoutVars>
      </dgm:prSet>
      <dgm:spPr/>
    </dgm:pt>
    <dgm:pt modelId="{0EFB4B61-2ADE-438E-8027-AA534BD14ACB}" type="pres">
      <dgm:prSet presAssocID="{FA5C5958-25FD-404B-A2BE-BCAEC9CBEB2D}" presName="level3hierChild" presStyleCnt="0"/>
      <dgm:spPr/>
    </dgm:pt>
    <dgm:pt modelId="{3EFE7E54-F685-434A-B01C-C8A47C0A3BC2}" type="pres">
      <dgm:prSet presAssocID="{A1EA5652-886E-4314-8A74-D31EA9E38B1C}" presName="conn2-1" presStyleLbl="parChTrans1D3" presStyleIdx="0" presStyleCnt="4"/>
      <dgm:spPr/>
    </dgm:pt>
    <dgm:pt modelId="{71592859-527A-45AC-8AEF-D2E290067AEE}" type="pres">
      <dgm:prSet presAssocID="{A1EA5652-886E-4314-8A74-D31EA9E38B1C}" presName="connTx" presStyleLbl="parChTrans1D3" presStyleIdx="0" presStyleCnt="4"/>
      <dgm:spPr/>
    </dgm:pt>
    <dgm:pt modelId="{199C9092-1B4D-46EC-9D97-A38417F9C1DA}" type="pres">
      <dgm:prSet presAssocID="{490DAFFD-BF10-4778-9378-89A2A3B3ACC8}" presName="root2" presStyleCnt="0"/>
      <dgm:spPr/>
    </dgm:pt>
    <dgm:pt modelId="{5E9D6615-C93E-4799-9049-7E83774CC5AD}" type="pres">
      <dgm:prSet presAssocID="{490DAFFD-BF10-4778-9378-89A2A3B3ACC8}" presName="LevelTwoTextNode" presStyleLbl="node3" presStyleIdx="0" presStyleCnt="4">
        <dgm:presLayoutVars>
          <dgm:chPref val="3"/>
        </dgm:presLayoutVars>
      </dgm:prSet>
      <dgm:spPr/>
    </dgm:pt>
    <dgm:pt modelId="{6CD3BA13-70FA-4A69-8942-418CDFEFBEE9}" type="pres">
      <dgm:prSet presAssocID="{490DAFFD-BF10-4778-9378-89A2A3B3ACC8}" presName="level3hierChild" presStyleCnt="0"/>
      <dgm:spPr/>
    </dgm:pt>
    <dgm:pt modelId="{A7BAC10D-6B3E-4745-B644-7047C1E74F03}" type="pres">
      <dgm:prSet presAssocID="{C63FCC5F-4ECC-4DFB-9B58-ECDDF7DC5BBD}" presName="conn2-1" presStyleLbl="parChTrans1D3" presStyleIdx="1" presStyleCnt="4"/>
      <dgm:spPr/>
    </dgm:pt>
    <dgm:pt modelId="{35EE9F16-F52F-4EA4-9AB1-2A6A57B84DD0}" type="pres">
      <dgm:prSet presAssocID="{C63FCC5F-4ECC-4DFB-9B58-ECDDF7DC5BBD}" presName="connTx" presStyleLbl="parChTrans1D3" presStyleIdx="1" presStyleCnt="4"/>
      <dgm:spPr/>
    </dgm:pt>
    <dgm:pt modelId="{D1688987-74E7-4DE2-8302-80A42F3B9182}" type="pres">
      <dgm:prSet presAssocID="{51BE7F2D-CA7B-47D6-8175-B28C08377A50}" presName="root2" presStyleCnt="0"/>
      <dgm:spPr/>
    </dgm:pt>
    <dgm:pt modelId="{355EBE09-986C-4F12-B33D-0B30F4CB88D6}" type="pres">
      <dgm:prSet presAssocID="{51BE7F2D-CA7B-47D6-8175-B28C08377A50}" presName="LevelTwoTextNode" presStyleLbl="node3" presStyleIdx="1" presStyleCnt="4">
        <dgm:presLayoutVars>
          <dgm:chPref val="3"/>
        </dgm:presLayoutVars>
      </dgm:prSet>
      <dgm:spPr/>
    </dgm:pt>
    <dgm:pt modelId="{5FFDC9DF-EBD2-49EB-AD7E-1886DC321BDD}" type="pres">
      <dgm:prSet presAssocID="{51BE7F2D-CA7B-47D6-8175-B28C08377A50}" presName="level3hierChild" presStyleCnt="0"/>
      <dgm:spPr/>
    </dgm:pt>
    <dgm:pt modelId="{2D1F8A70-304F-4F11-ADA9-9E2EF8F982AE}" type="pres">
      <dgm:prSet presAssocID="{B6673AC6-C7B5-486D-B264-168296FFADB4}" presName="conn2-1" presStyleLbl="parChTrans1D3" presStyleIdx="2" presStyleCnt="4"/>
      <dgm:spPr/>
    </dgm:pt>
    <dgm:pt modelId="{0C0DB189-7A5B-4287-89BD-571C37F23572}" type="pres">
      <dgm:prSet presAssocID="{B6673AC6-C7B5-486D-B264-168296FFADB4}" presName="connTx" presStyleLbl="parChTrans1D3" presStyleIdx="2" presStyleCnt="4"/>
      <dgm:spPr/>
    </dgm:pt>
    <dgm:pt modelId="{7AE09A0E-61C7-47F5-80C0-390E4F03F0CA}" type="pres">
      <dgm:prSet presAssocID="{21FEBFBB-E753-4ADD-BC94-4D2B41EDB3F5}" presName="root2" presStyleCnt="0"/>
      <dgm:spPr/>
    </dgm:pt>
    <dgm:pt modelId="{9F426858-F0EE-4C03-88EB-5DAB0638C702}" type="pres">
      <dgm:prSet presAssocID="{21FEBFBB-E753-4ADD-BC94-4D2B41EDB3F5}" presName="LevelTwoTextNode" presStyleLbl="node3" presStyleIdx="2" presStyleCnt="4">
        <dgm:presLayoutVars>
          <dgm:chPref val="3"/>
        </dgm:presLayoutVars>
      </dgm:prSet>
      <dgm:spPr/>
    </dgm:pt>
    <dgm:pt modelId="{434E1650-9F50-4B53-8475-F6F5AEC083C7}" type="pres">
      <dgm:prSet presAssocID="{21FEBFBB-E753-4ADD-BC94-4D2B41EDB3F5}" presName="level3hierChild" presStyleCnt="0"/>
      <dgm:spPr/>
    </dgm:pt>
    <dgm:pt modelId="{97F38BC9-BB9C-44B7-A34A-29714E099E45}" type="pres">
      <dgm:prSet presAssocID="{9E23AC08-EEAC-4E55-A512-7F05D944BFC6}" presName="conn2-1" presStyleLbl="parChTrans1D3" presStyleIdx="3" presStyleCnt="4"/>
      <dgm:spPr/>
    </dgm:pt>
    <dgm:pt modelId="{0A49B91F-F571-4817-8D92-DA067B6E6565}" type="pres">
      <dgm:prSet presAssocID="{9E23AC08-EEAC-4E55-A512-7F05D944BFC6}" presName="connTx" presStyleLbl="parChTrans1D3" presStyleIdx="3" presStyleCnt="4"/>
      <dgm:spPr/>
    </dgm:pt>
    <dgm:pt modelId="{0FE2CCED-6B2E-4214-AB90-FE0B97BAE68C}" type="pres">
      <dgm:prSet presAssocID="{6212CF57-2EB7-45BE-8540-E94FA5876641}" presName="root2" presStyleCnt="0"/>
      <dgm:spPr/>
    </dgm:pt>
    <dgm:pt modelId="{8C069674-F960-4AC7-8365-6E9FCBC34530}" type="pres">
      <dgm:prSet presAssocID="{6212CF57-2EB7-45BE-8540-E94FA5876641}" presName="LevelTwoTextNode" presStyleLbl="node3" presStyleIdx="3" presStyleCnt="4">
        <dgm:presLayoutVars>
          <dgm:chPref val="3"/>
        </dgm:presLayoutVars>
      </dgm:prSet>
      <dgm:spPr/>
    </dgm:pt>
    <dgm:pt modelId="{422208AC-99B9-492C-A0F3-889B8F53C97F}" type="pres">
      <dgm:prSet presAssocID="{6212CF57-2EB7-45BE-8540-E94FA5876641}" presName="level3hierChild" presStyleCnt="0"/>
      <dgm:spPr/>
    </dgm:pt>
  </dgm:ptLst>
  <dgm:cxnLst>
    <dgm:cxn modelId="{F188DD0E-F7EB-435D-A7BC-066A9542902F}" type="presOf" srcId="{A1EA5652-886E-4314-8A74-D31EA9E38B1C}" destId="{71592859-527A-45AC-8AEF-D2E290067AEE}" srcOrd="1" destOrd="0" presId="urn:microsoft.com/office/officeart/2008/layout/HorizontalMultiLevelHierarchy"/>
    <dgm:cxn modelId="{EBC9850F-A1AB-40A4-AEB6-8BEB0A55CBDF}" type="presOf" srcId="{9E23AC08-EEAC-4E55-A512-7F05D944BFC6}" destId="{0A49B91F-F571-4817-8D92-DA067B6E6565}" srcOrd="1" destOrd="0" presId="urn:microsoft.com/office/officeart/2008/layout/HorizontalMultiLevelHierarchy"/>
    <dgm:cxn modelId="{68A2121D-E5DA-486B-B70B-4FBCD603148C}" type="presOf" srcId="{C63FCC5F-4ECC-4DFB-9B58-ECDDF7DC5BBD}" destId="{A7BAC10D-6B3E-4745-B644-7047C1E74F03}" srcOrd="0" destOrd="0" presId="urn:microsoft.com/office/officeart/2008/layout/HorizontalMultiLevelHierarchy"/>
    <dgm:cxn modelId="{9D44E525-F254-4313-9A75-65EEFFCAFCC7}" srcId="{FA5C5958-25FD-404B-A2BE-BCAEC9CBEB2D}" destId="{490DAFFD-BF10-4778-9378-89A2A3B3ACC8}" srcOrd="0" destOrd="0" parTransId="{A1EA5652-886E-4314-8A74-D31EA9E38B1C}" sibTransId="{25FDC813-24D0-4756-91DA-E805AA9E481D}"/>
    <dgm:cxn modelId="{F7671027-8A5D-48FF-9451-F7E7C7B8573A}" type="presOf" srcId="{FA5C5958-25FD-404B-A2BE-BCAEC9CBEB2D}" destId="{0C20E88E-4921-43FD-BC0B-D1CCDEF81273}" srcOrd="0" destOrd="0" presId="urn:microsoft.com/office/officeart/2008/layout/HorizontalMultiLevelHierarchy"/>
    <dgm:cxn modelId="{381FAB49-C739-4C4E-B1F4-DAA7209D291F}" srcId="{887AE4CF-4FFF-40B0-8C14-F223BE3C6698}" destId="{FA5C5958-25FD-404B-A2BE-BCAEC9CBEB2D}" srcOrd="0" destOrd="0" parTransId="{2A2C4EA5-627F-411D-A4C3-FC8E5697C778}" sibTransId="{33F97F40-79D0-431C-B467-11ADF90022A5}"/>
    <dgm:cxn modelId="{B432084F-78F9-4078-93D8-F9C2561ACC62}" srcId="{FA5C5958-25FD-404B-A2BE-BCAEC9CBEB2D}" destId="{21FEBFBB-E753-4ADD-BC94-4D2B41EDB3F5}" srcOrd="2" destOrd="0" parTransId="{B6673AC6-C7B5-486D-B264-168296FFADB4}" sibTransId="{19E6CF9D-01C3-4131-9745-F6D8E068C1C4}"/>
    <dgm:cxn modelId="{537B6465-1BFA-4706-BEDF-29926C755EDF}" type="presOf" srcId="{8DD580B5-6BCC-4156-AB92-EAF3E52D2EBC}" destId="{FB211BB5-7412-4F0C-8C1B-0962F7ACAFED}" srcOrd="0" destOrd="0" presId="urn:microsoft.com/office/officeart/2008/layout/HorizontalMultiLevelHierarchy"/>
    <dgm:cxn modelId="{5FD98B6D-0082-4C8C-9F91-F7981D6162A8}" type="presOf" srcId="{51BE7F2D-CA7B-47D6-8175-B28C08377A50}" destId="{355EBE09-986C-4F12-B33D-0B30F4CB88D6}" srcOrd="0" destOrd="0" presId="urn:microsoft.com/office/officeart/2008/layout/HorizontalMultiLevelHierarchy"/>
    <dgm:cxn modelId="{384E7B73-2F75-4CDF-83B3-5A253356FE31}" type="presOf" srcId="{6212CF57-2EB7-45BE-8540-E94FA5876641}" destId="{8C069674-F960-4AC7-8365-6E9FCBC34530}" srcOrd="0" destOrd="0" presId="urn:microsoft.com/office/officeart/2008/layout/HorizontalMultiLevelHierarchy"/>
    <dgm:cxn modelId="{C37B3791-E91D-4606-854D-FB9FFC74FDFC}" srcId="{FA5C5958-25FD-404B-A2BE-BCAEC9CBEB2D}" destId="{51BE7F2D-CA7B-47D6-8175-B28C08377A50}" srcOrd="1" destOrd="0" parTransId="{C63FCC5F-4ECC-4DFB-9B58-ECDDF7DC5BBD}" sibTransId="{7FB9A8AB-1B74-4C87-BEA1-B76C687AF64B}"/>
    <dgm:cxn modelId="{DB769491-8CF5-49E5-B1FB-906437955CCD}" type="presOf" srcId="{887AE4CF-4FFF-40B0-8C14-F223BE3C6698}" destId="{F086DD6D-41D4-4FE5-A9AE-7C4C92F71423}" srcOrd="0" destOrd="0" presId="urn:microsoft.com/office/officeart/2008/layout/HorizontalMultiLevelHierarchy"/>
    <dgm:cxn modelId="{B803A892-1D7F-4123-805F-C1A420B932FF}" type="presOf" srcId="{A1EA5652-886E-4314-8A74-D31EA9E38B1C}" destId="{3EFE7E54-F685-434A-B01C-C8A47C0A3BC2}" srcOrd="0" destOrd="0" presId="urn:microsoft.com/office/officeart/2008/layout/HorizontalMultiLevelHierarchy"/>
    <dgm:cxn modelId="{EA8ED2A7-CBAD-4F5D-932E-07BE5423F744}" type="presOf" srcId="{21FEBFBB-E753-4ADD-BC94-4D2B41EDB3F5}" destId="{9F426858-F0EE-4C03-88EB-5DAB0638C702}" srcOrd="0" destOrd="0" presId="urn:microsoft.com/office/officeart/2008/layout/HorizontalMultiLevelHierarchy"/>
    <dgm:cxn modelId="{7E415AAA-15FD-42BA-9AC7-C0923540AD89}" type="presOf" srcId="{2A2C4EA5-627F-411D-A4C3-FC8E5697C778}" destId="{045D34BE-3AC3-4C1A-B05C-88F8AA5B3180}" srcOrd="1" destOrd="0" presId="urn:microsoft.com/office/officeart/2008/layout/HorizontalMultiLevelHierarchy"/>
    <dgm:cxn modelId="{B6F5B1AA-8190-4710-AE43-6D0162E2CD8B}" type="presOf" srcId="{B6673AC6-C7B5-486D-B264-168296FFADB4}" destId="{0C0DB189-7A5B-4287-89BD-571C37F23572}" srcOrd="1" destOrd="0" presId="urn:microsoft.com/office/officeart/2008/layout/HorizontalMultiLevelHierarchy"/>
    <dgm:cxn modelId="{FC5820B3-4D99-4AC1-93FC-02F5B6D4000D}" type="presOf" srcId="{9E23AC08-EEAC-4E55-A512-7F05D944BFC6}" destId="{97F38BC9-BB9C-44B7-A34A-29714E099E45}" srcOrd="0" destOrd="0" presId="urn:microsoft.com/office/officeart/2008/layout/HorizontalMultiLevelHierarchy"/>
    <dgm:cxn modelId="{0C5A91BB-576B-4E34-A28C-5BC3FA557AC7}" type="presOf" srcId="{490DAFFD-BF10-4778-9378-89A2A3B3ACC8}" destId="{5E9D6615-C93E-4799-9049-7E83774CC5AD}" srcOrd="0" destOrd="0" presId="urn:microsoft.com/office/officeart/2008/layout/HorizontalMultiLevelHierarchy"/>
    <dgm:cxn modelId="{CA7250EC-31D8-413D-B85C-C0E65462C190}" type="presOf" srcId="{B6673AC6-C7B5-486D-B264-168296FFADB4}" destId="{2D1F8A70-304F-4F11-ADA9-9E2EF8F982AE}" srcOrd="0" destOrd="0" presId="urn:microsoft.com/office/officeart/2008/layout/HorizontalMultiLevelHierarchy"/>
    <dgm:cxn modelId="{594105EE-0B9A-4EE2-A43C-BA2A70E490DB}" type="presOf" srcId="{C63FCC5F-4ECC-4DFB-9B58-ECDDF7DC5BBD}" destId="{35EE9F16-F52F-4EA4-9AB1-2A6A57B84DD0}" srcOrd="1" destOrd="0" presId="urn:microsoft.com/office/officeart/2008/layout/HorizontalMultiLevelHierarchy"/>
    <dgm:cxn modelId="{915BC7EF-F469-40EE-BEC7-D6FD2820A82D}" srcId="{8DD580B5-6BCC-4156-AB92-EAF3E52D2EBC}" destId="{887AE4CF-4FFF-40B0-8C14-F223BE3C6698}" srcOrd="0" destOrd="0" parTransId="{D7849944-108C-4509-89CC-D660CAE513F5}" sibTransId="{705818A2-B5E1-4379-9C20-AB1E47884ADA}"/>
    <dgm:cxn modelId="{688DB8F0-BED1-41B6-A0EF-6AE0F06D665F}" srcId="{FA5C5958-25FD-404B-A2BE-BCAEC9CBEB2D}" destId="{6212CF57-2EB7-45BE-8540-E94FA5876641}" srcOrd="3" destOrd="0" parTransId="{9E23AC08-EEAC-4E55-A512-7F05D944BFC6}" sibTransId="{5A96FCAB-5DC0-43FF-82FE-B5B8AC7620E3}"/>
    <dgm:cxn modelId="{9ACD76F2-4CF0-4C68-BFC9-DADB49241759}" type="presOf" srcId="{2A2C4EA5-627F-411D-A4C3-FC8E5697C778}" destId="{86F94159-BAEB-4BB9-A7FC-CB70DD9E6E57}" srcOrd="0" destOrd="0" presId="urn:microsoft.com/office/officeart/2008/layout/HorizontalMultiLevelHierarchy"/>
    <dgm:cxn modelId="{AD00CD08-086F-4890-997B-3FC20C47ACA2}" type="presParOf" srcId="{FB211BB5-7412-4F0C-8C1B-0962F7ACAFED}" destId="{88C3BC51-CEC2-4676-9840-F7CD9DD42EE4}" srcOrd="0" destOrd="0" presId="urn:microsoft.com/office/officeart/2008/layout/HorizontalMultiLevelHierarchy"/>
    <dgm:cxn modelId="{0C6CE6A4-AC8B-4CCE-AF35-874A34DFFFD7}" type="presParOf" srcId="{88C3BC51-CEC2-4676-9840-F7CD9DD42EE4}" destId="{F086DD6D-41D4-4FE5-A9AE-7C4C92F71423}" srcOrd="0" destOrd="0" presId="urn:microsoft.com/office/officeart/2008/layout/HorizontalMultiLevelHierarchy"/>
    <dgm:cxn modelId="{F51B7680-534F-465A-AC73-5409469DF662}" type="presParOf" srcId="{88C3BC51-CEC2-4676-9840-F7CD9DD42EE4}" destId="{9EEC3EDB-1577-43DD-BB16-E86FE3E5F8E6}" srcOrd="1" destOrd="0" presId="urn:microsoft.com/office/officeart/2008/layout/HorizontalMultiLevelHierarchy"/>
    <dgm:cxn modelId="{4AA39653-A091-4B4C-A8BC-F5AE22D61568}" type="presParOf" srcId="{9EEC3EDB-1577-43DD-BB16-E86FE3E5F8E6}" destId="{86F94159-BAEB-4BB9-A7FC-CB70DD9E6E57}" srcOrd="0" destOrd="0" presId="urn:microsoft.com/office/officeart/2008/layout/HorizontalMultiLevelHierarchy"/>
    <dgm:cxn modelId="{83F77B74-A3C9-467F-A0EF-47046F5468B7}" type="presParOf" srcId="{86F94159-BAEB-4BB9-A7FC-CB70DD9E6E57}" destId="{045D34BE-3AC3-4C1A-B05C-88F8AA5B3180}" srcOrd="0" destOrd="0" presId="urn:microsoft.com/office/officeart/2008/layout/HorizontalMultiLevelHierarchy"/>
    <dgm:cxn modelId="{3E187891-2CB8-4E6D-BACE-8ACBCED99E94}" type="presParOf" srcId="{9EEC3EDB-1577-43DD-BB16-E86FE3E5F8E6}" destId="{094DE043-D824-457D-A217-851572ECCF6E}" srcOrd="1" destOrd="0" presId="urn:microsoft.com/office/officeart/2008/layout/HorizontalMultiLevelHierarchy"/>
    <dgm:cxn modelId="{AF6B04D9-E680-4C5A-AB92-E2A9E82B97E2}" type="presParOf" srcId="{094DE043-D824-457D-A217-851572ECCF6E}" destId="{0C20E88E-4921-43FD-BC0B-D1CCDEF81273}" srcOrd="0" destOrd="0" presId="urn:microsoft.com/office/officeart/2008/layout/HorizontalMultiLevelHierarchy"/>
    <dgm:cxn modelId="{90D1B37F-FE7E-452E-B5CD-EA487B7A1E53}" type="presParOf" srcId="{094DE043-D824-457D-A217-851572ECCF6E}" destId="{0EFB4B61-2ADE-438E-8027-AA534BD14ACB}" srcOrd="1" destOrd="0" presId="urn:microsoft.com/office/officeart/2008/layout/HorizontalMultiLevelHierarchy"/>
    <dgm:cxn modelId="{C5182894-0469-4D63-9BAD-A89436658899}" type="presParOf" srcId="{0EFB4B61-2ADE-438E-8027-AA534BD14ACB}" destId="{3EFE7E54-F685-434A-B01C-C8A47C0A3BC2}" srcOrd="0" destOrd="0" presId="urn:microsoft.com/office/officeart/2008/layout/HorizontalMultiLevelHierarchy"/>
    <dgm:cxn modelId="{16F16BC5-3C68-4CBF-AA66-B13FCC6256F8}" type="presParOf" srcId="{3EFE7E54-F685-434A-B01C-C8A47C0A3BC2}" destId="{71592859-527A-45AC-8AEF-D2E290067AEE}" srcOrd="0" destOrd="0" presId="urn:microsoft.com/office/officeart/2008/layout/HorizontalMultiLevelHierarchy"/>
    <dgm:cxn modelId="{AA711E08-E243-4FAA-BCBE-0AE708BC1043}" type="presParOf" srcId="{0EFB4B61-2ADE-438E-8027-AA534BD14ACB}" destId="{199C9092-1B4D-46EC-9D97-A38417F9C1DA}" srcOrd="1" destOrd="0" presId="urn:microsoft.com/office/officeart/2008/layout/HorizontalMultiLevelHierarchy"/>
    <dgm:cxn modelId="{22D67541-224E-4FE0-A531-7E9EB4A19B0D}" type="presParOf" srcId="{199C9092-1B4D-46EC-9D97-A38417F9C1DA}" destId="{5E9D6615-C93E-4799-9049-7E83774CC5AD}" srcOrd="0" destOrd="0" presId="urn:microsoft.com/office/officeart/2008/layout/HorizontalMultiLevelHierarchy"/>
    <dgm:cxn modelId="{12F690B9-E945-4B0F-8F70-3DA580517981}" type="presParOf" srcId="{199C9092-1B4D-46EC-9D97-A38417F9C1DA}" destId="{6CD3BA13-70FA-4A69-8942-418CDFEFBEE9}" srcOrd="1" destOrd="0" presId="urn:microsoft.com/office/officeart/2008/layout/HorizontalMultiLevelHierarchy"/>
    <dgm:cxn modelId="{F66093F2-41AE-425A-A09F-00E0E27748C0}" type="presParOf" srcId="{0EFB4B61-2ADE-438E-8027-AA534BD14ACB}" destId="{A7BAC10D-6B3E-4745-B644-7047C1E74F03}" srcOrd="2" destOrd="0" presId="urn:microsoft.com/office/officeart/2008/layout/HorizontalMultiLevelHierarchy"/>
    <dgm:cxn modelId="{2D88168F-C9E4-41A5-B3EA-98081A6101F4}" type="presParOf" srcId="{A7BAC10D-6B3E-4745-B644-7047C1E74F03}" destId="{35EE9F16-F52F-4EA4-9AB1-2A6A57B84DD0}" srcOrd="0" destOrd="0" presId="urn:microsoft.com/office/officeart/2008/layout/HorizontalMultiLevelHierarchy"/>
    <dgm:cxn modelId="{CF077A30-FF68-4525-9218-A4F34B1CC29D}" type="presParOf" srcId="{0EFB4B61-2ADE-438E-8027-AA534BD14ACB}" destId="{D1688987-74E7-4DE2-8302-80A42F3B9182}" srcOrd="3" destOrd="0" presId="urn:microsoft.com/office/officeart/2008/layout/HorizontalMultiLevelHierarchy"/>
    <dgm:cxn modelId="{D09A7E49-1976-47B8-9AA2-49B55D727EB3}" type="presParOf" srcId="{D1688987-74E7-4DE2-8302-80A42F3B9182}" destId="{355EBE09-986C-4F12-B33D-0B30F4CB88D6}" srcOrd="0" destOrd="0" presId="urn:microsoft.com/office/officeart/2008/layout/HorizontalMultiLevelHierarchy"/>
    <dgm:cxn modelId="{2E89560A-70C9-4ABF-BBD7-A3968EC5B571}" type="presParOf" srcId="{D1688987-74E7-4DE2-8302-80A42F3B9182}" destId="{5FFDC9DF-EBD2-49EB-AD7E-1886DC321BDD}" srcOrd="1" destOrd="0" presId="urn:microsoft.com/office/officeart/2008/layout/HorizontalMultiLevelHierarchy"/>
    <dgm:cxn modelId="{29912102-F13E-410C-9392-12810D3CE53E}" type="presParOf" srcId="{0EFB4B61-2ADE-438E-8027-AA534BD14ACB}" destId="{2D1F8A70-304F-4F11-ADA9-9E2EF8F982AE}" srcOrd="4" destOrd="0" presId="urn:microsoft.com/office/officeart/2008/layout/HorizontalMultiLevelHierarchy"/>
    <dgm:cxn modelId="{33080024-E404-4B4D-842A-C82A9D04ED71}" type="presParOf" srcId="{2D1F8A70-304F-4F11-ADA9-9E2EF8F982AE}" destId="{0C0DB189-7A5B-4287-89BD-571C37F23572}" srcOrd="0" destOrd="0" presId="urn:microsoft.com/office/officeart/2008/layout/HorizontalMultiLevelHierarchy"/>
    <dgm:cxn modelId="{BA4941A2-0A09-4753-8F04-BFC1C23C89FB}" type="presParOf" srcId="{0EFB4B61-2ADE-438E-8027-AA534BD14ACB}" destId="{7AE09A0E-61C7-47F5-80C0-390E4F03F0CA}" srcOrd="5" destOrd="0" presId="urn:microsoft.com/office/officeart/2008/layout/HorizontalMultiLevelHierarchy"/>
    <dgm:cxn modelId="{E98372E3-EC04-4FED-B9F0-30308E652037}" type="presParOf" srcId="{7AE09A0E-61C7-47F5-80C0-390E4F03F0CA}" destId="{9F426858-F0EE-4C03-88EB-5DAB0638C702}" srcOrd="0" destOrd="0" presId="urn:microsoft.com/office/officeart/2008/layout/HorizontalMultiLevelHierarchy"/>
    <dgm:cxn modelId="{36EC28B4-399A-41D3-9814-874F76AC3DAA}" type="presParOf" srcId="{7AE09A0E-61C7-47F5-80C0-390E4F03F0CA}" destId="{434E1650-9F50-4B53-8475-F6F5AEC083C7}" srcOrd="1" destOrd="0" presId="urn:microsoft.com/office/officeart/2008/layout/HorizontalMultiLevelHierarchy"/>
    <dgm:cxn modelId="{6D6B945E-E34A-40BB-94C4-CE511799C6F3}" type="presParOf" srcId="{0EFB4B61-2ADE-438E-8027-AA534BD14ACB}" destId="{97F38BC9-BB9C-44B7-A34A-29714E099E45}" srcOrd="6" destOrd="0" presId="urn:microsoft.com/office/officeart/2008/layout/HorizontalMultiLevelHierarchy"/>
    <dgm:cxn modelId="{FE8D3A98-99CF-4E31-AE37-4C54534C20BC}" type="presParOf" srcId="{97F38BC9-BB9C-44B7-A34A-29714E099E45}" destId="{0A49B91F-F571-4817-8D92-DA067B6E6565}" srcOrd="0" destOrd="0" presId="urn:microsoft.com/office/officeart/2008/layout/HorizontalMultiLevelHierarchy"/>
    <dgm:cxn modelId="{9DFED066-9376-4D1E-90F7-C8EF7EF872A2}" type="presParOf" srcId="{0EFB4B61-2ADE-438E-8027-AA534BD14ACB}" destId="{0FE2CCED-6B2E-4214-AB90-FE0B97BAE68C}" srcOrd="7" destOrd="0" presId="urn:microsoft.com/office/officeart/2008/layout/HorizontalMultiLevelHierarchy"/>
    <dgm:cxn modelId="{D572A036-EF03-4306-B8B5-38F1E8509792}" type="presParOf" srcId="{0FE2CCED-6B2E-4214-AB90-FE0B97BAE68C}" destId="{8C069674-F960-4AC7-8365-6E9FCBC34530}" srcOrd="0" destOrd="0" presId="urn:microsoft.com/office/officeart/2008/layout/HorizontalMultiLevelHierarchy"/>
    <dgm:cxn modelId="{77CE8AB5-A387-4CDB-80A9-A1567262C12B}" type="presParOf" srcId="{0FE2CCED-6B2E-4214-AB90-FE0B97BAE68C}" destId="{422208AC-99B9-492C-A0F3-889B8F53C97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D580B5-6BCC-4156-AB92-EAF3E52D2EBC}"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pPr rtl="1"/>
          <a:endParaRPr lang="ar-SA"/>
        </a:p>
      </dgm:t>
    </dgm:pt>
    <dgm:pt modelId="{887AE4CF-4FFF-40B0-8C14-F223BE3C6698}">
      <dgm:prSet custT="1"/>
      <dgm:spPr/>
      <dgm:t>
        <a:bodyPr/>
        <a:lstStyle/>
        <a:p>
          <a:pPr rtl="1"/>
          <a:r>
            <a:rPr lang="ar-SA" sz="4000" b="1" u="sng"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المجموعة الثانية </a:t>
          </a:r>
          <a:endParaRPr lang="ar-SA" sz="4000" b="1" dirty="0">
            <a:solidFill>
              <a:srgbClr val="C00000"/>
            </a:solidFill>
            <a:latin typeface="Arabic Typesetting" panose="03020402040406030203" pitchFamily="66" charset="-78"/>
            <a:cs typeface="Arabic Typesetting" panose="03020402040406030203" pitchFamily="66" charset="-78"/>
          </a:endParaRPr>
        </a:p>
      </dgm:t>
    </dgm:pt>
    <dgm:pt modelId="{D7849944-108C-4509-89CC-D660CAE513F5}" type="parTrans" cxnId="{915BC7EF-F469-40EE-BEC7-D6FD2820A82D}">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705818A2-B5E1-4379-9C20-AB1E47884ADA}" type="sibTrans" cxnId="{915BC7EF-F469-40EE-BEC7-D6FD2820A82D}">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FA5C5958-25FD-404B-A2BE-BCAEC9CBEB2D}">
      <dgm:prSet custT="1"/>
      <dgm:spPr/>
      <dgm:t>
        <a:bodyPr/>
        <a:lstStyle/>
        <a:p>
          <a:pPr rtl="1"/>
          <a:r>
            <a:rPr lang="ar-SA" sz="4000" b="1" dirty="0">
              <a:latin typeface="Arabic Typesetting" panose="03020402040406030203" pitchFamily="66" charset="-78"/>
              <a:cs typeface="Arabic Typesetting" panose="03020402040406030203" pitchFamily="66" charset="-78"/>
            </a:rPr>
            <a:t>اضطراب سمة الشخصية </a:t>
          </a:r>
        </a:p>
      </dgm:t>
    </dgm:pt>
    <dgm:pt modelId="{2A2C4EA5-627F-411D-A4C3-FC8E5697C778}" type="parTrans" cxnId="{381FAB49-C739-4C4E-B1F4-DAA7209D291F}">
      <dgm:prSet custT="1"/>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33F97F40-79D0-431C-B467-11ADF90022A5}" type="sibTrans" cxnId="{381FAB49-C739-4C4E-B1F4-DAA7209D291F}">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490DAFFD-BF10-4778-9378-89A2A3B3ACC8}">
      <dgm:prSet custT="1"/>
      <dgm:spPr/>
      <dgm:t>
        <a:bodyPr/>
        <a:lstStyle/>
        <a:p>
          <a:pPr rtl="1"/>
          <a:r>
            <a:rPr lang="ar-SA" sz="4000" b="1" dirty="0">
              <a:latin typeface="Arabic Typesetting" panose="03020402040406030203" pitchFamily="66" charset="-78"/>
              <a:cs typeface="Arabic Typesetting" panose="03020402040406030203" pitchFamily="66" charset="-78"/>
            </a:rPr>
            <a:t>الشخصية الغير مستقرة انفعالياً</a:t>
          </a:r>
        </a:p>
      </dgm:t>
    </dgm:pt>
    <dgm:pt modelId="{A1EA5652-886E-4314-8A74-D31EA9E38B1C}" type="parTrans" cxnId="{9D44E525-F254-4313-9A75-65EEFFCAFCC7}">
      <dgm:prSet custT="1"/>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25FDC813-24D0-4756-91DA-E805AA9E481D}" type="sibTrans" cxnId="{9D44E525-F254-4313-9A75-65EEFFCAFCC7}">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51BE7F2D-CA7B-47D6-8175-B28C08377A50}">
      <dgm:prSet custT="1"/>
      <dgm:spPr/>
      <dgm:t>
        <a:bodyPr/>
        <a:lstStyle/>
        <a:p>
          <a:pPr rtl="1"/>
          <a:r>
            <a:rPr lang="ar-SA" sz="4000" b="1" dirty="0">
              <a:latin typeface="Arabic Typesetting" panose="03020402040406030203" pitchFamily="66" charset="-78"/>
              <a:cs typeface="Arabic Typesetting" panose="03020402040406030203" pitchFamily="66" charset="-78"/>
            </a:rPr>
            <a:t>شخصية عدوانية سلبية </a:t>
          </a:r>
        </a:p>
      </dgm:t>
    </dgm:pt>
    <dgm:pt modelId="{C63FCC5F-4ECC-4DFB-9B58-ECDDF7DC5BBD}" type="parTrans" cxnId="{C37B3791-E91D-4606-854D-FB9FFC74FDFC}">
      <dgm:prSet custT="1"/>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7FB9A8AB-1B74-4C87-BEA1-B76C687AF64B}" type="sibTrans" cxnId="{C37B3791-E91D-4606-854D-FB9FFC74FDFC}">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21FEBFBB-E753-4ADD-BC94-4D2B41EDB3F5}">
      <dgm:prSet custT="1"/>
      <dgm:spPr/>
      <dgm:t>
        <a:bodyPr/>
        <a:lstStyle/>
        <a:p>
          <a:pPr rtl="1"/>
          <a:r>
            <a:rPr lang="ar-SA" sz="4000" b="1" dirty="0">
              <a:latin typeface="Arabic Typesetting" panose="03020402040406030203" pitchFamily="66" charset="-78"/>
              <a:cs typeface="Arabic Typesetting" panose="03020402040406030203" pitchFamily="66" charset="-78"/>
            </a:rPr>
            <a:t>شخصية قهرية </a:t>
          </a:r>
        </a:p>
      </dgm:t>
    </dgm:pt>
    <dgm:pt modelId="{B6673AC6-C7B5-486D-B264-168296FFADB4}" type="parTrans" cxnId="{B432084F-78F9-4078-93D8-F9C2561ACC62}">
      <dgm:prSet custT="1"/>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19E6CF9D-01C3-4131-9745-F6D8E068C1C4}" type="sibTrans" cxnId="{B432084F-78F9-4078-93D8-F9C2561ACC62}">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6212CF57-2EB7-45BE-8540-E94FA5876641}">
      <dgm:prSet custT="1"/>
      <dgm:spPr/>
      <dgm:t>
        <a:bodyPr/>
        <a:lstStyle/>
        <a:p>
          <a:pPr rtl="1"/>
          <a:r>
            <a:rPr lang="ar-SA" sz="4000" b="1" dirty="0">
              <a:latin typeface="Arabic Typesetting" panose="03020402040406030203" pitchFamily="66" charset="-78"/>
              <a:cs typeface="Arabic Typesetting" panose="03020402040406030203" pitchFamily="66" charset="-78"/>
            </a:rPr>
            <a:t>شخصية </a:t>
          </a:r>
          <a:r>
            <a:rPr lang="ar-SA" sz="4000" b="1" dirty="0" err="1">
              <a:latin typeface="Arabic Typesetting" panose="03020402040406030203" pitchFamily="66" charset="-78"/>
              <a:cs typeface="Arabic Typesetting" panose="03020402040406030203" pitchFamily="66" charset="-78"/>
            </a:rPr>
            <a:t>هستريا</a:t>
          </a:r>
          <a:r>
            <a:rPr lang="ar-SA" sz="4000" b="1" dirty="0">
              <a:latin typeface="Arabic Typesetting" panose="03020402040406030203" pitchFamily="66" charset="-78"/>
              <a:cs typeface="Arabic Typesetting" panose="03020402040406030203" pitchFamily="66" charset="-78"/>
            </a:rPr>
            <a:t> </a:t>
          </a:r>
        </a:p>
      </dgm:t>
    </dgm:pt>
    <dgm:pt modelId="{9E23AC08-EEAC-4E55-A512-7F05D944BFC6}" type="parTrans" cxnId="{688DB8F0-BED1-41B6-A0EF-6AE0F06D665F}">
      <dgm:prSet custT="1"/>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5A96FCAB-5DC0-43FF-82FE-B5B8AC7620E3}" type="sibTrans" cxnId="{688DB8F0-BED1-41B6-A0EF-6AE0F06D665F}">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737B15AB-8BB0-419A-A5ED-2BA9EDF02711}">
      <dgm:prSet custT="1"/>
      <dgm:spPr/>
      <dgm:t>
        <a:bodyPr/>
        <a:lstStyle/>
        <a:p>
          <a:pPr rtl="1"/>
          <a:r>
            <a:rPr lang="ar-SA" sz="4000" b="1" dirty="0">
              <a:latin typeface="Arabic Typesetting" panose="03020402040406030203" pitchFamily="66" charset="-78"/>
              <a:cs typeface="Arabic Typesetting" panose="03020402040406030203" pitchFamily="66" charset="-78"/>
            </a:rPr>
            <a:t>شخصية غير ناضجها </a:t>
          </a:r>
        </a:p>
      </dgm:t>
    </dgm:pt>
    <dgm:pt modelId="{33D2ECEE-0024-4DA2-AE61-FA932738D773}" type="parTrans" cxnId="{5A6A41F4-0F72-4676-A199-CFAAC0763150}">
      <dgm:prSet custT="1"/>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4B8FC99A-D5FB-4EB3-8573-43DF2901E4E9}" type="sibTrans" cxnId="{5A6A41F4-0F72-4676-A199-CFAAC0763150}">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2A881CF8-C8F8-4429-A18E-C6DC16FF1802}">
      <dgm:prSet custT="1"/>
      <dgm:spPr/>
      <dgm:t>
        <a:bodyPr/>
        <a:lstStyle/>
        <a:p>
          <a:pPr rtl="1"/>
          <a:r>
            <a:rPr lang="ar-SA" sz="4000" b="1" dirty="0">
              <a:latin typeface="Arabic Typesetting" panose="03020402040406030203" pitchFamily="66" charset="-78"/>
              <a:cs typeface="Arabic Typesetting" panose="03020402040406030203" pitchFamily="66" charset="-78"/>
            </a:rPr>
            <a:t>شخصية وسواسية </a:t>
          </a:r>
        </a:p>
      </dgm:t>
    </dgm:pt>
    <dgm:pt modelId="{1380EF8B-E9CA-4FA1-93BC-5377D88E1BC3}" type="parTrans" cxnId="{F872C839-0590-4C77-867E-4CE4C0E5A60D}">
      <dgm:prSet custT="1"/>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C62B9C9A-7D47-4CE7-97D4-022E7CCD0F00}" type="sibTrans" cxnId="{F872C839-0590-4C77-867E-4CE4C0E5A60D}">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FB211BB5-7412-4F0C-8C1B-0962F7ACAFED}" type="pres">
      <dgm:prSet presAssocID="{8DD580B5-6BCC-4156-AB92-EAF3E52D2EBC}" presName="Name0" presStyleCnt="0">
        <dgm:presLayoutVars>
          <dgm:chPref val="1"/>
          <dgm:dir val="rev"/>
          <dgm:animOne val="branch"/>
          <dgm:animLvl val="lvl"/>
          <dgm:resizeHandles val="exact"/>
        </dgm:presLayoutVars>
      </dgm:prSet>
      <dgm:spPr/>
    </dgm:pt>
    <dgm:pt modelId="{88C3BC51-CEC2-4676-9840-F7CD9DD42EE4}" type="pres">
      <dgm:prSet presAssocID="{887AE4CF-4FFF-40B0-8C14-F223BE3C6698}" presName="root1" presStyleCnt="0"/>
      <dgm:spPr/>
    </dgm:pt>
    <dgm:pt modelId="{F086DD6D-41D4-4FE5-A9AE-7C4C92F71423}" type="pres">
      <dgm:prSet presAssocID="{887AE4CF-4FFF-40B0-8C14-F223BE3C6698}" presName="LevelOneTextNode" presStyleLbl="node0" presStyleIdx="0" presStyleCnt="1" custLinFactX="78169" custLinFactNeighborX="100000" custLinFactNeighborY="-417">
        <dgm:presLayoutVars>
          <dgm:chPref val="3"/>
        </dgm:presLayoutVars>
      </dgm:prSet>
      <dgm:spPr/>
    </dgm:pt>
    <dgm:pt modelId="{9EEC3EDB-1577-43DD-BB16-E86FE3E5F8E6}" type="pres">
      <dgm:prSet presAssocID="{887AE4CF-4FFF-40B0-8C14-F223BE3C6698}" presName="level2hierChild" presStyleCnt="0"/>
      <dgm:spPr/>
    </dgm:pt>
    <dgm:pt modelId="{86F94159-BAEB-4BB9-A7FC-CB70DD9E6E57}" type="pres">
      <dgm:prSet presAssocID="{2A2C4EA5-627F-411D-A4C3-FC8E5697C778}" presName="conn2-1" presStyleLbl="parChTrans1D2" presStyleIdx="0" presStyleCnt="1"/>
      <dgm:spPr/>
    </dgm:pt>
    <dgm:pt modelId="{045D34BE-3AC3-4C1A-B05C-88F8AA5B3180}" type="pres">
      <dgm:prSet presAssocID="{2A2C4EA5-627F-411D-A4C3-FC8E5697C778}" presName="connTx" presStyleLbl="parChTrans1D2" presStyleIdx="0" presStyleCnt="1"/>
      <dgm:spPr/>
    </dgm:pt>
    <dgm:pt modelId="{094DE043-D824-457D-A217-851572ECCF6E}" type="pres">
      <dgm:prSet presAssocID="{FA5C5958-25FD-404B-A2BE-BCAEC9CBEB2D}" presName="root2" presStyleCnt="0"/>
      <dgm:spPr/>
    </dgm:pt>
    <dgm:pt modelId="{0C20E88E-4921-43FD-BC0B-D1CCDEF81273}" type="pres">
      <dgm:prSet presAssocID="{FA5C5958-25FD-404B-A2BE-BCAEC9CBEB2D}" presName="LevelTwoTextNode" presStyleLbl="node2" presStyleIdx="0" presStyleCnt="1" custScaleX="124954" custLinFactNeighborX="25577" custLinFactNeighborY="-10795">
        <dgm:presLayoutVars>
          <dgm:chPref val="3"/>
        </dgm:presLayoutVars>
      </dgm:prSet>
      <dgm:spPr/>
    </dgm:pt>
    <dgm:pt modelId="{0EFB4B61-2ADE-438E-8027-AA534BD14ACB}" type="pres">
      <dgm:prSet presAssocID="{FA5C5958-25FD-404B-A2BE-BCAEC9CBEB2D}" presName="level3hierChild" presStyleCnt="0"/>
      <dgm:spPr/>
    </dgm:pt>
    <dgm:pt modelId="{3EFE7E54-F685-434A-B01C-C8A47C0A3BC2}" type="pres">
      <dgm:prSet presAssocID="{A1EA5652-886E-4314-8A74-D31EA9E38B1C}" presName="conn2-1" presStyleLbl="parChTrans1D3" presStyleIdx="0" presStyleCnt="6"/>
      <dgm:spPr/>
    </dgm:pt>
    <dgm:pt modelId="{71592859-527A-45AC-8AEF-D2E290067AEE}" type="pres">
      <dgm:prSet presAssocID="{A1EA5652-886E-4314-8A74-D31EA9E38B1C}" presName="connTx" presStyleLbl="parChTrans1D3" presStyleIdx="0" presStyleCnt="6"/>
      <dgm:spPr/>
    </dgm:pt>
    <dgm:pt modelId="{199C9092-1B4D-46EC-9D97-A38417F9C1DA}" type="pres">
      <dgm:prSet presAssocID="{490DAFFD-BF10-4778-9378-89A2A3B3ACC8}" presName="root2" presStyleCnt="0"/>
      <dgm:spPr/>
    </dgm:pt>
    <dgm:pt modelId="{5E9D6615-C93E-4799-9049-7E83774CC5AD}" type="pres">
      <dgm:prSet presAssocID="{490DAFFD-BF10-4778-9378-89A2A3B3ACC8}" presName="LevelTwoTextNode" presStyleLbl="node3" presStyleIdx="0" presStyleCnt="6" custScaleX="154243">
        <dgm:presLayoutVars>
          <dgm:chPref val="3"/>
        </dgm:presLayoutVars>
      </dgm:prSet>
      <dgm:spPr/>
    </dgm:pt>
    <dgm:pt modelId="{6CD3BA13-70FA-4A69-8942-418CDFEFBEE9}" type="pres">
      <dgm:prSet presAssocID="{490DAFFD-BF10-4778-9378-89A2A3B3ACC8}" presName="level3hierChild" presStyleCnt="0"/>
      <dgm:spPr/>
    </dgm:pt>
    <dgm:pt modelId="{A7BAC10D-6B3E-4745-B644-7047C1E74F03}" type="pres">
      <dgm:prSet presAssocID="{C63FCC5F-4ECC-4DFB-9B58-ECDDF7DC5BBD}" presName="conn2-1" presStyleLbl="parChTrans1D3" presStyleIdx="1" presStyleCnt="6"/>
      <dgm:spPr/>
    </dgm:pt>
    <dgm:pt modelId="{35EE9F16-F52F-4EA4-9AB1-2A6A57B84DD0}" type="pres">
      <dgm:prSet presAssocID="{C63FCC5F-4ECC-4DFB-9B58-ECDDF7DC5BBD}" presName="connTx" presStyleLbl="parChTrans1D3" presStyleIdx="1" presStyleCnt="6"/>
      <dgm:spPr/>
    </dgm:pt>
    <dgm:pt modelId="{D1688987-74E7-4DE2-8302-80A42F3B9182}" type="pres">
      <dgm:prSet presAssocID="{51BE7F2D-CA7B-47D6-8175-B28C08377A50}" presName="root2" presStyleCnt="0"/>
      <dgm:spPr/>
    </dgm:pt>
    <dgm:pt modelId="{355EBE09-986C-4F12-B33D-0B30F4CB88D6}" type="pres">
      <dgm:prSet presAssocID="{51BE7F2D-CA7B-47D6-8175-B28C08377A50}" presName="LevelTwoTextNode" presStyleLbl="node3" presStyleIdx="1" presStyleCnt="6" custScaleX="146042">
        <dgm:presLayoutVars>
          <dgm:chPref val="3"/>
        </dgm:presLayoutVars>
      </dgm:prSet>
      <dgm:spPr/>
    </dgm:pt>
    <dgm:pt modelId="{5FFDC9DF-EBD2-49EB-AD7E-1886DC321BDD}" type="pres">
      <dgm:prSet presAssocID="{51BE7F2D-CA7B-47D6-8175-B28C08377A50}" presName="level3hierChild" presStyleCnt="0"/>
      <dgm:spPr/>
    </dgm:pt>
    <dgm:pt modelId="{2D1F8A70-304F-4F11-ADA9-9E2EF8F982AE}" type="pres">
      <dgm:prSet presAssocID="{B6673AC6-C7B5-486D-B264-168296FFADB4}" presName="conn2-1" presStyleLbl="parChTrans1D3" presStyleIdx="2" presStyleCnt="6"/>
      <dgm:spPr/>
    </dgm:pt>
    <dgm:pt modelId="{0C0DB189-7A5B-4287-89BD-571C37F23572}" type="pres">
      <dgm:prSet presAssocID="{B6673AC6-C7B5-486D-B264-168296FFADB4}" presName="connTx" presStyleLbl="parChTrans1D3" presStyleIdx="2" presStyleCnt="6"/>
      <dgm:spPr/>
    </dgm:pt>
    <dgm:pt modelId="{7AE09A0E-61C7-47F5-80C0-390E4F03F0CA}" type="pres">
      <dgm:prSet presAssocID="{21FEBFBB-E753-4ADD-BC94-4D2B41EDB3F5}" presName="root2" presStyleCnt="0"/>
      <dgm:spPr/>
    </dgm:pt>
    <dgm:pt modelId="{9F426858-F0EE-4C03-88EB-5DAB0638C702}" type="pres">
      <dgm:prSet presAssocID="{21FEBFBB-E753-4ADD-BC94-4D2B41EDB3F5}" presName="LevelTwoTextNode" presStyleLbl="node3" presStyleIdx="2" presStyleCnt="6" custLinFactNeighborX="374" custLinFactNeighborY="-4481">
        <dgm:presLayoutVars>
          <dgm:chPref val="3"/>
        </dgm:presLayoutVars>
      </dgm:prSet>
      <dgm:spPr/>
    </dgm:pt>
    <dgm:pt modelId="{434E1650-9F50-4B53-8475-F6F5AEC083C7}" type="pres">
      <dgm:prSet presAssocID="{21FEBFBB-E753-4ADD-BC94-4D2B41EDB3F5}" presName="level3hierChild" presStyleCnt="0"/>
      <dgm:spPr/>
    </dgm:pt>
    <dgm:pt modelId="{97F38BC9-BB9C-44B7-A34A-29714E099E45}" type="pres">
      <dgm:prSet presAssocID="{9E23AC08-EEAC-4E55-A512-7F05D944BFC6}" presName="conn2-1" presStyleLbl="parChTrans1D3" presStyleIdx="3" presStyleCnt="6"/>
      <dgm:spPr/>
    </dgm:pt>
    <dgm:pt modelId="{0A49B91F-F571-4817-8D92-DA067B6E6565}" type="pres">
      <dgm:prSet presAssocID="{9E23AC08-EEAC-4E55-A512-7F05D944BFC6}" presName="connTx" presStyleLbl="parChTrans1D3" presStyleIdx="3" presStyleCnt="6"/>
      <dgm:spPr/>
    </dgm:pt>
    <dgm:pt modelId="{0FE2CCED-6B2E-4214-AB90-FE0B97BAE68C}" type="pres">
      <dgm:prSet presAssocID="{6212CF57-2EB7-45BE-8540-E94FA5876641}" presName="root2" presStyleCnt="0"/>
      <dgm:spPr/>
    </dgm:pt>
    <dgm:pt modelId="{8C069674-F960-4AC7-8365-6E9FCBC34530}" type="pres">
      <dgm:prSet presAssocID="{6212CF57-2EB7-45BE-8540-E94FA5876641}" presName="LevelTwoTextNode" presStyleLbl="node3" presStyleIdx="3" presStyleCnt="6">
        <dgm:presLayoutVars>
          <dgm:chPref val="3"/>
        </dgm:presLayoutVars>
      </dgm:prSet>
      <dgm:spPr/>
    </dgm:pt>
    <dgm:pt modelId="{422208AC-99B9-492C-A0F3-889B8F53C97F}" type="pres">
      <dgm:prSet presAssocID="{6212CF57-2EB7-45BE-8540-E94FA5876641}" presName="level3hierChild" presStyleCnt="0"/>
      <dgm:spPr/>
    </dgm:pt>
    <dgm:pt modelId="{16B8E62E-FB4F-493F-B7BB-92DD41DE9B82}" type="pres">
      <dgm:prSet presAssocID="{33D2ECEE-0024-4DA2-AE61-FA932738D773}" presName="conn2-1" presStyleLbl="parChTrans1D3" presStyleIdx="4" presStyleCnt="6"/>
      <dgm:spPr/>
    </dgm:pt>
    <dgm:pt modelId="{EF0E8D7C-DF92-48DF-8015-248274D73352}" type="pres">
      <dgm:prSet presAssocID="{33D2ECEE-0024-4DA2-AE61-FA932738D773}" presName="connTx" presStyleLbl="parChTrans1D3" presStyleIdx="4" presStyleCnt="6"/>
      <dgm:spPr/>
    </dgm:pt>
    <dgm:pt modelId="{D850F4E7-6607-4F14-B8C5-AFF8A04E22D8}" type="pres">
      <dgm:prSet presAssocID="{737B15AB-8BB0-419A-A5ED-2BA9EDF02711}" presName="root2" presStyleCnt="0"/>
      <dgm:spPr/>
    </dgm:pt>
    <dgm:pt modelId="{B7902A4F-794F-46DB-B2BC-065F061DD452}" type="pres">
      <dgm:prSet presAssocID="{737B15AB-8BB0-419A-A5ED-2BA9EDF02711}" presName="LevelTwoTextNode" presStyleLbl="node3" presStyleIdx="4" presStyleCnt="6">
        <dgm:presLayoutVars>
          <dgm:chPref val="3"/>
        </dgm:presLayoutVars>
      </dgm:prSet>
      <dgm:spPr/>
    </dgm:pt>
    <dgm:pt modelId="{1116937F-8248-4DBA-9A4B-23726D5B00F2}" type="pres">
      <dgm:prSet presAssocID="{737B15AB-8BB0-419A-A5ED-2BA9EDF02711}" presName="level3hierChild" presStyleCnt="0"/>
      <dgm:spPr/>
    </dgm:pt>
    <dgm:pt modelId="{497D33A1-F59B-4260-9507-A4F92BAD51F2}" type="pres">
      <dgm:prSet presAssocID="{1380EF8B-E9CA-4FA1-93BC-5377D88E1BC3}" presName="conn2-1" presStyleLbl="parChTrans1D3" presStyleIdx="5" presStyleCnt="6"/>
      <dgm:spPr/>
    </dgm:pt>
    <dgm:pt modelId="{CDE710F1-F01A-4F6B-8D8D-60F0C3FDF742}" type="pres">
      <dgm:prSet presAssocID="{1380EF8B-E9CA-4FA1-93BC-5377D88E1BC3}" presName="connTx" presStyleLbl="parChTrans1D3" presStyleIdx="5" presStyleCnt="6"/>
      <dgm:spPr/>
    </dgm:pt>
    <dgm:pt modelId="{94A0FE84-C395-4579-9AE4-224D7074449C}" type="pres">
      <dgm:prSet presAssocID="{2A881CF8-C8F8-4429-A18E-C6DC16FF1802}" presName="root2" presStyleCnt="0"/>
      <dgm:spPr/>
    </dgm:pt>
    <dgm:pt modelId="{BD906E95-8177-4930-990B-4FB1D3F59421}" type="pres">
      <dgm:prSet presAssocID="{2A881CF8-C8F8-4429-A18E-C6DC16FF1802}" presName="LevelTwoTextNode" presStyleLbl="node3" presStyleIdx="5" presStyleCnt="6">
        <dgm:presLayoutVars>
          <dgm:chPref val="3"/>
        </dgm:presLayoutVars>
      </dgm:prSet>
      <dgm:spPr/>
    </dgm:pt>
    <dgm:pt modelId="{802CA130-7E93-43FB-A04E-ECA515126837}" type="pres">
      <dgm:prSet presAssocID="{2A881CF8-C8F8-4429-A18E-C6DC16FF1802}" presName="level3hierChild" presStyleCnt="0"/>
      <dgm:spPr/>
    </dgm:pt>
  </dgm:ptLst>
  <dgm:cxnLst>
    <dgm:cxn modelId="{15244F01-F013-447B-BCA7-A15F29E58D02}" type="presOf" srcId="{8DD580B5-6BCC-4156-AB92-EAF3E52D2EBC}" destId="{FB211BB5-7412-4F0C-8C1B-0962F7ACAFED}" srcOrd="0" destOrd="0" presId="urn:microsoft.com/office/officeart/2008/layout/HorizontalMultiLevelHierarchy"/>
    <dgm:cxn modelId="{037F5602-A7B4-4C57-AE4D-33178E7ABA94}" type="presOf" srcId="{2A2C4EA5-627F-411D-A4C3-FC8E5697C778}" destId="{86F94159-BAEB-4BB9-A7FC-CB70DD9E6E57}" srcOrd="0" destOrd="0" presId="urn:microsoft.com/office/officeart/2008/layout/HorizontalMultiLevelHierarchy"/>
    <dgm:cxn modelId="{31A26202-1AAA-48BD-A030-3FF3B25FB1CE}" type="presOf" srcId="{33D2ECEE-0024-4DA2-AE61-FA932738D773}" destId="{16B8E62E-FB4F-493F-B7BB-92DD41DE9B82}" srcOrd="0" destOrd="0" presId="urn:microsoft.com/office/officeart/2008/layout/HorizontalMultiLevelHierarchy"/>
    <dgm:cxn modelId="{05333625-39FC-48FB-8180-4D5AF95C54B1}" type="presOf" srcId="{490DAFFD-BF10-4778-9378-89A2A3B3ACC8}" destId="{5E9D6615-C93E-4799-9049-7E83774CC5AD}" srcOrd="0" destOrd="0" presId="urn:microsoft.com/office/officeart/2008/layout/HorizontalMultiLevelHierarchy"/>
    <dgm:cxn modelId="{9D44E525-F254-4313-9A75-65EEFFCAFCC7}" srcId="{FA5C5958-25FD-404B-A2BE-BCAEC9CBEB2D}" destId="{490DAFFD-BF10-4778-9378-89A2A3B3ACC8}" srcOrd="0" destOrd="0" parTransId="{A1EA5652-886E-4314-8A74-D31EA9E38B1C}" sibTransId="{25FDC813-24D0-4756-91DA-E805AA9E481D}"/>
    <dgm:cxn modelId="{0C60AD29-BFA0-4B45-9B51-B4B433C09FE9}" type="presOf" srcId="{C63FCC5F-4ECC-4DFB-9B58-ECDDF7DC5BBD}" destId="{35EE9F16-F52F-4EA4-9AB1-2A6A57B84DD0}" srcOrd="1" destOrd="0" presId="urn:microsoft.com/office/officeart/2008/layout/HorizontalMultiLevelHierarchy"/>
    <dgm:cxn modelId="{92D3802C-B2E0-439E-B30D-ABD7729C3869}" type="presOf" srcId="{2A2C4EA5-627F-411D-A4C3-FC8E5697C778}" destId="{045D34BE-3AC3-4C1A-B05C-88F8AA5B3180}" srcOrd="1" destOrd="0" presId="urn:microsoft.com/office/officeart/2008/layout/HorizontalMultiLevelHierarchy"/>
    <dgm:cxn modelId="{A30EEC2E-68FF-4AF6-A6D1-CBE68B153A0E}" type="presOf" srcId="{B6673AC6-C7B5-486D-B264-168296FFADB4}" destId="{2D1F8A70-304F-4F11-ADA9-9E2EF8F982AE}" srcOrd="0" destOrd="0" presId="urn:microsoft.com/office/officeart/2008/layout/HorizontalMultiLevelHierarchy"/>
    <dgm:cxn modelId="{B23EA633-274C-4396-86B9-79832C93B8C0}" type="presOf" srcId="{2A881CF8-C8F8-4429-A18E-C6DC16FF1802}" destId="{BD906E95-8177-4930-990B-4FB1D3F59421}" srcOrd="0" destOrd="0" presId="urn:microsoft.com/office/officeart/2008/layout/HorizontalMultiLevelHierarchy"/>
    <dgm:cxn modelId="{F872C839-0590-4C77-867E-4CE4C0E5A60D}" srcId="{FA5C5958-25FD-404B-A2BE-BCAEC9CBEB2D}" destId="{2A881CF8-C8F8-4429-A18E-C6DC16FF1802}" srcOrd="5" destOrd="0" parTransId="{1380EF8B-E9CA-4FA1-93BC-5377D88E1BC3}" sibTransId="{C62B9C9A-7D47-4CE7-97D4-022E7CCD0F00}"/>
    <dgm:cxn modelId="{381FAB49-C739-4C4E-B1F4-DAA7209D291F}" srcId="{887AE4CF-4FFF-40B0-8C14-F223BE3C6698}" destId="{FA5C5958-25FD-404B-A2BE-BCAEC9CBEB2D}" srcOrd="0" destOrd="0" parTransId="{2A2C4EA5-627F-411D-A4C3-FC8E5697C778}" sibTransId="{33F97F40-79D0-431C-B467-11ADF90022A5}"/>
    <dgm:cxn modelId="{B432084F-78F9-4078-93D8-F9C2561ACC62}" srcId="{FA5C5958-25FD-404B-A2BE-BCAEC9CBEB2D}" destId="{21FEBFBB-E753-4ADD-BC94-4D2B41EDB3F5}" srcOrd="2" destOrd="0" parTransId="{B6673AC6-C7B5-486D-B264-168296FFADB4}" sibTransId="{19E6CF9D-01C3-4131-9745-F6D8E068C1C4}"/>
    <dgm:cxn modelId="{D91D8D58-B426-4F89-83FF-03C92263D7F3}" type="presOf" srcId="{21FEBFBB-E753-4ADD-BC94-4D2B41EDB3F5}" destId="{9F426858-F0EE-4C03-88EB-5DAB0638C702}" srcOrd="0" destOrd="0" presId="urn:microsoft.com/office/officeart/2008/layout/HorizontalMultiLevelHierarchy"/>
    <dgm:cxn modelId="{D32A1E6F-30A0-4203-9952-AC5F5F48E71E}" type="presOf" srcId="{C63FCC5F-4ECC-4DFB-9B58-ECDDF7DC5BBD}" destId="{A7BAC10D-6B3E-4745-B644-7047C1E74F03}" srcOrd="0" destOrd="0" presId="urn:microsoft.com/office/officeart/2008/layout/HorizontalMultiLevelHierarchy"/>
    <dgm:cxn modelId="{9EF3D37E-1DD6-4EF6-AC72-1C1368AF3671}" type="presOf" srcId="{6212CF57-2EB7-45BE-8540-E94FA5876641}" destId="{8C069674-F960-4AC7-8365-6E9FCBC34530}" srcOrd="0" destOrd="0" presId="urn:microsoft.com/office/officeart/2008/layout/HorizontalMultiLevelHierarchy"/>
    <dgm:cxn modelId="{7BC55B80-A9D5-483C-93EC-744D6D43F01F}" type="presOf" srcId="{1380EF8B-E9CA-4FA1-93BC-5377D88E1BC3}" destId="{497D33A1-F59B-4260-9507-A4F92BAD51F2}" srcOrd="0" destOrd="0" presId="urn:microsoft.com/office/officeart/2008/layout/HorizontalMultiLevelHierarchy"/>
    <dgm:cxn modelId="{C37B3791-E91D-4606-854D-FB9FFC74FDFC}" srcId="{FA5C5958-25FD-404B-A2BE-BCAEC9CBEB2D}" destId="{51BE7F2D-CA7B-47D6-8175-B28C08377A50}" srcOrd="1" destOrd="0" parTransId="{C63FCC5F-4ECC-4DFB-9B58-ECDDF7DC5BBD}" sibTransId="{7FB9A8AB-1B74-4C87-BEA1-B76C687AF64B}"/>
    <dgm:cxn modelId="{68FBA6AB-DFAD-4B5C-B400-D3EB2CCA95F4}" type="presOf" srcId="{33D2ECEE-0024-4DA2-AE61-FA932738D773}" destId="{EF0E8D7C-DF92-48DF-8015-248274D73352}" srcOrd="1" destOrd="0" presId="urn:microsoft.com/office/officeart/2008/layout/HorizontalMultiLevelHierarchy"/>
    <dgm:cxn modelId="{494AA5B1-58DC-4751-802D-16DB3DA8E354}" type="presOf" srcId="{9E23AC08-EEAC-4E55-A512-7F05D944BFC6}" destId="{0A49B91F-F571-4817-8D92-DA067B6E6565}" srcOrd="1" destOrd="0" presId="urn:microsoft.com/office/officeart/2008/layout/HorizontalMultiLevelHierarchy"/>
    <dgm:cxn modelId="{E8F66EB6-1482-4877-9E08-7EFE49C3D005}" type="presOf" srcId="{51BE7F2D-CA7B-47D6-8175-B28C08377A50}" destId="{355EBE09-986C-4F12-B33D-0B30F4CB88D6}" srcOrd="0" destOrd="0" presId="urn:microsoft.com/office/officeart/2008/layout/HorizontalMultiLevelHierarchy"/>
    <dgm:cxn modelId="{BD6B91BA-E912-428F-8A9F-D52731058C06}" type="presOf" srcId="{FA5C5958-25FD-404B-A2BE-BCAEC9CBEB2D}" destId="{0C20E88E-4921-43FD-BC0B-D1CCDEF81273}" srcOrd="0" destOrd="0" presId="urn:microsoft.com/office/officeart/2008/layout/HorizontalMultiLevelHierarchy"/>
    <dgm:cxn modelId="{949E78C4-938D-4ED8-B6E9-A0A7E8BCED90}" type="presOf" srcId="{B6673AC6-C7B5-486D-B264-168296FFADB4}" destId="{0C0DB189-7A5B-4287-89BD-571C37F23572}" srcOrd="1" destOrd="0" presId="urn:microsoft.com/office/officeart/2008/layout/HorizontalMultiLevelHierarchy"/>
    <dgm:cxn modelId="{59F2FAC7-040E-465A-9A1C-90883C68F4C7}" type="presOf" srcId="{9E23AC08-EEAC-4E55-A512-7F05D944BFC6}" destId="{97F38BC9-BB9C-44B7-A34A-29714E099E45}" srcOrd="0" destOrd="0" presId="urn:microsoft.com/office/officeart/2008/layout/HorizontalMultiLevelHierarchy"/>
    <dgm:cxn modelId="{9A2C03C8-51F1-4197-A72A-2871B2EBF221}" type="presOf" srcId="{A1EA5652-886E-4314-8A74-D31EA9E38B1C}" destId="{71592859-527A-45AC-8AEF-D2E290067AEE}" srcOrd="1" destOrd="0" presId="urn:microsoft.com/office/officeart/2008/layout/HorizontalMultiLevelHierarchy"/>
    <dgm:cxn modelId="{8E68C2D2-9766-4831-8E1D-598B3BD7BB30}" type="presOf" srcId="{737B15AB-8BB0-419A-A5ED-2BA9EDF02711}" destId="{B7902A4F-794F-46DB-B2BC-065F061DD452}" srcOrd="0" destOrd="0" presId="urn:microsoft.com/office/officeart/2008/layout/HorizontalMultiLevelHierarchy"/>
    <dgm:cxn modelId="{930599DA-43AD-4C1B-B2CD-D34C2E91CF44}" type="presOf" srcId="{1380EF8B-E9CA-4FA1-93BC-5377D88E1BC3}" destId="{CDE710F1-F01A-4F6B-8D8D-60F0C3FDF742}" srcOrd="1" destOrd="0" presId="urn:microsoft.com/office/officeart/2008/layout/HorizontalMultiLevelHierarchy"/>
    <dgm:cxn modelId="{69724DDB-C22F-44BC-A520-EB7DA7265FE6}" type="presOf" srcId="{887AE4CF-4FFF-40B0-8C14-F223BE3C6698}" destId="{F086DD6D-41D4-4FE5-A9AE-7C4C92F71423}" srcOrd="0" destOrd="0" presId="urn:microsoft.com/office/officeart/2008/layout/HorizontalMultiLevelHierarchy"/>
    <dgm:cxn modelId="{4CCBADDB-AB4F-44CA-BB85-EF62567946D5}" type="presOf" srcId="{A1EA5652-886E-4314-8A74-D31EA9E38B1C}" destId="{3EFE7E54-F685-434A-B01C-C8A47C0A3BC2}" srcOrd="0" destOrd="0" presId="urn:microsoft.com/office/officeart/2008/layout/HorizontalMultiLevelHierarchy"/>
    <dgm:cxn modelId="{915BC7EF-F469-40EE-BEC7-D6FD2820A82D}" srcId="{8DD580B5-6BCC-4156-AB92-EAF3E52D2EBC}" destId="{887AE4CF-4FFF-40B0-8C14-F223BE3C6698}" srcOrd="0" destOrd="0" parTransId="{D7849944-108C-4509-89CC-D660CAE513F5}" sibTransId="{705818A2-B5E1-4379-9C20-AB1E47884ADA}"/>
    <dgm:cxn modelId="{688DB8F0-BED1-41B6-A0EF-6AE0F06D665F}" srcId="{FA5C5958-25FD-404B-A2BE-BCAEC9CBEB2D}" destId="{6212CF57-2EB7-45BE-8540-E94FA5876641}" srcOrd="3" destOrd="0" parTransId="{9E23AC08-EEAC-4E55-A512-7F05D944BFC6}" sibTransId="{5A96FCAB-5DC0-43FF-82FE-B5B8AC7620E3}"/>
    <dgm:cxn modelId="{5A6A41F4-0F72-4676-A199-CFAAC0763150}" srcId="{FA5C5958-25FD-404B-A2BE-BCAEC9CBEB2D}" destId="{737B15AB-8BB0-419A-A5ED-2BA9EDF02711}" srcOrd="4" destOrd="0" parTransId="{33D2ECEE-0024-4DA2-AE61-FA932738D773}" sibTransId="{4B8FC99A-D5FB-4EB3-8573-43DF2901E4E9}"/>
    <dgm:cxn modelId="{3C2CBD99-828F-4DAB-ACEE-B7158E859BDB}" type="presParOf" srcId="{FB211BB5-7412-4F0C-8C1B-0962F7ACAFED}" destId="{88C3BC51-CEC2-4676-9840-F7CD9DD42EE4}" srcOrd="0" destOrd="0" presId="urn:microsoft.com/office/officeart/2008/layout/HorizontalMultiLevelHierarchy"/>
    <dgm:cxn modelId="{B4353522-3C84-4361-8262-E2399A188445}" type="presParOf" srcId="{88C3BC51-CEC2-4676-9840-F7CD9DD42EE4}" destId="{F086DD6D-41D4-4FE5-A9AE-7C4C92F71423}" srcOrd="0" destOrd="0" presId="urn:microsoft.com/office/officeart/2008/layout/HorizontalMultiLevelHierarchy"/>
    <dgm:cxn modelId="{029DEA3A-E1BB-41EA-85D1-B34C7350EEA4}" type="presParOf" srcId="{88C3BC51-CEC2-4676-9840-F7CD9DD42EE4}" destId="{9EEC3EDB-1577-43DD-BB16-E86FE3E5F8E6}" srcOrd="1" destOrd="0" presId="urn:microsoft.com/office/officeart/2008/layout/HorizontalMultiLevelHierarchy"/>
    <dgm:cxn modelId="{71A304AD-8B5E-443A-832C-39501A83762E}" type="presParOf" srcId="{9EEC3EDB-1577-43DD-BB16-E86FE3E5F8E6}" destId="{86F94159-BAEB-4BB9-A7FC-CB70DD9E6E57}" srcOrd="0" destOrd="0" presId="urn:microsoft.com/office/officeart/2008/layout/HorizontalMultiLevelHierarchy"/>
    <dgm:cxn modelId="{BAF120F5-7CAC-4B0B-89A6-1131D17D6EBD}" type="presParOf" srcId="{86F94159-BAEB-4BB9-A7FC-CB70DD9E6E57}" destId="{045D34BE-3AC3-4C1A-B05C-88F8AA5B3180}" srcOrd="0" destOrd="0" presId="urn:microsoft.com/office/officeart/2008/layout/HorizontalMultiLevelHierarchy"/>
    <dgm:cxn modelId="{A527AA3F-7A93-4094-B5F8-7066F51A5297}" type="presParOf" srcId="{9EEC3EDB-1577-43DD-BB16-E86FE3E5F8E6}" destId="{094DE043-D824-457D-A217-851572ECCF6E}" srcOrd="1" destOrd="0" presId="urn:microsoft.com/office/officeart/2008/layout/HorizontalMultiLevelHierarchy"/>
    <dgm:cxn modelId="{1A44CB6F-DB65-4E3C-A2D9-206822BD6EB8}" type="presParOf" srcId="{094DE043-D824-457D-A217-851572ECCF6E}" destId="{0C20E88E-4921-43FD-BC0B-D1CCDEF81273}" srcOrd="0" destOrd="0" presId="urn:microsoft.com/office/officeart/2008/layout/HorizontalMultiLevelHierarchy"/>
    <dgm:cxn modelId="{BF83D8A1-8C36-4D43-8382-138B550C6F08}" type="presParOf" srcId="{094DE043-D824-457D-A217-851572ECCF6E}" destId="{0EFB4B61-2ADE-438E-8027-AA534BD14ACB}" srcOrd="1" destOrd="0" presId="urn:microsoft.com/office/officeart/2008/layout/HorizontalMultiLevelHierarchy"/>
    <dgm:cxn modelId="{8AC4B0D3-F6D7-4080-A7E0-99C8295B28C0}" type="presParOf" srcId="{0EFB4B61-2ADE-438E-8027-AA534BD14ACB}" destId="{3EFE7E54-F685-434A-B01C-C8A47C0A3BC2}" srcOrd="0" destOrd="0" presId="urn:microsoft.com/office/officeart/2008/layout/HorizontalMultiLevelHierarchy"/>
    <dgm:cxn modelId="{E96D3780-ACB2-4F7F-AFF7-C3D55B09A044}" type="presParOf" srcId="{3EFE7E54-F685-434A-B01C-C8A47C0A3BC2}" destId="{71592859-527A-45AC-8AEF-D2E290067AEE}" srcOrd="0" destOrd="0" presId="urn:microsoft.com/office/officeart/2008/layout/HorizontalMultiLevelHierarchy"/>
    <dgm:cxn modelId="{3B84AD22-8EDE-4A5B-9BCC-629E8346A199}" type="presParOf" srcId="{0EFB4B61-2ADE-438E-8027-AA534BD14ACB}" destId="{199C9092-1B4D-46EC-9D97-A38417F9C1DA}" srcOrd="1" destOrd="0" presId="urn:microsoft.com/office/officeart/2008/layout/HorizontalMultiLevelHierarchy"/>
    <dgm:cxn modelId="{00AFEF8D-6C1D-40CF-B3C8-9257306379C3}" type="presParOf" srcId="{199C9092-1B4D-46EC-9D97-A38417F9C1DA}" destId="{5E9D6615-C93E-4799-9049-7E83774CC5AD}" srcOrd="0" destOrd="0" presId="urn:microsoft.com/office/officeart/2008/layout/HorizontalMultiLevelHierarchy"/>
    <dgm:cxn modelId="{EF6B589D-34A0-45D8-8E33-A4AA6D7E4931}" type="presParOf" srcId="{199C9092-1B4D-46EC-9D97-A38417F9C1DA}" destId="{6CD3BA13-70FA-4A69-8942-418CDFEFBEE9}" srcOrd="1" destOrd="0" presId="urn:microsoft.com/office/officeart/2008/layout/HorizontalMultiLevelHierarchy"/>
    <dgm:cxn modelId="{57269A8C-8855-4F17-BB6D-DFA8DF0BCF3D}" type="presParOf" srcId="{0EFB4B61-2ADE-438E-8027-AA534BD14ACB}" destId="{A7BAC10D-6B3E-4745-B644-7047C1E74F03}" srcOrd="2" destOrd="0" presId="urn:microsoft.com/office/officeart/2008/layout/HorizontalMultiLevelHierarchy"/>
    <dgm:cxn modelId="{01666C48-848B-4EC9-8564-BCF4E53D803D}" type="presParOf" srcId="{A7BAC10D-6B3E-4745-B644-7047C1E74F03}" destId="{35EE9F16-F52F-4EA4-9AB1-2A6A57B84DD0}" srcOrd="0" destOrd="0" presId="urn:microsoft.com/office/officeart/2008/layout/HorizontalMultiLevelHierarchy"/>
    <dgm:cxn modelId="{DAE8851A-D14B-4738-A3D1-94A10C9668ED}" type="presParOf" srcId="{0EFB4B61-2ADE-438E-8027-AA534BD14ACB}" destId="{D1688987-74E7-4DE2-8302-80A42F3B9182}" srcOrd="3" destOrd="0" presId="urn:microsoft.com/office/officeart/2008/layout/HorizontalMultiLevelHierarchy"/>
    <dgm:cxn modelId="{12F95A98-EE98-411C-888F-6C56D7EB1F15}" type="presParOf" srcId="{D1688987-74E7-4DE2-8302-80A42F3B9182}" destId="{355EBE09-986C-4F12-B33D-0B30F4CB88D6}" srcOrd="0" destOrd="0" presId="urn:microsoft.com/office/officeart/2008/layout/HorizontalMultiLevelHierarchy"/>
    <dgm:cxn modelId="{FC21A4EE-7EDE-4258-BD75-A2DE0CA33707}" type="presParOf" srcId="{D1688987-74E7-4DE2-8302-80A42F3B9182}" destId="{5FFDC9DF-EBD2-49EB-AD7E-1886DC321BDD}" srcOrd="1" destOrd="0" presId="urn:microsoft.com/office/officeart/2008/layout/HorizontalMultiLevelHierarchy"/>
    <dgm:cxn modelId="{E36D19FB-7C6A-4A85-8936-08F8CCFCF93B}" type="presParOf" srcId="{0EFB4B61-2ADE-438E-8027-AA534BD14ACB}" destId="{2D1F8A70-304F-4F11-ADA9-9E2EF8F982AE}" srcOrd="4" destOrd="0" presId="urn:microsoft.com/office/officeart/2008/layout/HorizontalMultiLevelHierarchy"/>
    <dgm:cxn modelId="{D6B35EF2-196B-4D87-AAB0-1465243E175E}" type="presParOf" srcId="{2D1F8A70-304F-4F11-ADA9-9E2EF8F982AE}" destId="{0C0DB189-7A5B-4287-89BD-571C37F23572}" srcOrd="0" destOrd="0" presId="urn:microsoft.com/office/officeart/2008/layout/HorizontalMultiLevelHierarchy"/>
    <dgm:cxn modelId="{B302DC98-37EC-4BFC-88AF-4C3E2B8662BC}" type="presParOf" srcId="{0EFB4B61-2ADE-438E-8027-AA534BD14ACB}" destId="{7AE09A0E-61C7-47F5-80C0-390E4F03F0CA}" srcOrd="5" destOrd="0" presId="urn:microsoft.com/office/officeart/2008/layout/HorizontalMultiLevelHierarchy"/>
    <dgm:cxn modelId="{DC8B2250-2710-43D9-B053-80FD49479653}" type="presParOf" srcId="{7AE09A0E-61C7-47F5-80C0-390E4F03F0CA}" destId="{9F426858-F0EE-4C03-88EB-5DAB0638C702}" srcOrd="0" destOrd="0" presId="urn:microsoft.com/office/officeart/2008/layout/HorizontalMultiLevelHierarchy"/>
    <dgm:cxn modelId="{A9FFE2DA-1259-4606-B6F2-2252EA675D4A}" type="presParOf" srcId="{7AE09A0E-61C7-47F5-80C0-390E4F03F0CA}" destId="{434E1650-9F50-4B53-8475-F6F5AEC083C7}" srcOrd="1" destOrd="0" presId="urn:microsoft.com/office/officeart/2008/layout/HorizontalMultiLevelHierarchy"/>
    <dgm:cxn modelId="{34E4511F-F2C6-4BF2-BCCB-FD09798274FE}" type="presParOf" srcId="{0EFB4B61-2ADE-438E-8027-AA534BD14ACB}" destId="{97F38BC9-BB9C-44B7-A34A-29714E099E45}" srcOrd="6" destOrd="0" presId="urn:microsoft.com/office/officeart/2008/layout/HorizontalMultiLevelHierarchy"/>
    <dgm:cxn modelId="{6E0F33F6-6C5E-4C10-82FC-7AA50F432F7B}" type="presParOf" srcId="{97F38BC9-BB9C-44B7-A34A-29714E099E45}" destId="{0A49B91F-F571-4817-8D92-DA067B6E6565}" srcOrd="0" destOrd="0" presId="urn:microsoft.com/office/officeart/2008/layout/HorizontalMultiLevelHierarchy"/>
    <dgm:cxn modelId="{D0F042F6-D98C-4EC8-AA82-BA53EDB8BD4C}" type="presParOf" srcId="{0EFB4B61-2ADE-438E-8027-AA534BD14ACB}" destId="{0FE2CCED-6B2E-4214-AB90-FE0B97BAE68C}" srcOrd="7" destOrd="0" presId="urn:microsoft.com/office/officeart/2008/layout/HorizontalMultiLevelHierarchy"/>
    <dgm:cxn modelId="{F76EE72E-2170-4E4A-B653-51A1858B156B}" type="presParOf" srcId="{0FE2CCED-6B2E-4214-AB90-FE0B97BAE68C}" destId="{8C069674-F960-4AC7-8365-6E9FCBC34530}" srcOrd="0" destOrd="0" presId="urn:microsoft.com/office/officeart/2008/layout/HorizontalMultiLevelHierarchy"/>
    <dgm:cxn modelId="{928728A6-FC05-44EA-B322-2995DDAAB525}" type="presParOf" srcId="{0FE2CCED-6B2E-4214-AB90-FE0B97BAE68C}" destId="{422208AC-99B9-492C-A0F3-889B8F53C97F}" srcOrd="1" destOrd="0" presId="urn:microsoft.com/office/officeart/2008/layout/HorizontalMultiLevelHierarchy"/>
    <dgm:cxn modelId="{462307EB-0B27-4304-8A7C-91A581D71E13}" type="presParOf" srcId="{0EFB4B61-2ADE-438E-8027-AA534BD14ACB}" destId="{16B8E62E-FB4F-493F-B7BB-92DD41DE9B82}" srcOrd="8" destOrd="0" presId="urn:microsoft.com/office/officeart/2008/layout/HorizontalMultiLevelHierarchy"/>
    <dgm:cxn modelId="{ABA7502C-3ACB-43EB-8737-C4E0BA1FD24A}" type="presParOf" srcId="{16B8E62E-FB4F-493F-B7BB-92DD41DE9B82}" destId="{EF0E8D7C-DF92-48DF-8015-248274D73352}" srcOrd="0" destOrd="0" presId="urn:microsoft.com/office/officeart/2008/layout/HorizontalMultiLevelHierarchy"/>
    <dgm:cxn modelId="{6BB5BDE1-189B-4672-8EAF-0C11800865F3}" type="presParOf" srcId="{0EFB4B61-2ADE-438E-8027-AA534BD14ACB}" destId="{D850F4E7-6607-4F14-B8C5-AFF8A04E22D8}" srcOrd="9" destOrd="0" presId="urn:microsoft.com/office/officeart/2008/layout/HorizontalMultiLevelHierarchy"/>
    <dgm:cxn modelId="{DD3B63CD-5B49-42BB-9FF7-D2815ABEB553}" type="presParOf" srcId="{D850F4E7-6607-4F14-B8C5-AFF8A04E22D8}" destId="{B7902A4F-794F-46DB-B2BC-065F061DD452}" srcOrd="0" destOrd="0" presId="urn:microsoft.com/office/officeart/2008/layout/HorizontalMultiLevelHierarchy"/>
    <dgm:cxn modelId="{BB753980-F213-4F92-851A-F903CBBE6272}" type="presParOf" srcId="{D850F4E7-6607-4F14-B8C5-AFF8A04E22D8}" destId="{1116937F-8248-4DBA-9A4B-23726D5B00F2}" srcOrd="1" destOrd="0" presId="urn:microsoft.com/office/officeart/2008/layout/HorizontalMultiLevelHierarchy"/>
    <dgm:cxn modelId="{BC92D6A3-374A-4BE7-85E3-4046C2903E24}" type="presParOf" srcId="{0EFB4B61-2ADE-438E-8027-AA534BD14ACB}" destId="{497D33A1-F59B-4260-9507-A4F92BAD51F2}" srcOrd="10" destOrd="0" presId="urn:microsoft.com/office/officeart/2008/layout/HorizontalMultiLevelHierarchy"/>
    <dgm:cxn modelId="{2FE5FDBA-998F-4A16-93B7-27B135DCC973}" type="presParOf" srcId="{497D33A1-F59B-4260-9507-A4F92BAD51F2}" destId="{CDE710F1-F01A-4F6B-8D8D-60F0C3FDF742}" srcOrd="0" destOrd="0" presId="urn:microsoft.com/office/officeart/2008/layout/HorizontalMultiLevelHierarchy"/>
    <dgm:cxn modelId="{997BA8E3-7973-4605-964A-C8839CADBF2E}" type="presParOf" srcId="{0EFB4B61-2ADE-438E-8027-AA534BD14ACB}" destId="{94A0FE84-C395-4579-9AE4-224D7074449C}" srcOrd="11" destOrd="0" presId="urn:microsoft.com/office/officeart/2008/layout/HorizontalMultiLevelHierarchy"/>
    <dgm:cxn modelId="{8E5F7323-F8ED-4E43-AFAB-53EB2F96801C}" type="presParOf" srcId="{94A0FE84-C395-4579-9AE4-224D7074449C}" destId="{BD906E95-8177-4930-990B-4FB1D3F59421}" srcOrd="0" destOrd="0" presId="urn:microsoft.com/office/officeart/2008/layout/HorizontalMultiLevelHierarchy"/>
    <dgm:cxn modelId="{1B6F0310-CA56-400C-B822-4C144EDF65BB}" type="presParOf" srcId="{94A0FE84-C395-4579-9AE4-224D7074449C}" destId="{802CA130-7E93-43FB-A04E-ECA51512683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D580B5-6BCC-4156-AB92-EAF3E52D2EBC}"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pPr rtl="1"/>
          <a:endParaRPr lang="ar-SA"/>
        </a:p>
      </dgm:t>
    </dgm:pt>
    <dgm:pt modelId="{887AE4CF-4FFF-40B0-8C14-F223BE3C6698}">
      <dgm:prSet custT="1"/>
      <dgm:spPr/>
      <dgm:t>
        <a:bodyPr/>
        <a:lstStyle/>
        <a:p>
          <a:pPr rtl="1"/>
          <a:r>
            <a:rPr lang="ar-SA" sz="4000" b="1" u="sng"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المجموعة الثالثة </a:t>
          </a:r>
          <a:endParaRPr lang="ar-SA" sz="4000" b="1" dirty="0">
            <a:solidFill>
              <a:srgbClr val="C00000"/>
            </a:solidFill>
            <a:latin typeface="Arabic Typesetting" panose="03020402040406030203" pitchFamily="66" charset="-78"/>
            <a:cs typeface="Arabic Typesetting" panose="03020402040406030203" pitchFamily="66" charset="-78"/>
          </a:endParaRPr>
        </a:p>
      </dgm:t>
    </dgm:pt>
    <dgm:pt modelId="{D7849944-108C-4509-89CC-D660CAE513F5}" type="parTrans" cxnId="{915BC7EF-F469-40EE-BEC7-D6FD2820A82D}">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705818A2-B5E1-4379-9C20-AB1E47884ADA}" type="sibTrans" cxnId="{915BC7EF-F469-40EE-BEC7-D6FD2820A82D}">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FA5C5958-25FD-404B-A2BE-BCAEC9CBEB2D}">
      <dgm:prSet custT="1"/>
      <dgm:spPr/>
      <dgm:t>
        <a:bodyPr/>
        <a:lstStyle/>
        <a:p>
          <a:pPr rtl="1"/>
          <a:r>
            <a:rPr lang="ar-SA" sz="4000" b="1" dirty="0">
              <a:latin typeface="Arabic Typesetting" panose="03020402040406030203" pitchFamily="66" charset="-78"/>
              <a:cs typeface="Arabic Typesetting" panose="03020402040406030203" pitchFamily="66" charset="-78"/>
            </a:rPr>
            <a:t>اضطراب </a:t>
          </a:r>
          <a:r>
            <a:rPr lang="ar-SA" sz="4000" b="1" dirty="0" err="1">
              <a:latin typeface="Arabic Typesetting" panose="03020402040406030203" pitchFamily="66" charset="-78"/>
              <a:cs typeface="Arabic Typesetting" panose="03020402040406030203" pitchFamily="66" charset="-78"/>
            </a:rPr>
            <a:t>الاعتلالى</a:t>
          </a:r>
          <a:r>
            <a:rPr lang="ar-SA" sz="4000" b="1" dirty="0">
              <a:latin typeface="Arabic Typesetting" panose="03020402040406030203" pitchFamily="66" charset="-78"/>
              <a:cs typeface="Arabic Typesetting" panose="03020402040406030203" pitchFamily="66" charset="-78"/>
            </a:rPr>
            <a:t> الاجتماعي للشخصية</a:t>
          </a:r>
        </a:p>
      </dgm:t>
    </dgm:pt>
    <dgm:pt modelId="{2A2C4EA5-627F-411D-A4C3-FC8E5697C778}" type="parTrans" cxnId="{381FAB49-C739-4C4E-B1F4-DAA7209D291F}">
      <dgm:prSet custT="1"/>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33F97F40-79D0-431C-B467-11ADF90022A5}" type="sibTrans" cxnId="{381FAB49-C739-4C4E-B1F4-DAA7209D291F}">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490DAFFD-BF10-4778-9378-89A2A3B3ACC8}">
      <dgm:prSet custT="1"/>
      <dgm:spPr/>
      <dgm:t>
        <a:bodyPr/>
        <a:lstStyle/>
        <a:p>
          <a:pPr rtl="1"/>
          <a:r>
            <a:rPr lang="ar-SA" sz="4000" b="1" dirty="0">
              <a:latin typeface="Arabic Typesetting" panose="03020402040406030203" pitchFamily="66" charset="-78"/>
              <a:cs typeface="Arabic Typesetting" panose="03020402040406030203" pitchFamily="66" charset="-78"/>
            </a:rPr>
            <a:t>استجابة لا اجتماعية </a:t>
          </a:r>
        </a:p>
      </dgm:t>
    </dgm:pt>
    <dgm:pt modelId="{A1EA5652-886E-4314-8A74-D31EA9E38B1C}" type="parTrans" cxnId="{9D44E525-F254-4313-9A75-65EEFFCAFCC7}">
      <dgm:prSet custT="1"/>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25FDC813-24D0-4756-91DA-E805AA9E481D}" type="sibTrans" cxnId="{9D44E525-F254-4313-9A75-65EEFFCAFCC7}">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51BE7F2D-CA7B-47D6-8175-B28C08377A50}">
      <dgm:prSet custT="1"/>
      <dgm:spPr/>
      <dgm:t>
        <a:bodyPr/>
        <a:lstStyle/>
        <a:p>
          <a:pPr rtl="1"/>
          <a:r>
            <a:rPr lang="ar-SA" sz="4000" b="1" dirty="0">
              <a:latin typeface="Arabic Typesetting" panose="03020402040406030203" pitchFamily="66" charset="-78"/>
              <a:cs typeface="Arabic Typesetting" panose="03020402040406030203" pitchFamily="66" charset="-78"/>
            </a:rPr>
            <a:t>استجابة فاسدة اجتماعياً</a:t>
          </a:r>
        </a:p>
      </dgm:t>
    </dgm:pt>
    <dgm:pt modelId="{C63FCC5F-4ECC-4DFB-9B58-ECDDF7DC5BBD}" type="parTrans" cxnId="{C37B3791-E91D-4606-854D-FB9FFC74FDFC}">
      <dgm:prSet custT="1"/>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7FB9A8AB-1B74-4C87-BEA1-B76C687AF64B}" type="sibTrans" cxnId="{C37B3791-E91D-4606-854D-FB9FFC74FDFC}">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21FEBFBB-E753-4ADD-BC94-4D2B41EDB3F5}">
      <dgm:prSet custT="1"/>
      <dgm:spPr/>
      <dgm:t>
        <a:bodyPr/>
        <a:lstStyle/>
        <a:p>
          <a:pPr rtl="1"/>
          <a:r>
            <a:rPr lang="ar-SA" sz="4000" b="1" dirty="0">
              <a:latin typeface="Arabic Typesetting" panose="03020402040406030203" pitchFamily="66" charset="-78"/>
              <a:cs typeface="Arabic Typesetting" panose="03020402040406030203" pitchFamily="66" charset="-78"/>
            </a:rPr>
            <a:t>الانحراف الجنسي </a:t>
          </a:r>
        </a:p>
      </dgm:t>
    </dgm:pt>
    <dgm:pt modelId="{B6673AC6-C7B5-486D-B264-168296FFADB4}" type="parTrans" cxnId="{B432084F-78F9-4078-93D8-F9C2561ACC62}">
      <dgm:prSet custT="1"/>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19E6CF9D-01C3-4131-9745-F6D8E068C1C4}" type="sibTrans" cxnId="{B432084F-78F9-4078-93D8-F9C2561ACC62}">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6212CF57-2EB7-45BE-8540-E94FA5876641}">
      <dgm:prSet custT="1"/>
      <dgm:spPr/>
      <dgm:t>
        <a:bodyPr/>
        <a:lstStyle/>
        <a:p>
          <a:pPr rtl="1"/>
          <a:r>
            <a:rPr lang="ar-SA" sz="4000" b="1" dirty="0">
              <a:latin typeface="Arabic Typesetting" panose="03020402040406030203" pitchFamily="66" charset="-78"/>
              <a:cs typeface="Arabic Typesetting" panose="03020402040406030203" pitchFamily="66" charset="-78"/>
            </a:rPr>
            <a:t>الإدمان </a:t>
          </a:r>
        </a:p>
      </dgm:t>
    </dgm:pt>
    <dgm:pt modelId="{9E23AC08-EEAC-4E55-A512-7F05D944BFC6}" type="parTrans" cxnId="{688DB8F0-BED1-41B6-A0EF-6AE0F06D665F}">
      <dgm:prSet custT="1"/>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5A96FCAB-5DC0-43FF-82FE-B5B8AC7620E3}" type="sibTrans" cxnId="{688DB8F0-BED1-41B6-A0EF-6AE0F06D665F}">
      <dgm:prSet/>
      <dgm:spPr/>
      <dgm:t>
        <a:bodyPr/>
        <a:lstStyle/>
        <a:p>
          <a:pPr rtl="1"/>
          <a:endParaRPr lang="ar-SA" sz="4000" b="1">
            <a:latin typeface="Arabic Typesetting" panose="03020402040406030203" pitchFamily="66" charset="-78"/>
            <a:cs typeface="Arabic Typesetting" panose="03020402040406030203" pitchFamily="66" charset="-78"/>
          </a:endParaRPr>
        </a:p>
      </dgm:t>
    </dgm:pt>
    <dgm:pt modelId="{FB211BB5-7412-4F0C-8C1B-0962F7ACAFED}" type="pres">
      <dgm:prSet presAssocID="{8DD580B5-6BCC-4156-AB92-EAF3E52D2EBC}" presName="Name0" presStyleCnt="0">
        <dgm:presLayoutVars>
          <dgm:chPref val="1"/>
          <dgm:dir val="rev"/>
          <dgm:animOne val="branch"/>
          <dgm:animLvl val="lvl"/>
          <dgm:resizeHandles val="exact"/>
        </dgm:presLayoutVars>
      </dgm:prSet>
      <dgm:spPr/>
    </dgm:pt>
    <dgm:pt modelId="{88C3BC51-CEC2-4676-9840-F7CD9DD42EE4}" type="pres">
      <dgm:prSet presAssocID="{887AE4CF-4FFF-40B0-8C14-F223BE3C6698}" presName="root1" presStyleCnt="0"/>
      <dgm:spPr/>
    </dgm:pt>
    <dgm:pt modelId="{F086DD6D-41D4-4FE5-A9AE-7C4C92F71423}" type="pres">
      <dgm:prSet presAssocID="{887AE4CF-4FFF-40B0-8C14-F223BE3C6698}" presName="LevelOneTextNode" presStyleLbl="node0" presStyleIdx="0" presStyleCnt="1" custLinFactNeighborX="-6574" custLinFactNeighborY="214">
        <dgm:presLayoutVars>
          <dgm:chPref val="3"/>
        </dgm:presLayoutVars>
      </dgm:prSet>
      <dgm:spPr/>
    </dgm:pt>
    <dgm:pt modelId="{9EEC3EDB-1577-43DD-BB16-E86FE3E5F8E6}" type="pres">
      <dgm:prSet presAssocID="{887AE4CF-4FFF-40B0-8C14-F223BE3C6698}" presName="level2hierChild" presStyleCnt="0"/>
      <dgm:spPr/>
    </dgm:pt>
    <dgm:pt modelId="{86F94159-BAEB-4BB9-A7FC-CB70DD9E6E57}" type="pres">
      <dgm:prSet presAssocID="{2A2C4EA5-627F-411D-A4C3-FC8E5697C778}" presName="conn2-1" presStyleLbl="parChTrans1D2" presStyleIdx="0" presStyleCnt="1"/>
      <dgm:spPr/>
    </dgm:pt>
    <dgm:pt modelId="{045D34BE-3AC3-4C1A-B05C-88F8AA5B3180}" type="pres">
      <dgm:prSet presAssocID="{2A2C4EA5-627F-411D-A4C3-FC8E5697C778}" presName="connTx" presStyleLbl="parChTrans1D2" presStyleIdx="0" presStyleCnt="1"/>
      <dgm:spPr/>
    </dgm:pt>
    <dgm:pt modelId="{094DE043-D824-457D-A217-851572ECCF6E}" type="pres">
      <dgm:prSet presAssocID="{FA5C5958-25FD-404B-A2BE-BCAEC9CBEB2D}" presName="root2" presStyleCnt="0"/>
      <dgm:spPr/>
    </dgm:pt>
    <dgm:pt modelId="{0C20E88E-4921-43FD-BC0B-D1CCDEF81273}" type="pres">
      <dgm:prSet presAssocID="{FA5C5958-25FD-404B-A2BE-BCAEC9CBEB2D}" presName="LevelTwoTextNode" presStyleLbl="node2" presStyleIdx="0" presStyleCnt="1" custScaleX="231714" custScaleY="94154" custLinFactNeighborX="5714" custLinFactNeighborY="55">
        <dgm:presLayoutVars>
          <dgm:chPref val="3"/>
        </dgm:presLayoutVars>
      </dgm:prSet>
      <dgm:spPr/>
    </dgm:pt>
    <dgm:pt modelId="{0EFB4B61-2ADE-438E-8027-AA534BD14ACB}" type="pres">
      <dgm:prSet presAssocID="{FA5C5958-25FD-404B-A2BE-BCAEC9CBEB2D}" presName="level3hierChild" presStyleCnt="0"/>
      <dgm:spPr/>
    </dgm:pt>
    <dgm:pt modelId="{3EFE7E54-F685-434A-B01C-C8A47C0A3BC2}" type="pres">
      <dgm:prSet presAssocID="{A1EA5652-886E-4314-8A74-D31EA9E38B1C}" presName="conn2-1" presStyleLbl="parChTrans1D3" presStyleIdx="0" presStyleCnt="4"/>
      <dgm:spPr/>
    </dgm:pt>
    <dgm:pt modelId="{71592859-527A-45AC-8AEF-D2E290067AEE}" type="pres">
      <dgm:prSet presAssocID="{A1EA5652-886E-4314-8A74-D31EA9E38B1C}" presName="connTx" presStyleLbl="parChTrans1D3" presStyleIdx="0" presStyleCnt="4"/>
      <dgm:spPr/>
    </dgm:pt>
    <dgm:pt modelId="{199C9092-1B4D-46EC-9D97-A38417F9C1DA}" type="pres">
      <dgm:prSet presAssocID="{490DAFFD-BF10-4778-9378-89A2A3B3ACC8}" presName="root2" presStyleCnt="0"/>
      <dgm:spPr/>
    </dgm:pt>
    <dgm:pt modelId="{5E9D6615-C93E-4799-9049-7E83774CC5AD}" type="pres">
      <dgm:prSet presAssocID="{490DAFFD-BF10-4778-9378-89A2A3B3ACC8}" presName="LevelTwoTextNode" presStyleLbl="node3" presStyleIdx="0" presStyleCnt="4" custScaleX="154243" custLinFactY="-43979" custLinFactNeighborX="-284" custLinFactNeighborY="-100000">
        <dgm:presLayoutVars>
          <dgm:chPref val="3"/>
        </dgm:presLayoutVars>
      </dgm:prSet>
      <dgm:spPr/>
    </dgm:pt>
    <dgm:pt modelId="{6CD3BA13-70FA-4A69-8942-418CDFEFBEE9}" type="pres">
      <dgm:prSet presAssocID="{490DAFFD-BF10-4778-9378-89A2A3B3ACC8}" presName="level3hierChild" presStyleCnt="0"/>
      <dgm:spPr/>
    </dgm:pt>
    <dgm:pt modelId="{A7BAC10D-6B3E-4745-B644-7047C1E74F03}" type="pres">
      <dgm:prSet presAssocID="{C63FCC5F-4ECC-4DFB-9B58-ECDDF7DC5BBD}" presName="conn2-1" presStyleLbl="parChTrans1D3" presStyleIdx="1" presStyleCnt="4"/>
      <dgm:spPr/>
    </dgm:pt>
    <dgm:pt modelId="{35EE9F16-F52F-4EA4-9AB1-2A6A57B84DD0}" type="pres">
      <dgm:prSet presAssocID="{C63FCC5F-4ECC-4DFB-9B58-ECDDF7DC5BBD}" presName="connTx" presStyleLbl="parChTrans1D3" presStyleIdx="1" presStyleCnt="4"/>
      <dgm:spPr/>
    </dgm:pt>
    <dgm:pt modelId="{D1688987-74E7-4DE2-8302-80A42F3B9182}" type="pres">
      <dgm:prSet presAssocID="{51BE7F2D-CA7B-47D6-8175-B28C08377A50}" presName="root2" presStyleCnt="0"/>
      <dgm:spPr/>
    </dgm:pt>
    <dgm:pt modelId="{355EBE09-986C-4F12-B33D-0B30F4CB88D6}" type="pres">
      <dgm:prSet presAssocID="{51BE7F2D-CA7B-47D6-8175-B28C08377A50}" presName="LevelTwoTextNode" presStyleLbl="node3" presStyleIdx="1" presStyleCnt="4" custScaleX="146042" custLinFactNeighborX="-3048" custLinFactNeighborY="-77861">
        <dgm:presLayoutVars>
          <dgm:chPref val="3"/>
        </dgm:presLayoutVars>
      </dgm:prSet>
      <dgm:spPr/>
    </dgm:pt>
    <dgm:pt modelId="{5FFDC9DF-EBD2-49EB-AD7E-1886DC321BDD}" type="pres">
      <dgm:prSet presAssocID="{51BE7F2D-CA7B-47D6-8175-B28C08377A50}" presName="level3hierChild" presStyleCnt="0"/>
      <dgm:spPr/>
    </dgm:pt>
    <dgm:pt modelId="{2D1F8A70-304F-4F11-ADA9-9E2EF8F982AE}" type="pres">
      <dgm:prSet presAssocID="{B6673AC6-C7B5-486D-B264-168296FFADB4}" presName="conn2-1" presStyleLbl="parChTrans1D3" presStyleIdx="2" presStyleCnt="4"/>
      <dgm:spPr/>
    </dgm:pt>
    <dgm:pt modelId="{0C0DB189-7A5B-4287-89BD-571C37F23572}" type="pres">
      <dgm:prSet presAssocID="{B6673AC6-C7B5-486D-B264-168296FFADB4}" presName="connTx" presStyleLbl="parChTrans1D3" presStyleIdx="2" presStyleCnt="4"/>
      <dgm:spPr/>
    </dgm:pt>
    <dgm:pt modelId="{7AE09A0E-61C7-47F5-80C0-390E4F03F0CA}" type="pres">
      <dgm:prSet presAssocID="{21FEBFBB-E753-4ADD-BC94-4D2B41EDB3F5}" presName="root2" presStyleCnt="0"/>
      <dgm:spPr/>
    </dgm:pt>
    <dgm:pt modelId="{9F426858-F0EE-4C03-88EB-5DAB0638C702}" type="pres">
      <dgm:prSet presAssocID="{21FEBFBB-E753-4ADD-BC94-4D2B41EDB3F5}" presName="LevelTwoTextNode" presStyleLbl="node3" presStyleIdx="2" presStyleCnt="4" custLinFactNeighborX="-1747" custLinFactNeighborY="47982">
        <dgm:presLayoutVars>
          <dgm:chPref val="3"/>
        </dgm:presLayoutVars>
      </dgm:prSet>
      <dgm:spPr/>
    </dgm:pt>
    <dgm:pt modelId="{434E1650-9F50-4B53-8475-F6F5AEC083C7}" type="pres">
      <dgm:prSet presAssocID="{21FEBFBB-E753-4ADD-BC94-4D2B41EDB3F5}" presName="level3hierChild" presStyleCnt="0"/>
      <dgm:spPr/>
    </dgm:pt>
    <dgm:pt modelId="{97F38BC9-BB9C-44B7-A34A-29714E099E45}" type="pres">
      <dgm:prSet presAssocID="{9E23AC08-EEAC-4E55-A512-7F05D944BFC6}" presName="conn2-1" presStyleLbl="parChTrans1D3" presStyleIdx="3" presStyleCnt="4"/>
      <dgm:spPr/>
    </dgm:pt>
    <dgm:pt modelId="{0A49B91F-F571-4817-8D92-DA067B6E6565}" type="pres">
      <dgm:prSet presAssocID="{9E23AC08-EEAC-4E55-A512-7F05D944BFC6}" presName="connTx" presStyleLbl="parChTrans1D3" presStyleIdx="3" presStyleCnt="4"/>
      <dgm:spPr/>
    </dgm:pt>
    <dgm:pt modelId="{0FE2CCED-6B2E-4214-AB90-FE0B97BAE68C}" type="pres">
      <dgm:prSet presAssocID="{6212CF57-2EB7-45BE-8540-E94FA5876641}" presName="root2" presStyleCnt="0"/>
      <dgm:spPr/>
    </dgm:pt>
    <dgm:pt modelId="{8C069674-F960-4AC7-8365-6E9FCBC34530}" type="pres">
      <dgm:prSet presAssocID="{6212CF57-2EB7-45BE-8540-E94FA5876641}" presName="LevelTwoTextNode" presStyleLbl="node3" presStyleIdx="3" presStyleCnt="4" custLinFactY="2155" custLinFactNeighborX="1895" custLinFactNeighborY="100000">
        <dgm:presLayoutVars>
          <dgm:chPref val="3"/>
        </dgm:presLayoutVars>
      </dgm:prSet>
      <dgm:spPr/>
    </dgm:pt>
    <dgm:pt modelId="{422208AC-99B9-492C-A0F3-889B8F53C97F}" type="pres">
      <dgm:prSet presAssocID="{6212CF57-2EB7-45BE-8540-E94FA5876641}" presName="level3hierChild" presStyleCnt="0"/>
      <dgm:spPr/>
    </dgm:pt>
  </dgm:ptLst>
  <dgm:cxnLst>
    <dgm:cxn modelId="{F7576F03-B887-4754-8A8D-20EF68C81D91}" type="presOf" srcId="{C63FCC5F-4ECC-4DFB-9B58-ECDDF7DC5BBD}" destId="{A7BAC10D-6B3E-4745-B644-7047C1E74F03}" srcOrd="0" destOrd="0" presId="urn:microsoft.com/office/officeart/2008/layout/HorizontalMultiLevelHierarchy"/>
    <dgm:cxn modelId="{5BCF8211-90B6-46E2-A027-8E3888CE9E9C}" type="presOf" srcId="{A1EA5652-886E-4314-8A74-D31EA9E38B1C}" destId="{71592859-527A-45AC-8AEF-D2E290067AEE}" srcOrd="1" destOrd="0" presId="urn:microsoft.com/office/officeart/2008/layout/HorizontalMultiLevelHierarchy"/>
    <dgm:cxn modelId="{9D44E525-F254-4313-9A75-65EEFFCAFCC7}" srcId="{FA5C5958-25FD-404B-A2BE-BCAEC9CBEB2D}" destId="{490DAFFD-BF10-4778-9378-89A2A3B3ACC8}" srcOrd="0" destOrd="0" parTransId="{A1EA5652-886E-4314-8A74-D31EA9E38B1C}" sibTransId="{25FDC813-24D0-4756-91DA-E805AA9E481D}"/>
    <dgm:cxn modelId="{4DFA5F42-13F5-4A40-B8B9-6BFE64B70834}" type="presOf" srcId="{21FEBFBB-E753-4ADD-BC94-4D2B41EDB3F5}" destId="{9F426858-F0EE-4C03-88EB-5DAB0638C702}" srcOrd="0" destOrd="0" presId="urn:microsoft.com/office/officeart/2008/layout/HorizontalMultiLevelHierarchy"/>
    <dgm:cxn modelId="{9CCB5A45-30AE-440F-94AD-3F4F4272B75E}" type="presOf" srcId="{FA5C5958-25FD-404B-A2BE-BCAEC9CBEB2D}" destId="{0C20E88E-4921-43FD-BC0B-D1CCDEF81273}" srcOrd="0" destOrd="0" presId="urn:microsoft.com/office/officeart/2008/layout/HorizontalMultiLevelHierarchy"/>
    <dgm:cxn modelId="{381FAB49-C739-4C4E-B1F4-DAA7209D291F}" srcId="{887AE4CF-4FFF-40B0-8C14-F223BE3C6698}" destId="{FA5C5958-25FD-404B-A2BE-BCAEC9CBEB2D}" srcOrd="0" destOrd="0" parTransId="{2A2C4EA5-627F-411D-A4C3-FC8E5697C778}" sibTransId="{33F97F40-79D0-431C-B467-11ADF90022A5}"/>
    <dgm:cxn modelId="{B432084F-78F9-4078-93D8-F9C2561ACC62}" srcId="{FA5C5958-25FD-404B-A2BE-BCAEC9CBEB2D}" destId="{21FEBFBB-E753-4ADD-BC94-4D2B41EDB3F5}" srcOrd="2" destOrd="0" parTransId="{B6673AC6-C7B5-486D-B264-168296FFADB4}" sibTransId="{19E6CF9D-01C3-4131-9745-F6D8E068C1C4}"/>
    <dgm:cxn modelId="{D59B6854-BC62-46CB-946A-DD3B41F8540C}" type="presOf" srcId="{887AE4CF-4FFF-40B0-8C14-F223BE3C6698}" destId="{F086DD6D-41D4-4FE5-A9AE-7C4C92F71423}" srcOrd="0" destOrd="0" presId="urn:microsoft.com/office/officeart/2008/layout/HorizontalMultiLevelHierarchy"/>
    <dgm:cxn modelId="{D3323A55-B734-4176-91BF-B69A9EDBA9A9}" type="presOf" srcId="{490DAFFD-BF10-4778-9378-89A2A3B3ACC8}" destId="{5E9D6615-C93E-4799-9049-7E83774CC5AD}" srcOrd="0" destOrd="0" presId="urn:microsoft.com/office/officeart/2008/layout/HorizontalMultiLevelHierarchy"/>
    <dgm:cxn modelId="{B4031669-AD93-4D6C-ABE9-DC2B6BE1E583}" type="presOf" srcId="{6212CF57-2EB7-45BE-8540-E94FA5876641}" destId="{8C069674-F960-4AC7-8365-6E9FCBC34530}" srcOrd="0" destOrd="0" presId="urn:microsoft.com/office/officeart/2008/layout/HorizontalMultiLevelHierarchy"/>
    <dgm:cxn modelId="{A714876C-A427-4049-A373-E08307B329EA}" type="presOf" srcId="{2A2C4EA5-627F-411D-A4C3-FC8E5697C778}" destId="{045D34BE-3AC3-4C1A-B05C-88F8AA5B3180}" srcOrd="1" destOrd="0" presId="urn:microsoft.com/office/officeart/2008/layout/HorizontalMultiLevelHierarchy"/>
    <dgm:cxn modelId="{93312184-9C71-423C-BDFD-04C864AF8040}" type="presOf" srcId="{9E23AC08-EEAC-4E55-A512-7F05D944BFC6}" destId="{0A49B91F-F571-4817-8D92-DA067B6E6565}" srcOrd="1" destOrd="0" presId="urn:microsoft.com/office/officeart/2008/layout/HorizontalMultiLevelHierarchy"/>
    <dgm:cxn modelId="{C37B3791-E91D-4606-854D-FB9FFC74FDFC}" srcId="{FA5C5958-25FD-404B-A2BE-BCAEC9CBEB2D}" destId="{51BE7F2D-CA7B-47D6-8175-B28C08377A50}" srcOrd="1" destOrd="0" parTransId="{C63FCC5F-4ECC-4DFB-9B58-ECDDF7DC5BBD}" sibTransId="{7FB9A8AB-1B74-4C87-BEA1-B76C687AF64B}"/>
    <dgm:cxn modelId="{F63F40A3-3A12-4639-9DA0-5EB95E150A2B}" type="presOf" srcId="{8DD580B5-6BCC-4156-AB92-EAF3E52D2EBC}" destId="{FB211BB5-7412-4F0C-8C1B-0962F7ACAFED}" srcOrd="0" destOrd="0" presId="urn:microsoft.com/office/officeart/2008/layout/HorizontalMultiLevelHierarchy"/>
    <dgm:cxn modelId="{0AC20AA8-147F-4D23-B216-38DF6CDD1E93}" type="presOf" srcId="{B6673AC6-C7B5-486D-B264-168296FFADB4}" destId="{0C0DB189-7A5B-4287-89BD-571C37F23572}" srcOrd="1" destOrd="0" presId="urn:microsoft.com/office/officeart/2008/layout/HorizontalMultiLevelHierarchy"/>
    <dgm:cxn modelId="{478CD7B4-E6C9-4756-A1EA-6465D37B6926}" type="presOf" srcId="{C63FCC5F-4ECC-4DFB-9B58-ECDDF7DC5BBD}" destId="{35EE9F16-F52F-4EA4-9AB1-2A6A57B84DD0}" srcOrd="1" destOrd="0" presId="urn:microsoft.com/office/officeart/2008/layout/HorizontalMultiLevelHierarchy"/>
    <dgm:cxn modelId="{F77761C1-C2C6-463A-854B-2B9C4D8CB982}" type="presOf" srcId="{A1EA5652-886E-4314-8A74-D31EA9E38B1C}" destId="{3EFE7E54-F685-434A-B01C-C8A47C0A3BC2}" srcOrd="0" destOrd="0" presId="urn:microsoft.com/office/officeart/2008/layout/HorizontalMultiLevelHierarchy"/>
    <dgm:cxn modelId="{5D14B9D6-E92E-4311-B1E6-1282BCC15ED6}" type="presOf" srcId="{B6673AC6-C7B5-486D-B264-168296FFADB4}" destId="{2D1F8A70-304F-4F11-ADA9-9E2EF8F982AE}" srcOrd="0" destOrd="0" presId="urn:microsoft.com/office/officeart/2008/layout/HorizontalMultiLevelHierarchy"/>
    <dgm:cxn modelId="{4DCB85E9-C96F-4703-B520-7CE37E25D1EA}" type="presOf" srcId="{51BE7F2D-CA7B-47D6-8175-B28C08377A50}" destId="{355EBE09-986C-4F12-B33D-0B30F4CB88D6}" srcOrd="0" destOrd="0" presId="urn:microsoft.com/office/officeart/2008/layout/HorizontalMultiLevelHierarchy"/>
    <dgm:cxn modelId="{AE5B1CEB-554D-44A9-B5CA-A6C7B945689B}" type="presOf" srcId="{9E23AC08-EEAC-4E55-A512-7F05D944BFC6}" destId="{97F38BC9-BB9C-44B7-A34A-29714E099E45}" srcOrd="0" destOrd="0" presId="urn:microsoft.com/office/officeart/2008/layout/HorizontalMultiLevelHierarchy"/>
    <dgm:cxn modelId="{915BC7EF-F469-40EE-BEC7-D6FD2820A82D}" srcId="{8DD580B5-6BCC-4156-AB92-EAF3E52D2EBC}" destId="{887AE4CF-4FFF-40B0-8C14-F223BE3C6698}" srcOrd="0" destOrd="0" parTransId="{D7849944-108C-4509-89CC-D660CAE513F5}" sibTransId="{705818A2-B5E1-4379-9C20-AB1E47884ADA}"/>
    <dgm:cxn modelId="{688DB8F0-BED1-41B6-A0EF-6AE0F06D665F}" srcId="{FA5C5958-25FD-404B-A2BE-BCAEC9CBEB2D}" destId="{6212CF57-2EB7-45BE-8540-E94FA5876641}" srcOrd="3" destOrd="0" parTransId="{9E23AC08-EEAC-4E55-A512-7F05D944BFC6}" sibTransId="{5A96FCAB-5DC0-43FF-82FE-B5B8AC7620E3}"/>
    <dgm:cxn modelId="{969AECFB-FEDA-4ABF-B9E4-A34DE8F51F86}" type="presOf" srcId="{2A2C4EA5-627F-411D-A4C3-FC8E5697C778}" destId="{86F94159-BAEB-4BB9-A7FC-CB70DD9E6E57}" srcOrd="0" destOrd="0" presId="urn:microsoft.com/office/officeart/2008/layout/HorizontalMultiLevelHierarchy"/>
    <dgm:cxn modelId="{8F83DA55-65CF-427C-9C25-29BBF3886683}" type="presParOf" srcId="{FB211BB5-7412-4F0C-8C1B-0962F7ACAFED}" destId="{88C3BC51-CEC2-4676-9840-F7CD9DD42EE4}" srcOrd="0" destOrd="0" presId="urn:microsoft.com/office/officeart/2008/layout/HorizontalMultiLevelHierarchy"/>
    <dgm:cxn modelId="{49C1C4A5-07D6-410B-A8BE-D7A2D759B24A}" type="presParOf" srcId="{88C3BC51-CEC2-4676-9840-F7CD9DD42EE4}" destId="{F086DD6D-41D4-4FE5-A9AE-7C4C92F71423}" srcOrd="0" destOrd="0" presId="urn:microsoft.com/office/officeart/2008/layout/HorizontalMultiLevelHierarchy"/>
    <dgm:cxn modelId="{917917AF-E2EC-4211-B344-B3D34658FB90}" type="presParOf" srcId="{88C3BC51-CEC2-4676-9840-F7CD9DD42EE4}" destId="{9EEC3EDB-1577-43DD-BB16-E86FE3E5F8E6}" srcOrd="1" destOrd="0" presId="urn:microsoft.com/office/officeart/2008/layout/HorizontalMultiLevelHierarchy"/>
    <dgm:cxn modelId="{BA59F817-1E17-4157-808B-0F7890151092}" type="presParOf" srcId="{9EEC3EDB-1577-43DD-BB16-E86FE3E5F8E6}" destId="{86F94159-BAEB-4BB9-A7FC-CB70DD9E6E57}" srcOrd="0" destOrd="0" presId="urn:microsoft.com/office/officeart/2008/layout/HorizontalMultiLevelHierarchy"/>
    <dgm:cxn modelId="{9B900515-FCF1-48B2-8704-E82428ED8932}" type="presParOf" srcId="{86F94159-BAEB-4BB9-A7FC-CB70DD9E6E57}" destId="{045D34BE-3AC3-4C1A-B05C-88F8AA5B3180}" srcOrd="0" destOrd="0" presId="urn:microsoft.com/office/officeart/2008/layout/HorizontalMultiLevelHierarchy"/>
    <dgm:cxn modelId="{2BF1E2FD-3F45-4D49-9AEC-D2F30A62A915}" type="presParOf" srcId="{9EEC3EDB-1577-43DD-BB16-E86FE3E5F8E6}" destId="{094DE043-D824-457D-A217-851572ECCF6E}" srcOrd="1" destOrd="0" presId="urn:microsoft.com/office/officeart/2008/layout/HorizontalMultiLevelHierarchy"/>
    <dgm:cxn modelId="{0BF97576-ED91-4291-BC37-5A8279EE3464}" type="presParOf" srcId="{094DE043-D824-457D-A217-851572ECCF6E}" destId="{0C20E88E-4921-43FD-BC0B-D1CCDEF81273}" srcOrd="0" destOrd="0" presId="urn:microsoft.com/office/officeart/2008/layout/HorizontalMultiLevelHierarchy"/>
    <dgm:cxn modelId="{FFA67ED5-FDB7-4AC8-848F-14E63659E4DB}" type="presParOf" srcId="{094DE043-D824-457D-A217-851572ECCF6E}" destId="{0EFB4B61-2ADE-438E-8027-AA534BD14ACB}" srcOrd="1" destOrd="0" presId="urn:microsoft.com/office/officeart/2008/layout/HorizontalMultiLevelHierarchy"/>
    <dgm:cxn modelId="{3957F72B-D7C9-4B98-B8B0-BBB2425BDE7A}" type="presParOf" srcId="{0EFB4B61-2ADE-438E-8027-AA534BD14ACB}" destId="{3EFE7E54-F685-434A-B01C-C8A47C0A3BC2}" srcOrd="0" destOrd="0" presId="urn:microsoft.com/office/officeart/2008/layout/HorizontalMultiLevelHierarchy"/>
    <dgm:cxn modelId="{7F38F9B5-D413-48FC-846C-22D350D51011}" type="presParOf" srcId="{3EFE7E54-F685-434A-B01C-C8A47C0A3BC2}" destId="{71592859-527A-45AC-8AEF-D2E290067AEE}" srcOrd="0" destOrd="0" presId="urn:microsoft.com/office/officeart/2008/layout/HorizontalMultiLevelHierarchy"/>
    <dgm:cxn modelId="{A982B630-2EA3-485C-B25C-F2F5867E34C1}" type="presParOf" srcId="{0EFB4B61-2ADE-438E-8027-AA534BD14ACB}" destId="{199C9092-1B4D-46EC-9D97-A38417F9C1DA}" srcOrd="1" destOrd="0" presId="urn:microsoft.com/office/officeart/2008/layout/HorizontalMultiLevelHierarchy"/>
    <dgm:cxn modelId="{083D8CDD-2107-42F9-9560-2AE390453739}" type="presParOf" srcId="{199C9092-1B4D-46EC-9D97-A38417F9C1DA}" destId="{5E9D6615-C93E-4799-9049-7E83774CC5AD}" srcOrd="0" destOrd="0" presId="urn:microsoft.com/office/officeart/2008/layout/HorizontalMultiLevelHierarchy"/>
    <dgm:cxn modelId="{DE9F8717-1022-4DFD-9C49-B86135F035B4}" type="presParOf" srcId="{199C9092-1B4D-46EC-9D97-A38417F9C1DA}" destId="{6CD3BA13-70FA-4A69-8942-418CDFEFBEE9}" srcOrd="1" destOrd="0" presId="urn:microsoft.com/office/officeart/2008/layout/HorizontalMultiLevelHierarchy"/>
    <dgm:cxn modelId="{41814BFD-A6C5-4056-A4EC-18F310CA7D12}" type="presParOf" srcId="{0EFB4B61-2ADE-438E-8027-AA534BD14ACB}" destId="{A7BAC10D-6B3E-4745-B644-7047C1E74F03}" srcOrd="2" destOrd="0" presId="urn:microsoft.com/office/officeart/2008/layout/HorizontalMultiLevelHierarchy"/>
    <dgm:cxn modelId="{9DD9102C-DF66-4162-9E22-4079F66540F5}" type="presParOf" srcId="{A7BAC10D-6B3E-4745-B644-7047C1E74F03}" destId="{35EE9F16-F52F-4EA4-9AB1-2A6A57B84DD0}" srcOrd="0" destOrd="0" presId="urn:microsoft.com/office/officeart/2008/layout/HorizontalMultiLevelHierarchy"/>
    <dgm:cxn modelId="{B68807B8-B2F2-4929-8FD5-749D9E357BDE}" type="presParOf" srcId="{0EFB4B61-2ADE-438E-8027-AA534BD14ACB}" destId="{D1688987-74E7-4DE2-8302-80A42F3B9182}" srcOrd="3" destOrd="0" presId="urn:microsoft.com/office/officeart/2008/layout/HorizontalMultiLevelHierarchy"/>
    <dgm:cxn modelId="{ED3A1AEF-2343-4E4E-97D1-2D91A39E77AC}" type="presParOf" srcId="{D1688987-74E7-4DE2-8302-80A42F3B9182}" destId="{355EBE09-986C-4F12-B33D-0B30F4CB88D6}" srcOrd="0" destOrd="0" presId="urn:microsoft.com/office/officeart/2008/layout/HorizontalMultiLevelHierarchy"/>
    <dgm:cxn modelId="{15B04D2F-FF59-478A-B7EA-FB4DFD303957}" type="presParOf" srcId="{D1688987-74E7-4DE2-8302-80A42F3B9182}" destId="{5FFDC9DF-EBD2-49EB-AD7E-1886DC321BDD}" srcOrd="1" destOrd="0" presId="urn:microsoft.com/office/officeart/2008/layout/HorizontalMultiLevelHierarchy"/>
    <dgm:cxn modelId="{9F0455DA-661F-4CD9-AA12-223AF98223D9}" type="presParOf" srcId="{0EFB4B61-2ADE-438E-8027-AA534BD14ACB}" destId="{2D1F8A70-304F-4F11-ADA9-9E2EF8F982AE}" srcOrd="4" destOrd="0" presId="urn:microsoft.com/office/officeart/2008/layout/HorizontalMultiLevelHierarchy"/>
    <dgm:cxn modelId="{AE8C4D49-3F72-4E64-B295-72FEBE386573}" type="presParOf" srcId="{2D1F8A70-304F-4F11-ADA9-9E2EF8F982AE}" destId="{0C0DB189-7A5B-4287-89BD-571C37F23572}" srcOrd="0" destOrd="0" presId="urn:microsoft.com/office/officeart/2008/layout/HorizontalMultiLevelHierarchy"/>
    <dgm:cxn modelId="{34880C5B-9AA1-45BB-95A6-1BC970E9C9ED}" type="presParOf" srcId="{0EFB4B61-2ADE-438E-8027-AA534BD14ACB}" destId="{7AE09A0E-61C7-47F5-80C0-390E4F03F0CA}" srcOrd="5" destOrd="0" presId="urn:microsoft.com/office/officeart/2008/layout/HorizontalMultiLevelHierarchy"/>
    <dgm:cxn modelId="{0ED2E019-875F-4366-BA96-1EBC64DC5B5C}" type="presParOf" srcId="{7AE09A0E-61C7-47F5-80C0-390E4F03F0CA}" destId="{9F426858-F0EE-4C03-88EB-5DAB0638C702}" srcOrd="0" destOrd="0" presId="urn:microsoft.com/office/officeart/2008/layout/HorizontalMultiLevelHierarchy"/>
    <dgm:cxn modelId="{9462B6DE-881A-478D-8065-8A77C689FD61}" type="presParOf" srcId="{7AE09A0E-61C7-47F5-80C0-390E4F03F0CA}" destId="{434E1650-9F50-4B53-8475-F6F5AEC083C7}" srcOrd="1" destOrd="0" presId="urn:microsoft.com/office/officeart/2008/layout/HorizontalMultiLevelHierarchy"/>
    <dgm:cxn modelId="{C6E0E36C-A673-4BBF-BCC1-436973BC4D56}" type="presParOf" srcId="{0EFB4B61-2ADE-438E-8027-AA534BD14ACB}" destId="{97F38BC9-BB9C-44B7-A34A-29714E099E45}" srcOrd="6" destOrd="0" presId="urn:microsoft.com/office/officeart/2008/layout/HorizontalMultiLevelHierarchy"/>
    <dgm:cxn modelId="{DC1CC03D-083D-4E1C-B58C-3A6A1D32011A}" type="presParOf" srcId="{97F38BC9-BB9C-44B7-A34A-29714E099E45}" destId="{0A49B91F-F571-4817-8D92-DA067B6E6565}" srcOrd="0" destOrd="0" presId="urn:microsoft.com/office/officeart/2008/layout/HorizontalMultiLevelHierarchy"/>
    <dgm:cxn modelId="{DCB85EEC-2AC5-4D83-91FF-D271A82F3664}" type="presParOf" srcId="{0EFB4B61-2ADE-438E-8027-AA534BD14ACB}" destId="{0FE2CCED-6B2E-4214-AB90-FE0B97BAE68C}" srcOrd="7" destOrd="0" presId="urn:microsoft.com/office/officeart/2008/layout/HorizontalMultiLevelHierarchy"/>
    <dgm:cxn modelId="{4AD9C7B3-8AC8-4F97-9359-13FD0F6262E3}" type="presParOf" srcId="{0FE2CCED-6B2E-4214-AB90-FE0B97BAE68C}" destId="{8C069674-F960-4AC7-8365-6E9FCBC34530}" srcOrd="0" destOrd="0" presId="urn:microsoft.com/office/officeart/2008/layout/HorizontalMultiLevelHierarchy"/>
    <dgm:cxn modelId="{20F3B50D-C443-4F9A-87BF-671597624BA5}" type="presParOf" srcId="{0FE2CCED-6B2E-4214-AB90-FE0B97BAE68C}" destId="{422208AC-99B9-492C-A0F3-889B8F53C97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B8C51-98E3-3F44-B1D2-C0275409AB75}">
      <dsp:nvSpPr>
        <dsp:cNvPr id="0" name=""/>
        <dsp:cNvSpPr/>
      </dsp:nvSpPr>
      <dsp:spPr>
        <a:xfrm>
          <a:off x="1393" y="1702535"/>
          <a:ext cx="2717822" cy="2717822"/>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49571" tIns="30480" rIns="149571"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t>الأدراك</a:t>
          </a:r>
          <a:endParaRPr lang="en-SA" sz="2400" kern="1200" dirty="0"/>
        </a:p>
      </dsp:txBody>
      <dsp:txXfrm>
        <a:off x="399409" y="2100551"/>
        <a:ext cx="1921790" cy="1921790"/>
      </dsp:txXfrm>
    </dsp:sp>
    <dsp:sp modelId="{8B495A97-F311-5E40-8C0A-9D49CF15D2D6}">
      <dsp:nvSpPr>
        <dsp:cNvPr id="0" name=""/>
        <dsp:cNvSpPr/>
      </dsp:nvSpPr>
      <dsp:spPr>
        <a:xfrm>
          <a:off x="2175651" y="1702535"/>
          <a:ext cx="2717822" cy="2717822"/>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49571" tIns="30480" rIns="149571"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t>الدافعية </a:t>
          </a:r>
        </a:p>
      </dsp:txBody>
      <dsp:txXfrm>
        <a:off x="2573667" y="2100551"/>
        <a:ext cx="1921790" cy="1921790"/>
      </dsp:txXfrm>
    </dsp:sp>
    <dsp:sp modelId="{F2CAC96E-63EC-DF4E-930D-E36C8128BC76}">
      <dsp:nvSpPr>
        <dsp:cNvPr id="0" name=""/>
        <dsp:cNvSpPr/>
      </dsp:nvSpPr>
      <dsp:spPr>
        <a:xfrm>
          <a:off x="4349910" y="1702535"/>
          <a:ext cx="2717822" cy="2717822"/>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49571" tIns="30480" rIns="149571"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t>التعلم</a:t>
          </a:r>
        </a:p>
      </dsp:txBody>
      <dsp:txXfrm>
        <a:off x="4747926" y="2100551"/>
        <a:ext cx="1921790" cy="1921790"/>
      </dsp:txXfrm>
    </dsp:sp>
    <dsp:sp modelId="{3B09F293-5D94-A94E-90B1-1F61993D70FF}">
      <dsp:nvSpPr>
        <dsp:cNvPr id="0" name=""/>
        <dsp:cNvSpPr/>
      </dsp:nvSpPr>
      <dsp:spPr>
        <a:xfrm>
          <a:off x="6524168" y="1702535"/>
          <a:ext cx="2717822" cy="2717822"/>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49571" tIns="30480" rIns="149571"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t>الشخصية</a:t>
          </a:r>
        </a:p>
      </dsp:txBody>
      <dsp:txXfrm>
        <a:off x="6922184" y="2100551"/>
        <a:ext cx="1921790" cy="1921790"/>
      </dsp:txXfrm>
    </dsp:sp>
    <dsp:sp modelId="{CEC7D44E-F864-5B4B-8843-1E2007A48DF8}">
      <dsp:nvSpPr>
        <dsp:cNvPr id="0" name=""/>
        <dsp:cNvSpPr/>
      </dsp:nvSpPr>
      <dsp:spPr>
        <a:xfrm>
          <a:off x="8698426" y="1702535"/>
          <a:ext cx="2717822" cy="2717822"/>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49571" tIns="30480" rIns="149571"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t>الاتجاهات النفسية </a:t>
          </a:r>
        </a:p>
      </dsp:txBody>
      <dsp:txXfrm>
        <a:off x="9096442" y="2100551"/>
        <a:ext cx="1921790" cy="1921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B8C51-98E3-3F44-B1D2-C0275409AB75}">
      <dsp:nvSpPr>
        <dsp:cNvPr id="0" name=""/>
        <dsp:cNvSpPr/>
      </dsp:nvSpPr>
      <dsp:spPr>
        <a:xfrm>
          <a:off x="1393" y="1919961"/>
          <a:ext cx="2282971" cy="2282971"/>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5640" tIns="30480" rIns="12564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t>السلوك المساعد</a:t>
          </a:r>
          <a:endParaRPr lang="en-SA" sz="2400" kern="1200" dirty="0"/>
        </a:p>
      </dsp:txBody>
      <dsp:txXfrm>
        <a:off x="335726" y="2254294"/>
        <a:ext cx="1614305" cy="1614305"/>
      </dsp:txXfrm>
    </dsp:sp>
    <dsp:sp modelId="{8B495A97-F311-5E40-8C0A-9D49CF15D2D6}">
      <dsp:nvSpPr>
        <dsp:cNvPr id="0" name=""/>
        <dsp:cNvSpPr/>
      </dsp:nvSpPr>
      <dsp:spPr>
        <a:xfrm>
          <a:off x="1827770" y="1919961"/>
          <a:ext cx="2282971" cy="2282971"/>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5640" tIns="30480" rIns="12564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t>السلوك المناقض</a:t>
          </a:r>
        </a:p>
      </dsp:txBody>
      <dsp:txXfrm>
        <a:off x="2162103" y="2254294"/>
        <a:ext cx="1614305" cy="1614305"/>
      </dsp:txXfrm>
    </dsp:sp>
    <dsp:sp modelId="{F2CAC96E-63EC-DF4E-930D-E36C8128BC76}">
      <dsp:nvSpPr>
        <dsp:cNvPr id="0" name=""/>
        <dsp:cNvSpPr/>
      </dsp:nvSpPr>
      <dsp:spPr>
        <a:xfrm>
          <a:off x="3654147" y="1919961"/>
          <a:ext cx="2282971" cy="2282971"/>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5640" tIns="30480" rIns="12564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t>السلوك المحايد</a:t>
          </a:r>
        </a:p>
      </dsp:txBody>
      <dsp:txXfrm>
        <a:off x="3988480" y="2254294"/>
        <a:ext cx="1614305" cy="1614305"/>
      </dsp:txXfrm>
    </dsp:sp>
    <dsp:sp modelId="{3B09F293-5D94-A94E-90B1-1F61993D70FF}">
      <dsp:nvSpPr>
        <dsp:cNvPr id="0" name=""/>
        <dsp:cNvSpPr/>
      </dsp:nvSpPr>
      <dsp:spPr>
        <a:xfrm>
          <a:off x="5480524" y="1919961"/>
          <a:ext cx="2282971" cy="2282971"/>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5640" tIns="30480" rIns="12564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t>السلوك غير المبالي</a:t>
          </a:r>
        </a:p>
      </dsp:txBody>
      <dsp:txXfrm>
        <a:off x="5814857" y="2254294"/>
        <a:ext cx="1614305" cy="1614305"/>
      </dsp:txXfrm>
    </dsp:sp>
    <dsp:sp modelId="{CEC7D44E-F864-5B4B-8843-1E2007A48DF8}">
      <dsp:nvSpPr>
        <dsp:cNvPr id="0" name=""/>
        <dsp:cNvSpPr/>
      </dsp:nvSpPr>
      <dsp:spPr>
        <a:xfrm>
          <a:off x="7306901" y="1919961"/>
          <a:ext cx="2282971" cy="2282971"/>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5640" tIns="30480" rIns="12564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t>السلوك المتردد </a:t>
          </a:r>
        </a:p>
      </dsp:txBody>
      <dsp:txXfrm>
        <a:off x="7641234" y="2254294"/>
        <a:ext cx="1614305" cy="1614305"/>
      </dsp:txXfrm>
    </dsp:sp>
    <dsp:sp modelId="{970740EC-C9A0-6040-BE89-0A827F7D2547}">
      <dsp:nvSpPr>
        <dsp:cNvPr id="0" name=""/>
        <dsp:cNvSpPr/>
      </dsp:nvSpPr>
      <dsp:spPr>
        <a:xfrm>
          <a:off x="9133278" y="1919961"/>
          <a:ext cx="2282971" cy="2282971"/>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5640" tIns="30480" rIns="12564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t>السلوك التخطيطي</a:t>
          </a:r>
        </a:p>
      </dsp:txBody>
      <dsp:txXfrm>
        <a:off x="9467611" y="2254294"/>
        <a:ext cx="1614305" cy="1614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C84B2-5593-4B4B-BA7C-CFFEB4A5A7A3}">
      <dsp:nvSpPr>
        <dsp:cNvPr id="0" name=""/>
        <dsp:cNvSpPr/>
      </dsp:nvSpPr>
      <dsp:spPr>
        <a:xfrm>
          <a:off x="5257800" y="1622367"/>
          <a:ext cx="3719932" cy="645608"/>
        </a:xfrm>
        <a:custGeom>
          <a:avLst/>
          <a:gdLst/>
          <a:ahLst/>
          <a:cxnLst/>
          <a:rect l="0" t="0" r="0" b="0"/>
          <a:pathLst>
            <a:path>
              <a:moveTo>
                <a:pt x="0" y="0"/>
              </a:moveTo>
              <a:lnTo>
                <a:pt x="0" y="322804"/>
              </a:lnTo>
              <a:lnTo>
                <a:pt x="3719932" y="322804"/>
              </a:lnTo>
              <a:lnTo>
                <a:pt x="3719932" y="645608"/>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8E37C0-9BD7-4C09-B0A3-3881A665708A}">
      <dsp:nvSpPr>
        <dsp:cNvPr id="0" name=""/>
        <dsp:cNvSpPr/>
      </dsp:nvSpPr>
      <dsp:spPr>
        <a:xfrm>
          <a:off x="5212080" y="1622367"/>
          <a:ext cx="91440" cy="645608"/>
        </a:xfrm>
        <a:custGeom>
          <a:avLst/>
          <a:gdLst/>
          <a:ahLst/>
          <a:cxnLst/>
          <a:rect l="0" t="0" r="0" b="0"/>
          <a:pathLst>
            <a:path>
              <a:moveTo>
                <a:pt x="45720" y="0"/>
              </a:moveTo>
              <a:lnTo>
                <a:pt x="45720" y="645608"/>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E42F54-F090-4B02-9DC6-E1E406EE72A7}">
      <dsp:nvSpPr>
        <dsp:cNvPr id="0" name=""/>
        <dsp:cNvSpPr/>
      </dsp:nvSpPr>
      <dsp:spPr>
        <a:xfrm>
          <a:off x="1537867" y="1622367"/>
          <a:ext cx="3719932" cy="645608"/>
        </a:xfrm>
        <a:custGeom>
          <a:avLst/>
          <a:gdLst/>
          <a:ahLst/>
          <a:cxnLst/>
          <a:rect l="0" t="0" r="0" b="0"/>
          <a:pathLst>
            <a:path>
              <a:moveTo>
                <a:pt x="3719932" y="0"/>
              </a:moveTo>
              <a:lnTo>
                <a:pt x="3719932" y="322804"/>
              </a:lnTo>
              <a:lnTo>
                <a:pt x="0" y="322804"/>
              </a:lnTo>
              <a:lnTo>
                <a:pt x="0" y="645608"/>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D45BDC-0989-4B59-93CB-145F7590E2F0}">
      <dsp:nvSpPr>
        <dsp:cNvPr id="0" name=""/>
        <dsp:cNvSpPr/>
      </dsp:nvSpPr>
      <dsp:spPr>
        <a:xfrm>
          <a:off x="1118730" y="85205"/>
          <a:ext cx="8278139" cy="153716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مجموعة الاضطرابات الشخصية أو اضطرابات الخُلق</a:t>
          </a:r>
        </a:p>
      </dsp:txBody>
      <dsp:txXfrm>
        <a:off x="1118730" y="85205"/>
        <a:ext cx="8278139" cy="1537161"/>
      </dsp:txXfrm>
    </dsp:sp>
    <dsp:sp modelId="{71F1C6F7-A87E-4802-BC47-A209832ADB38}">
      <dsp:nvSpPr>
        <dsp:cNvPr id="0" name=""/>
        <dsp:cNvSpPr/>
      </dsp:nvSpPr>
      <dsp:spPr>
        <a:xfrm>
          <a:off x="706" y="2267975"/>
          <a:ext cx="3074323" cy="199815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 الاضطراب </a:t>
          </a:r>
          <a:r>
            <a:rPr lang="ar-SA" sz="4000" b="1" kern="1200"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الاعتلالى</a:t>
          </a:r>
          <a:r>
            <a:rPr lang="ar-SA" sz="40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الاجتماعي للشخصية</a:t>
          </a:r>
        </a:p>
      </dsp:txBody>
      <dsp:txXfrm>
        <a:off x="706" y="2267975"/>
        <a:ext cx="3074323" cy="1998156"/>
      </dsp:txXfrm>
    </dsp:sp>
    <dsp:sp modelId="{926BE8E6-B027-4A11-A756-84315653621B}">
      <dsp:nvSpPr>
        <dsp:cNvPr id="0" name=""/>
        <dsp:cNvSpPr/>
      </dsp:nvSpPr>
      <dsp:spPr>
        <a:xfrm>
          <a:off x="3720638" y="2267975"/>
          <a:ext cx="3074323" cy="153716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اضطراب سمة الشخصية </a:t>
          </a:r>
        </a:p>
      </dsp:txBody>
      <dsp:txXfrm>
        <a:off x="3720638" y="2267975"/>
        <a:ext cx="3074323" cy="1537161"/>
      </dsp:txXfrm>
    </dsp:sp>
    <dsp:sp modelId="{82F25D4C-AFB5-4F24-A009-8F95C9055A63}">
      <dsp:nvSpPr>
        <dsp:cNvPr id="0" name=""/>
        <dsp:cNvSpPr/>
      </dsp:nvSpPr>
      <dsp:spPr>
        <a:xfrm>
          <a:off x="7440570" y="2267975"/>
          <a:ext cx="3074323" cy="153716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اضطراب نمط الشخصية </a:t>
          </a:r>
        </a:p>
      </dsp:txBody>
      <dsp:txXfrm>
        <a:off x="7440570" y="2267975"/>
        <a:ext cx="3074323" cy="1537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38BC9-BB9C-44B7-A34A-29714E099E45}">
      <dsp:nvSpPr>
        <dsp:cNvPr id="0" name=""/>
        <dsp:cNvSpPr/>
      </dsp:nvSpPr>
      <dsp:spPr>
        <a:xfrm>
          <a:off x="4302072" y="2175669"/>
          <a:ext cx="542350" cy="1550164"/>
        </a:xfrm>
        <a:custGeom>
          <a:avLst/>
          <a:gdLst/>
          <a:ahLst/>
          <a:cxnLst/>
          <a:rect l="0" t="0" r="0" b="0"/>
          <a:pathLst>
            <a:path>
              <a:moveTo>
                <a:pt x="542350" y="0"/>
              </a:moveTo>
              <a:lnTo>
                <a:pt x="271175" y="0"/>
              </a:lnTo>
              <a:lnTo>
                <a:pt x="271175" y="1550164"/>
              </a:lnTo>
              <a:lnTo>
                <a:pt x="0" y="1550164"/>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kern="1200"/>
        </a:p>
      </dsp:txBody>
      <dsp:txXfrm>
        <a:off x="4532189" y="2909693"/>
        <a:ext cx="82115" cy="82115"/>
      </dsp:txXfrm>
    </dsp:sp>
    <dsp:sp modelId="{2D1F8A70-304F-4F11-ADA9-9E2EF8F982AE}">
      <dsp:nvSpPr>
        <dsp:cNvPr id="0" name=""/>
        <dsp:cNvSpPr/>
      </dsp:nvSpPr>
      <dsp:spPr>
        <a:xfrm>
          <a:off x="4302072" y="2175669"/>
          <a:ext cx="542350" cy="516721"/>
        </a:xfrm>
        <a:custGeom>
          <a:avLst/>
          <a:gdLst/>
          <a:ahLst/>
          <a:cxnLst/>
          <a:rect l="0" t="0" r="0" b="0"/>
          <a:pathLst>
            <a:path>
              <a:moveTo>
                <a:pt x="542350" y="0"/>
              </a:moveTo>
              <a:lnTo>
                <a:pt x="271175" y="0"/>
              </a:lnTo>
              <a:lnTo>
                <a:pt x="271175" y="516721"/>
              </a:lnTo>
              <a:lnTo>
                <a:pt x="0" y="516721"/>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4554520" y="2415302"/>
        <a:ext cx="37454" cy="37454"/>
      </dsp:txXfrm>
    </dsp:sp>
    <dsp:sp modelId="{A7BAC10D-6B3E-4745-B644-7047C1E74F03}">
      <dsp:nvSpPr>
        <dsp:cNvPr id="0" name=""/>
        <dsp:cNvSpPr/>
      </dsp:nvSpPr>
      <dsp:spPr>
        <a:xfrm>
          <a:off x="4302072" y="1658947"/>
          <a:ext cx="542350" cy="516721"/>
        </a:xfrm>
        <a:custGeom>
          <a:avLst/>
          <a:gdLst/>
          <a:ahLst/>
          <a:cxnLst/>
          <a:rect l="0" t="0" r="0" b="0"/>
          <a:pathLst>
            <a:path>
              <a:moveTo>
                <a:pt x="542350" y="516721"/>
              </a:moveTo>
              <a:lnTo>
                <a:pt x="271175" y="516721"/>
              </a:lnTo>
              <a:lnTo>
                <a:pt x="271175" y="0"/>
              </a:lnTo>
              <a:lnTo>
                <a:pt x="0" y="0"/>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4554520" y="1898580"/>
        <a:ext cx="37454" cy="37454"/>
      </dsp:txXfrm>
    </dsp:sp>
    <dsp:sp modelId="{3EFE7E54-F685-434A-B01C-C8A47C0A3BC2}">
      <dsp:nvSpPr>
        <dsp:cNvPr id="0" name=""/>
        <dsp:cNvSpPr/>
      </dsp:nvSpPr>
      <dsp:spPr>
        <a:xfrm>
          <a:off x="4302072" y="625504"/>
          <a:ext cx="542350" cy="1550164"/>
        </a:xfrm>
        <a:custGeom>
          <a:avLst/>
          <a:gdLst/>
          <a:ahLst/>
          <a:cxnLst/>
          <a:rect l="0" t="0" r="0" b="0"/>
          <a:pathLst>
            <a:path>
              <a:moveTo>
                <a:pt x="542350" y="1550164"/>
              </a:moveTo>
              <a:lnTo>
                <a:pt x="271175" y="1550164"/>
              </a:lnTo>
              <a:lnTo>
                <a:pt x="271175" y="0"/>
              </a:lnTo>
              <a:lnTo>
                <a:pt x="0" y="0"/>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kern="1200"/>
        </a:p>
      </dsp:txBody>
      <dsp:txXfrm>
        <a:off x="4532189" y="1359529"/>
        <a:ext cx="82115" cy="82115"/>
      </dsp:txXfrm>
    </dsp:sp>
    <dsp:sp modelId="{86F94159-BAEB-4BB9-A7FC-CB70DD9E6E57}">
      <dsp:nvSpPr>
        <dsp:cNvPr id="0" name=""/>
        <dsp:cNvSpPr/>
      </dsp:nvSpPr>
      <dsp:spPr>
        <a:xfrm>
          <a:off x="7556176" y="2129949"/>
          <a:ext cx="542350" cy="91440"/>
        </a:xfrm>
        <a:custGeom>
          <a:avLst/>
          <a:gdLst/>
          <a:ahLst/>
          <a:cxnLst/>
          <a:rect l="0" t="0" r="0" b="0"/>
          <a:pathLst>
            <a:path>
              <a:moveTo>
                <a:pt x="542350" y="45720"/>
              </a:moveTo>
              <a:lnTo>
                <a:pt x="0" y="45720"/>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7813793" y="2162110"/>
        <a:ext cx="27117" cy="27117"/>
      </dsp:txXfrm>
    </dsp:sp>
    <dsp:sp modelId="{F086DD6D-41D4-4FE5-A9AE-7C4C92F71423}">
      <dsp:nvSpPr>
        <dsp:cNvPr id="0" name=""/>
        <dsp:cNvSpPr/>
      </dsp:nvSpPr>
      <dsp:spPr>
        <a:xfrm rot="5400000">
          <a:off x="6336235" y="1762291"/>
          <a:ext cx="4351338" cy="82675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45" tIns="29845" rIns="29845" bIns="29845" numCol="1" spcCol="1270" anchor="ctr" anchorCtr="0">
          <a:noAutofit/>
        </a:bodyPr>
        <a:lstStyle/>
        <a:p>
          <a:pPr marL="0" lvl="0" indent="0" algn="ctr" defTabSz="2089150" rtl="1">
            <a:lnSpc>
              <a:spcPct val="90000"/>
            </a:lnSpc>
            <a:spcBef>
              <a:spcPct val="0"/>
            </a:spcBef>
            <a:spcAft>
              <a:spcPct val="35000"/>
            </a:spcAft>
            <a:buNone/>
          </a:pPr>
          <a:r>
            <a:rPr lang="ar-SA" sz="4700" u="sng" kern="120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المجموعة الأولى </a:t>
          </a:r>
          <a:endParaRPr lang="ar-SA" sz="4700" kern="1200" dirty="0"/>
        </a:p>
      </dsp:txBody>
      <dsp:txXfrm>
        <a:off x="6336235" y="1762291"/>
        <a:ext cx="4351338" cy="826754"/>
      </dsp:txXfrm>
    </dsp:sp>
    <dsp:sp modelId="{0C20E88E-4921-43FD-BC0B-D1CCDEF81273}">
      <dsp:nvSpPr>
        <dsp:cNvPr id="0" name=""/>
        <dsp:cNvSpPr/>
      </dsp:nvSpPr>
      <dsp:spPr>
        <a:xfrm>
          <a:off x="4844422" y="1762291"/>
          <a:ext cx="2711753" cy="82675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SA" sz="3000" kern="1200" dirty="0"/>
            <a:t>اضطراب نمط الشخصية </a:t>
          </a:r>
        </a:p>
      </dsp:txBody>
      <dsp:txXfrm>
        <a:off x="4844422" y="1762291"/>
        <a:ext cx="2711753" cy="826754"/>
      </dsp:txXfrm>
    </dsp:sp>
    <dsp:sp modelId="{5E9D6615-C93E-4799-9049-7E83774CC5AD}">
      <dsp:nvSpPr>
        <dsp:cNvPr id="0" name=""/>
        <dsp:cNvSpPr/>
      </dsp:nvSpPr>
      <dsp:spPr>
        <a:xfrm>
          <a:off x="1590318" y="212127"/>
          <a:ext cx="2711753" cy="82675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SA" sz="3000" kern="1200" dirty="0"/>
            <a:t>الشخصية القاصرة </a:t>
          </a:r>
        </a:p>
      </dsp:txBody>
      <dsp:txXfrm>
        <a:off x="1590318" y="212127"/>
        <a:ext cx="2711753" cy="826754"/>
      </dsp:txXfrm>
    </dsp:sp>
    <dsp:sp modelId="{355EBE09-986C-4F12-B33D-0B30F4CB88D6}">
      <dsp:nvSpPr>
        <dsp:cNvPr id="0" name=""/>
        <dsp:cNvSpPr/>
      </dsp:nvSpPr>
      <dsp:spPr>
        <a:xfrm>
          <a:off x="1590318" y="1245570"/>
          <a:ext cx="2711753" cy="82675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SA" sz="3000" kern="1200" dirty="0"/>
            <a:t>الشخصية شبه فصامية </a:t>
          </a:r>
        </a:p>
      </dsp:txBody>
      <dsp:txXfrm>
        <a:off x="1590318" y="1245570"/>
        <a:ext cx="2711753" cy="826754"/>
      </dsp:txXfrm>
    </dsp:sp>
    <dsp:sp modelId="{9F426858-F0EE-4C03-88EB-5DAB0638C702}">
      <dsp:nvSpPr>
        <dsp:cNvPr id="0" name=""/>
        <dsp:cNvSpPr/>
      </dsp:nvSpPr>
      <dsp:spPr>
        <a:xfrm>
          <a:off x="1590318" y="2279013"/>
          <a:ext cx="2711753" cy="82675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SA" sz="3000" kern="1200" dirty="0"/>
            <a:t>الشخصية </a:t>
          </a:r>
          <a:r>
            <a:rPr lang="ar-SA" sz="3000" kern="1200" dirty="0" err="1"/>
            <a:t>النوابية</a:t>
          </a:r>
          <a:r>
            <a:rPr lang="ar-SA" sz="3000" kern="1200" dirty="0"/>
            <a:t> المزاج </a:t>
          </a:r>
        </a:p>
      </dsp:txBody>
      <dsp:txXfrm>
        <a:off x="1590318" y="2279013"/>
        <a:ext cx="2711753" cy="826754"/>
      </dsp:txXfrm>
    </dsp:sp>
    <dsp:sp modelId="{8C069674-F960-4AC7-8365-6E9FCBC34530}">
      <dsp:nvSpPr>
        <dsp:cNvPr id="0" name=""/>
        <dsp:cNvSpPr/>
      </dsp:nvSpPr>
      <dsp:spPr>
        <a:xfrm>
          <a:off x="1590318" y="3312456"/>
          <a:ext cx="2711753" cy="82675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SA" sz="3000" kern="1200" dirty="0"/>
            <a:t>الشخصية شبه </a:t>
          </a:r>
          <a:r>
            <a:rPr lang="ar-SA" sz="3000" kern="1200" dirty="0" err="1"/>
            <a:t>الهذائية</a:t>
          </a:r>
          <a:r>
            <a:rPr lang="ar-SA" sz="3000" kern="1200" dirty="0"/>
            <a:t> </a:t>
          </a:r>
        </a:p>
      </dsp:txBody>
      <dsp:txXfrm>
        <a:off x="1590318" y="3312456"/>
        <a:ext cx="2711753" cy="8267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D33A1-F59B-4260-9507-A4F92BAD51F2}">
      <dsp:nvSpPr>
        <dsp:cNvPr id="0" name=""/>
        <dsp:cNvSpPr/>
      </dsp:nvSpPr>
      <dsp:spPr>
        <a:xfrm>
          <a:off x="4852879" y="2110975"/>
          <a:ext cx="895902" cy="1937492"/>
        </a:xfrm>
        <a:custGeom>
          <a:avLst/>
          <a:gdLst/>
          <a:ahLst/>
          <a:cxnLst/>
          <a:rect l="0" t="0" r="0" b="0"/>
          <a:pathLst>
            <a:path>
              <a:moveTo>
                <a:pt x="895902" y="0"/>
              </a:moveTo>
              <a:lnTo>
                <a:pt x="447951" y="0"/>
              </a:lnTo>
              <a:lnTo>
                <a:pt x="447951" y="1937492"/>
              </a:lnTo>
              <a:lnTo>
                <a:pt x="0" y="1937492"/>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rtl="1">
            <a:lnSpc>
              <a:spcPct val="90000"/>
            </a:lnSpc>
            <a:spcBef>
              <a:spcPct val="0"/>
            </a:spcBef>
            <a:spcAft>
              <a:spcPct val="35000"/>
            </a:spcAft>
            <a:buNone/>
          </a:pPr>
          <a:endParaRPr lang="ar-SA" sz="4000" b="1" kern="1200">
            <a:latin typeface="Arabic Typesetting" panose="03020402040406030203" pitchFamily="66" charset="-78"/>
            <a:cs typeface="Arabic Typesetting" panose="03020402040406030203" pitchFamily="66" charset="-78"/>
          </a:endParaRPr>
        </a:p>
      </dsp:txBody>
      <dsp:txXfrm>
        <a:off x="5247465" y="3026356"/>
        <a:ext cx="106729" cy="106729"/>
      </dsp:txXfrm>
    </dsp:sp>
    <dsp:sp modelId="{16B8E62E-FB4F-493F-B7BB-92DD41DE9B82}">
      <dsp:nvSpPr>
        <dsp:cNvPr id="0" name=""/>
        <dsp:cNvSpPr/>
      </dsp:nvSpPr>
      <dsp:spPr>
        <a:xfrm>
          <a:off x="4852879" y="2110975"/>
          <a:ext cx="895902" cy="1188372"/>
        </a:xfrm>
        <a:custGeom>
          <a:avLst/>
          <a:gdLst/>
          <a:ahLst/>
          <a:cxnLst/>
          <a:rect l="0" t="0" r="0" b="0"/>
          <a:pathLst>
            <a:path>
              <a:moveTo>
                <a:pt x="895902" y="0"/>
              </a:moveTo>
              <a:lnTo>
                <a:pt x="447951" y="0"/>
              </a:lnTo>
              <a:lnTo>
                <a:pt x="447951" y="1188372"/>
              </a:lnTo>
              <a:lnTo>
                <a:pt x="0" y="1188372"/>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rtl="1">
            <a:lnSpc>
              <a:spcPct val="90000"/>
            </a:lnSpc>
            <a:spcBef>
              <a:spcPct val="0"/>
            </a:spcBef>
            <a:spcAft>
              <a:spcPct val="35000"/>
            </a:spcAft>
            <a:buNone/>
          </a:pPr>
          <a:endParaRPr lang="ar-SA" sz="4000" b="1" kern="1200">
            <a:latin typeface="Arabic Typesetting" panose="03020402040406030203" pitchFamily="66" charset="-78"/>
            <a:cs typeface="Arabic Typesetting" panose="03020402040406030203" pitchFamily="66" charset="-78"/>
          </a:endParaRPr>
        </a:p>
      </dsp:txBody>
      <dsp:txXfrm>
        <a:off x="5263624" y="2667955"/>
        <a:ext cx="74412" cy="74412"/>
      </dsp:txXfrm>
    </dsp:sp>
    <dsp:sp modelId="{97F38BC9-BB9C-44B7-A34A-29714E099E45}">
      <dsp:nvSpPr>
        <dsp:cNvPr id="0" name=""/>
        <dsp:cNvSpPr/>
      </dsp:nvSpPr>
      <dsp:spPr>
        <a:xfrm>
          <a:off x="4852879" y="2110975"/>
          <a:ext cx="895902" cy="439253"/>
        </a:xfrm>
        <a:custGeom>
          <a:avLst/>
          <a:gdLst/>
          <a:ahLst/>
          <a:cxnLst/>
          <a:rect l="0" t="0" r="0" b="0"/>
          <a:pathLst>
            <a:path>
              <a:moveTo>
                <a:pt x="895902" y="0"/>
              </a:moveTo>
              <a:lnTo>
                <a:pt x="447951" y="0"/>
              </a:lnTo>
              <a:lnTo>
                <a:pt x="447951" y="439253"/>
              </a:lnTo>
              <a:lnTo>
                <a:pt x="0" y="439253"/>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rtl="1">
            <a:lnSpc>
              <a:spcPct val="90000"/>
            </a:lnSpc>
            <a:spcBef>
              <a:spcPct val="0"/>
            </a:spcBef>
            <a:spcAft>
              <a:spcPct val="35000"/>
            </a:spcAft>
            <a:buNone/>
          </a:pPr>
          <a:endParaRPr lang="ar-SA" sz="4000" b="1" kern="1200">
            <a:latin typeface="Arabic Typesetting" panose="03020402040406030203" pitchFamily="66" charset="-78"/>
            <a:cs typeface="Arabic Typesetting" panose="03020402040406030203" pitchFamily="66" charset="-78"/>
          </a:endParaRPr>
        </a:p>
      </dsp:txBody>
      <dsp:txXfrm>
        <a:off x="5275886" y="2305657"/>
        <a:ext cx="49889" cy="49889"/>
      </dsp:txXfrm>
    </dsp:sp>
    <dsp:sp modelId="{2D1F8A70-304F-4F11-ADA9-9E2EF8F982AE}">
      <dsp:nvSpPr>
        <dsp:cNvPr id="0" name=""/>
        <dsp:cNvSpPr/>
      </dsp:nvSpPr>
      <dsp:spPr>
        <a:xfrm>
          <a:off x="4860231" y="1774254"/>
          <a:ext cx="888550" cy="336720"/>
        </a:xfrm>
        <a:custGeom>
          <a:avLst/>
          <a:gdLst/>
          <a:ahLst/>
          <a:cxnLst/>
          <a:rect l="0" t="0" r="0" b="0"/>
          <a:pathLst>
            <a:path>
              <a:moveTo>
                <a:pt x="888550" y="336720"/>
              </a:moveTo>
              <a:lnTo>
                <a:pt x="444275" y="336720"/>
              </a:lnTo>
              <a:lnTo>
                <a:pt x="444275" y="0"/>
              </a:lnTo>
              <a:lnTo>
                <a:pt x="0"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rtl="1">
            <a:lnSpc>
              <a:spcPct val="90000"/>
            </a:lnSpc>
            <a:spcBef>
              <a:spcPct val="0"/>
            </a:spcBef>
            <a:spcAft>
              <a:spcPct val="35000"/>
            </a:spcAft>
            <a:buNone/>
          </a:pPr>
          <a:endParaRPr lang="ar-SA" sz="4000" b="1" kern="1200">
            <a:latin typeface="Arabic Typesetting" panose="03020402040406030203" pitchFamily="66" charset="-78"/>
            <a:cs typeface="Arabic Typesetting" panose="03020402040406030203" pitchFamily="66" charset="-78"/>
          </a:endParaRPr>
        </a:p>
      </dsp:txBody>
      <dsp:txXfrm>
        <a:off x="5280751" y="1918859"/>
        <a:ext cx="47510" cy="47510"/>
      </dsp:txXfrm>
    </dsp:sp>
    <dsp:sp modelId="{A7BAC10D-6B3E-4745-B644-7047C1E74F03}">
      <dsp:nvSpPr>
        <dsp:cNvPr id="0" name=""/>
        <dsp:cNvSpPr/>
      </dsp:nvSpPr>
      <dsp:spPr>
        <a:xfrm>
          <a:off x="4852879" y="1051990"/>
          <a:ext cx="895902" cy="1058984"/>
        </a:xfrm>
        <a:custGeom>
          <a:avLst/>
          <a:gdLst/>
          <a:ahLst/>
          <a:cxnLst/>
          <a:rect l="0" t="0" r="0" b="0"/>
          <a:pathLst>
            <a:path>
              <a:moveTo>
                <a:pt x="895902" y="1058984"/>
              </a:moveTo>
              <a:lnTo>
                <a:pt x="447951" y="1058984"/>
              </a:lnTo>
              <a:lnTo>
                <a:pt x="447951" y="0"/>
              </a:lnTo>
              <a:lnTo>
                <a:pt x="0"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rtl="1">
            <a:lnSpc>
              <a:spcPct val="90000"/>
            </a:lnSpc>
            <a:spcBef>
              <a:spcPct val="0"/>
            </a:spcBef>
            <a:spcAft>
              <a:spcPct val="35000"/>
            </a:spcAft>
            <a:buNone/>
          </a:pPr>
          <a:endParaRPr lang="ar-SA" sz="4000" b="1" kern="1200">
            <a:latin typeface="Arabic Typesetting" panose="03020402040406030203" pitchFamily="66" charset="-78"/>
            <a:cs typeface="Arabic Typesetting" panose="03020402040406030203" pitchFamily="66" charset="-78"/>
          </a:endParaRPr>
        </a:p>
      </dsp:txBody>
      <dsp:txXfrm>
        <a:off x="5266152" y="1546804"/>
        <a:ext cx="69355" cy="69355"/>
      </dsp:txXfrm>
    </dsp:sp>
    <dsp:sp modelId="{3EFE7E54-F685-434A-B01C-C8A47C0A3BC2}">
      <dsp:nvSpPr>
        <dsp:cNvPr id="0" name=""/>
        <dsp:cNvSpPr/>
      </dsp:nvSpPr>
      <dsp:spPr>
        <a:xfrm>
          <a:off x="4852879" y="302870"/>
          <a:ext cx="895902" cy="1808104"/>
        </a:xfrm>
        <a:custGeom>
          <a:avLst/>
          <a:gdLst/>
          <a:ahLst/>
          <a:cxnLst/>
          <a:rect l="0" t="0" r="0" b="0"/>
          <a:pathLst>
            <a:path>
              <a:moveTo>
                <a:pt x="895902" y="1808104"/>
              </a:moveTo>
              <a:lnTo>
                <a:pt x="447951" y="1808104"/>
              </a:lnTo>
              <a:lnTo>
                <a:pt x="447951" y="0"/>
              </a:lnTo>
              <a:lnTo>
                <a:pt x="0"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rtl="1">
            <a:lnSpc>
              <a:spcPct val="90000"/>
            </a:lnSpc>
            <a:spcBef>
              <a:spcPct val="0"/>
            </a:spcBef>
            <a:spcAft>
              <a:spcPct val="35000"/>
            </a:spcAft>
            <a:buNone/>
          </a:pPr>
          <a:endParaRPr lang="ar-SA" sz="4000" b="1" kern="1200">
            <a:latin typeface="Arabic Typesetting" panose="03020402040406030203" pitchFamily="66" charset="-78"/>
            <a:cs typeface="Arabic Typesetting" panose="03020402040406030203" pitchFamily="66" charset="-78"/>
          </a:endParaRPr>
        </a:p>
      </dsp:txBody>
      <dsp:txXfrm>
        <a:off x="5250383" y="1156475"/>
        <a:ext cx="100894" cy="100894"/>
      </dsp:txXfrm>
    </dsp:sp>
    <dsp:sp modelId="{86F94159-BAEB-4BB9-A7FC-CB70DD9E6E57}">
      <dsp:nvSpPr>
        <dsp:cNvPr id="0" name=""/>
        <dsp:cNvSpPr/>
      </dsp:nvSpPr>
      <dsp:spPr>
        <a:xfrm>
          <a:off x="8204988" y="2065255"/>
          <a:ext cx="958132" cy="91440"/>
        </a:xfrm>
        <a:custGeom>
          <a:avLst/>
          <a:gdLst/>
          <a:ahLst/>
          <a:cxnLst/>
          <a:rect l="0" t="0" r="0" b="0"/>
          <a:pathLst>
            <a:path>
              <a:moveTo>
                <a:pt x="958132" y="97260"/>
              </a:moveTo>
              <a:lnTo>
                <a:pt x="479066" y="97260"/>
              </a:lnTo>
              <a:lnTo>
                <a:pt x="479066" y="45720"/>
              </a:lnTo>
              <a:lnTo>
                <a:pt x="0" y="4572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rtl="1">
            <a:lnSpc>
              <a:spcPct val="90000"/>
            </a:lnSpc>
            <a:spcBef>
              <a:spcPct val="0"/>
            </a:spcBef>
            <a:spcAft>
              <a:spcPct val="35000"/>
            </a:spcAft>
            <a:buNone/>
          </a:pPr>
          <a:endParaRPr lang="ar-SA" sz="4000" b="1" kern="1200">
            <a:latin typeface="Arabic Typesetting" panose="03020402040406030203" pitchFamily="66" charset="-78"/>
            <a:cs typeface="Arabic Typesetting" panose="03020402040406030203" pitchFamily="66" charset="-78"/>
          </a:endParaRPr>
        </a:p>
      </dsp:txBody>
      <dsp:txXfrm>
        <a:off x="8660067" y="2086987"/>
        <a:ext cx="47975" cy="47975"/>
      </dsp:txXfrm>
    </dsp:sp>
    <dsp:sp modelId="{F086DD6D-41D4-4FE5-A9AE-7C4C92F71423}">
      <dsp:nvSpPr>
        <dsp:cNvPr id="0" name=""/>
        <dsp:cNvSpPr/>
      </dsp:nvSpPr>
      <dsp:spPr>
        <a:xfrm rot="5400000">
          <a:off x="7885675" y="1862868"/>
          <a:ext cx="3154186" cy="59929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u="sng" kern="1200"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المجموعة الثانية </a:t>
          </a:r>
          <a:endParaRPr lang="ar-SA" sz="4000" b="1" kern="1200" dirty="0">
            <a:solidFill>
              <a:srgbClr val="C00000"/>
            </a:solidFill>
            <a:latin typeface="Arabic Typesetting" panose="03020402040406030203" pitchFamily="66" charset="-78"/>
            <a:cs typeface="Arabic Typesetting" panose="03020402040406030203" pitchFamily="66" charset="-78"/>
          </a:endParaRPr>
        </a:p>
      </dsp:txBody>
      <dsp:txXfrm>
        <a:off x="7885675" y="1862868"/>
        <a:ext cx="3154186" cy="599295"/>
      </dsp:txXfrm>
    </dsp:sp>
    <dsp:sp modelId="{0C20E88E-4921-43FD-BC0B-D1CCDEF81273}">
      <dsp:nvSpPr>
        <dsp:cNvPr id="0" name=""/>
        <dsp:cNvSpPr/>
      </dsp:nvSpPr>
      <dsp:spPr>
        <a:xfrm>
          <a:off x="5748781" y="1811327"/>
          <a:ext cx="2456206" cy="59929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atin typeface="Arabic Typesetting" panose="03020402040406030203" pitchFamily="66" charset="-78"/>
              <a:cs typeface="Arabic Typesetting" panose="03020402040406030203" pitchFamily="66" charset="-78"/>
            </a:rPr>
            <a:t>اضطراب سمة الشخصية </a:t>
          </a:r>
        </a:p>
      </dsp:txBody>
      <dsp:txXfrm>
        <a:off x="5748781" y="1811327"/>
        <a:ext cx="2456206" cy="599295"/>
      </dsp:txXfrm>
    </dsp:sp>
    <dsp:sp modelId="{5E9D6615-C93E-4799-9049-7E83774CC5AD}">
      <dsp:nvSpPr>
        <dsp:cNvPr id="0" name=""/>
        <dsp:cNvSpPr/>
      </dsp:nvSpPr>
      <dsp:spPr>
        <a:xfrm>
          <a:off x="1820942" y="3223"/>
          <a:ext cx="3031937" cy="59929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atin typeface="Arabic Typesetting" panose="03020402040406030203" pitchFamily="66" charset="-78"/>
              <a:cs typeface="Arabic Typesetting" panose="03020402040406030203" pitchFamily="66" charset="-78"/>
            </a:rPr>
            <a:t>الشخصية الغير مستقرة انفعالياً</a:t>
          </a:r>
        </a:p>
      </dsp:txBody>
      <dsp:txXfrm>
        <a:off x="1820942" y="3223"/>
        <a:ext cx="3031937" cy="599295"/>
      </dsp:txXfrm>
    </dsp:sp>
    <dsp:sp modelId="{355EBE09-986C-4F12-B33D-0B30F4CB88D6}">
      <dsp:nvSpPr>
        <dsp:cNvPr id="0" name=""/>
        <dsp:cNvSpPr/>
      </dsp:nvSpPr>
      <dsp:spPr>
        <a:xfrm>
          <a:off x="1982148" y="752342"/>
          <a:ext cx="2870731" cy="59929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atin typeface="Arabic Typesetting" panose="03020402040406030203" pitchFamily="66" charset="-78"/>
              <a:cs typeface="Arabic Typesetting" panose="03020402040406030203" pitchFamily="66" charset="-78"/>
            </a:rPr>
            <a:t>شخصية عدوانية سلبية </a:t>
          </a:r>
        </a:p>
      </dsp:txBody>
      <dsp:txXfrm>
        <a:off x="1982148" y="752342"/>
        <a:ext cx="2870731" cy="599295"/>
      </dsp:txXfrm>
    </dsp:sp>
    <dsp:sp modelId="{9F426858-F0EE-4C03-88EB-5DAB0638C702}">
      <dsp:nvSpPr>
        <dsp:cNvPr id="0" name=""/>
        <dsp:cNvSpPr/>
      </dsp:nvSpPr>
      <dsp:spPr>
        <a:xfrm>
          <a:off x="2894542" y="1474607"/>
          <a:ext cx="1965688" cy="59929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atin typeface="Arabic Typesetting" panose="03020402040406030203" pitchFamily="66" charset="-78"/>
              <a:cs typeface="Arabic Typesetting" panose="03020402040406030203" pitchFamily="66" charset="-78"/>
            </a:rPr>
            <a:t>شخصية قهرية </a:t>
          </a:r>
        </a:p>
      </dsp:txBody>
      <dsp:txXfrm>
        <a:off x="2894542" y="1474607"/>
        <a:ext cx="1965688" cy="599295"/>
      </dsp:txXfrm>
    </dsp:sp>
    <dsp:sp modelId="{8C069674-F960-4AC7-8365-6E9FCBC34530}">
      <dsp:nvSpPr>
        <dsp:cNvPr id="0" name=""/>
        <dsp:cNvSpPr/>
      </dsp:nvSpPr>
      <dsp:spPr>
        <a:xfrm>
          <a:off x="2887190" y="2250580"/>
          <a:ext cx="1965688" cy="59929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atin typeface="Arabic Typesetting" panose="03020402040406030203" pitchFamily="66" charset="-78"/>
              <a:cs typeface="Arabic Typesetting" panose="03020402040406030203" pitchFamily="66" charset="-78"/>
            </a:rPr>
            <a:t>شخصية </a:t>
          </a:r>
          <a:r>
            <a:rPr lang="ar-SA" sz="4000" b="1" kern="1200" dirty="0" err="1">
              <a:latin typeface="Arabic Typesetting" panose="03020402040406030203" pitchFamily="66" charset="-78"/>
              <a:cs typeface="Arabic Typesetting" panose="03020402040406030203" pitchFamily="66" charset="-78"/>
            </a:rPr>
            <a:t>هستريا</a:t>
          </a:r>
          <a:r>
            <a:rPr lang="ar-SA" sz="4000" b="1" kern="1200" dirty="0">
              <a:latin typeface="Arabic Typesetting" panose="03020402040406030203" pitchFamily="66" charset="-78"/>
              <a:cs typeface="Arabic Typesetting" panose="03020402040406030203" pitchFamily="66" charset="-78"/>
            </a:rPr>
            <a:t> </a:t>
          </a:r>
        </a:p>
      </dsp:txBody>
      <dsp:txXfrm>
        <a:off x="2887190" y="2250580"/>
        <a:ext cx="1965688" cy="599295"/>
      </dsp:txXfrm>
    </dsp:sp>
    <dsp:sp modelId="{B7902A4F-794F-46DB-B2BC-065F061DD452}">
      <dsp:nvSpPr>
        <dsp:cNvPr id="0" name=""/>
        <dsp:cNvSpPr/>
      </dsp:nvSpPr>
      <dsp:spPr>
        <a:xfrm>
          <a:off x="2887190" y="2999700"/>
          <a:ext cx="1965688" cy="59929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atin typeface="Arabic Typesetting" panose="03020402040406030203" pitchFamily="66" charset="-78"/>
              <a:cs typeface="Arabic Typesetting" panose="03020402040406030203" pitchFamily="66" charset="-78"/>
            </a:rPr>
            <a:t>شخصية غير ناضجها </a:t>
          </a:r>
        </a:p>
      </dsp:txBody>
      <dsp:txXfrm>
        <a:off x="2887190" y="2999700"/>
        <a:ext cx="1965688" cy="599295"/>
      </dsp:txXfrm>
    </dsp:sp>
    <dsp:sp modelId="{BD906E95-8177-4930-990B-4FB1D3F59421}">
      <dsp:nvSpPr>
        <dsp:cNvPr id="0" name=""/>
        <dsp:cNvSpPr/>
      </dsp:nvSpPr>
      <dsp:spPr>
        <a:xfrm>
          <a:off x="2887190" y="3748819"/>
          <a:ext cx="1965688" cy="59929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atin typeface="Arabic Typesetting" panose="03020402040406030203" pitchFamily="66" charset="-78"/>
              <a:cs typeface="Arabic Typesetting" panose="03020402040406030203" pitchFamily="66" charset="-78"/>
            </a:rPr>
            <a:t>شخصية وسواسية </a:t>
          </a:r>
        </a:p>
      </dsp:txBody>
      <dsp:txXfrm>
        <a:off x="2887190" y="3748819"/>
        <a:ext cx="1965688" cy="5992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38BC9-BB9C-44B7-A34A-29714E099E45}">
      <dsp:nvSpPr>
        <dsp:cNvPr id="0" name=""/>
        <dsp:cNvSpPr/>
      </dsp:nvSpPr>
      <dsp:spPr>
        <a:xfrm>
          <a:off x="3092923" y="2553031"/>
          <a:ext cx="470972" cy="1745810"/>
        </a:xfrm>
        <a:custGeom>
          <a:avLst/>
          <a:gdLst/>
          <a:ahLst/>
          <a:cxnLst/>
          <a:rect l="0" t="0" r="0" b="0"/>
          <a:pathLst>
            <a:path>
              <a:moveTo>
                <a:pt x="470972" y="0"/>
              </a:moveTo>
              <a:lnTo>
                <a:pt x="235486" y="0"/>
              </a:lnTo>
              <a:lnTo>
                <a:pt x="235486" y="1745810"/>
              </a:lnTo>
              <a:lnTo>
                <a:pt x="0" y="174581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rtl="1">
            <a:lnSpc>
              <a:spcPct val="90000"/>
            </a:lnSpc>
            <a:spcBef>
              <a:spcPct val="0"/>
            </a:spcBef>
            <a:spcAft>
              <a:spcPct val="35000"/>
            </a:spcAft>
            <a:buNone/>
          </a:pPr>
          <a:endParaRPr lang="ar-SA" sz="4000" b="1" kern="1200">
            <a:latin typeface="Arabic Typesetting" panose="03020402040406030203" pitchFamily="66" charset="-78"/>
            <a:cs typeface="Arabic Typesetting" panose="03020402040406030203" pitchFamily="66" charset="-78"/>
          </a:endParaRPr>
        </a:p>
      </dsp:txBody>
      <dsp:txXfrm>
        <a:off x="3283204" y="3380731"/>
        <a:ext cx="90411" cy="90411"/>
      </dsp:txXfrm>
    </dsp:sp>
    <dsp:sp modelId="{2D1F8A70-304F-4F11-ADA9-9E2EF8F982AE}">
      <dsp:nvSpPr>
        <dsp:cNvPr id="0" name=""/>
        <dsp:cNvSpPr/>
      </dsp:nvSpPr>
      <dsp:spPr>
        <a:xfrm>
          <a:off x="3020910" y="2553031"/>
          <a:ext cx="542986" cy="665692"/>
        </a:xfrm>
        <a:custGeom>
          <a:avLst/>
          <a:gdLst/>
          <a:ahLst/>
          <a:cxnLst/>
          <a:rect l="0" t="0" r="0" b="0"/>
          <a:pathLst>
            <a:path>
              <a:moveTo>
                <a:pt x="542986" y="0"/>
              </a:moveTo>
              <a:lnTo>
                <a:pt x="271493" y="0"/>
              </a:lnTo>
              <a:lnTo>
                <a:pt x="271493" y="665692"/>
              </a:lnTo>
              <a:lnTo>
                <a:pt x="0" y="665692"/>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rtl="1">
            <a:lnSpc>
              <a:spcPct val="90000"/>
            </a:lnSpc>
            <a:spcBef>
              <a:spcPct val="0"/>
            </a:spcBef>
            <a:spcAft>
              <a:spcPct val="35000"/>
            </a:spcAft>
            <a:buNone/>
          </a:pPr>
          <a:endParaRPr lang="ar-SA" sz="4000" b="1" kern="1200">
            <a:latin typeface="Arabic Typesetting" panose="03020402040406030203" pitchFamily="66" charset="-78"/>
            <a:cs typeface="Arabic Typesetting" panose="03020402040406030203" pitchFamily="66" charset="-78"/>
          </a:endParaRPr>
        </a:p>
      </dsp:txBody>
      <dsp:txXfrm>
        <a:off x="3270927" y="2864401"/>
        <a:ext cx="42952" cy="42952"/>
      </dsp:txXfrm>
    </dsp:sp>
    <dsp:sp modelId="{A7BAC10D-6B3E-4745-B644-7047C1E74F03}">
      <dsp:nvSpPr>
        <dsp:cNvPr id="0" name=""/>
        <dsp:cNvSpPr/>
      </dsp:nvSpPr>
      <dsp:spPr>
        <a:xfrm>
          <a:off x="2995185" y="1706554"/>
          <a:ext cx="568710" cy="846476"/>
        </a:xfrm>
        <a:custGeom>
          <a:avLst/>
          <a:gdLst/>
          <a:ahLst/>
          <a:cxnLst/>
          <a:rect l="0" t="0" r="0" b="0"/>
          <a:pathLst>
            <a:path>
              <a:moveTo>
                <a:pt x="568710" y="846476"/>
              </a:moveTo>
              <a:lnTo>
                <a:pt x="284355" y="846476"/>
              </a:lnTo>
              <a:lnTo>
                <a:pt x="284355" y="0"/>
              </a:lnTo>
              <a:lnTo>
                <a:pt x="0"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rtl="1">
            <a:lnSpc>
              <a:spcPct val="90000"/>
            </a:lnSpc>
            <a:spcBef>
              <a:spcPct val="0"/>
            </a:spcBef>
            <a:spcAft>
              <a:spcPct val="35000"/>
            </a:spcAft>
            <a:buNone/>
          </a:pPr>
          <a:endParaRPr lang="ar-SA" sz="4000" b="1" kern="1200">
            <a:latin typeface="Arabic Typesetting" panose="03020402040406030203" pitchFamily="66" charset="-78"/>
            <a:cs typeface="Arabic Typesetting" panose="03020402040406030203" pitchFamily="66" charset="-78"/>
          </a:endParaRPr>
        </a:p>
      </dsp:txBody>
      <dsp:txXfrm>
        <a:off x="3254046" y="2104298"/>
        <a:ext cx="50989" cy="50989"/>
      </dsp:txXfrm>
    </dsp:sp>
    <dsp:sp modelId="{3EFE7E54-F685-434A-B01C-C8A47C0A3BC2}">
      <dsp:nvSpPr>
        <dsp:cNvPr id="0" name=""/>
        <dsp:cNvSpPr/>
      </dsp:nvSpPr>
      <dsp:spPr>
        <a:xfrm>
          <a:off x="3049845" y="554428"/>
          <a:ext cx="514051" cy="1998603"/>
        </a:xfrm>
        <a:custGeom>
          <a:avLst/>
          <a:gdLst/>
          <a:ahLst/>
          <a:cxnLst/>
          <a:rect l="0" t="0" r="0" b="0"/>
          <a:pathLst>
            <a:path>
              <a:moveTo>
                <a:pt x="514051" y="1998603"/>
              </a:moveTo>
              <a:lnTo>
                <a:pt x="257025" y="1998603"/>
              </a:lnTo>
              <a:lnTo>
                <a:pt x="257025" y="0"/>
              </a:lnTo>
              <a:lnTo>
                <a:pt x="0"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rtl="1">
            <a:lnSpc>
              <a:spcPct val="90000"/>
            </a:lnSpc>
            <a:spcBef>
              <a:spcPct val="0"/>
            </a:spcBef>
            <a:spcAft>
              <a:spcPct val="35000"/>
            </a:spcAft>
            <a:buNone/>
          </a:pPr>
          <a:endParaRPr lang="ar-SA" sz="4000" b="1" kern="1200">
            <a:latin typeface="Arabic Typesetting" panose="03020402040406030203" pitchFamily="66" charset="-78"/>
            <a:cs typeface="Arabic Typesetting" panose="03020402040406030203" pitchFamily="66" charset="-78"/>
          </a:endParaRPr>
        </a:p>
      </dsp:txBody>
      <dsp:txXfrm>
        <a:off x="3255279" y="1502138"/>
        <a:ext cx="103182" cy="103182"/>
      </dsp:txXfrm>
    </dsp:sp>
    <dsp:sp modelId="{86F94159-BAEB-4BB9-A7FC-CB70DD9E6E57}">
      <dsp:nvSpPr>
        <dsp:cNvPr id="0" name=""/>
        <dsp:cNvSpPr/>
      </dsp:nvSpPr>
      <dsp:spPr>
        <a:xfrm>
          <a:off x="8145575" y="2507311"/>
          <a:ext cx="242846" cy="91440"/>
        </a:xfrm>
        <a:custGeom>
          <a:avLst/>
          <a:gdLst/>
          <a:ahLst/>
          <a:cxnLst/>
          <a:rect l="0" t="0" r="0" b="0"/>
          <a:pathLst>
            <a:path>
              <a:moveTo>
                <a:pt x="242846" y="52178"/>
              </a:moveTo>
              <a:lnTo>
                <a:pt x="121423" y="52178"/>
              </a:lnTo>
              <a:lnTo>
                <a:pt x="121423" y="45720"/>
              </a:lnTo>
              <a:lnTo>
                <a:pt x="0" y="4572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rtl="1">
            <a:lnSpc>
              <a:spcPct val="90000"/>
            </a:lnSpc>
            <a:spcBef>
              <a:spcPct val="0"/>
            </a:spcBef>
            <a:spcAft>
              <a:spcPct val="35000"/>
            </a:spcAft>
            <a:buNone/>
          </a:pPr>
          <a:endParaRPr lang="ar-SA" sz="4000" b="1" kern="1200">
            <a:latin typeface="Arabic Typesetting" panose="03020402040406030203" pitchFamily="66" charset="-78"/>
            <a:cs typeface="Arabic Typesetting" panose="03020402040406030203" pitchFamily="66" charset="-78"/>
          </a:endParaRPr>
        </a:p>
      </dsp:txBody>
      <dsp:txXfrm>
        <a:off x="8260925" y="2546958"/>
        <a:ext cx="12146" cy="12146"/>
      </dsp:txXfrm>
    </dsp:sp>
    <dsp:sp modelId="{F086DD6D-41D4-4FE5-A9AE-7C4C92F71423}">
      <dsp:nvSpPr>
        <dsp:cNvPr id="0" name=""/>
        <dsp:cNvSpPr/>
      </dsp:nvSpPr>
      <dsp:spPr>
        <a:xfrm rot="5400000">
          <a:off x="7103431" y="2258072"/>
          <a:ext cx="3172816" cy="60283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u="sng" kern="1200"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المجموعة الثالثة </a:t>
          </a:r>
          <a:endParaRPr lang="ar-SA" sz="4000" b="1" kern="1200" dirty="0">
            <a:solidFill>
              <a:srgbClr val="C00000"/>
            </a:solidFill>
            <a:latin typeface="Arabic Typesetting" panose="03020402040406030203" pitchFamily="66" charset="-78"/>
            <a:cs typeface="Arabic Typesetting" panose="03020402040406030203" pitchFamily="66" charset="-78"/>
          </a:endParaRPr>
        </a:p>
      </dsp:txBody>
      <dsp:txXfrm>
        <a:off x="7103431" y="2258072"/>
        <a:ext cx="3172816" cy="602835"/>
      </dsp:txXfrm>
    </dsp:sp>
    <dsp:sp modelId="{0C20E88E-4921-43FD-BC0B-D1CCDEF81273}">
      <dsp:nvSpPr>
        <dsp:cNvPr id="0" name=""/>
        <dsp:cNvSpPr/>
      </dsp:nvSpPr>
      <dsp:spPr>
        <a:xfrm>
          <a:off x="3563896" y="2269234"/>
          <a:ext cx="4581678" cy="56759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atin typeface="Arabic Typesetting" panose="03020402040406030203" pitchFamily="66" charset="-78"/>
              <a:cs typeface="Arabic Typesetting" panose="03020402040406030203" pitchFamily="66" charset="-78"/>
            </a:rPr>
            <a:t>اضطراب </a:t>
          </a:r>
          <a:r>
            <a:rPr lang="ar-SA" sz="4000" b="1" kern="1200" dirty="0" err="1">
              <a:latin typeface="Arabic Typesetting" panose="03020402040406030203" pitchFamily="66" charset="-78"/>
              <a:cs typeface="Arabic Typesetting" panose="03020402040406030203" pitchFamily="66" charset="-78"/>
            </a:rPr>
            <a:t>الاعتلالى</a:t>
          </a:r>
          <a:r>
            <a:rPr lang="ar-SA" sz="4000" b="1" kern="1200" dirty="0">
              <a:latin typeface="Arabic Typesetting" panose="03020402040406030203" pitchFamily="66" charset="-78"/>
              <a:cs typeface="Arabic Typesetting" panose="03020402040406030203" pitchFamily="66" charset="-78"/>
            </a:rPr>
            <a:t> الاجتماعي للشخصية</a:t>
          </a:r>
        </a:p>
      </dsp:txBody>
      <dsp:txXfrm>
        <a:off x="3563896" y="2269234"/>
        <a:ext cx="4581678" cy="567593"/>
      </dsp:txXfrm>
    </dsp:sp>
    <dsp:sp modelId="{5E9D6615-C93E-4799-9049-7E83774CC5AD}">
      <dsp:nvSpPr>
        <dsp:cNvPr id="0" name=""/>
        <dsp:cNvSpPr/>
      </dsp:nvSpPr>
      <dsp:spPr>
        <a:xfrm>
          <a:off x="0" y="253010"/>
          <a:ext cx="3049845" cy="60283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atin typeface="Arabic Typesetting" panose="03020402040406030203" pitchFamily="66" charset="-78"/>
              <a:cs typeface="Arabic Typesetting" panose="03020402040406030203" pitchFamily="66" charset="-78"/>
            </a:rPr>
            <a:t>استجابة لا اجتماعية </a:t>
          </a:r>
        </a:p>
      </dsp:txBody>
      <dsp:txXfrm>
        <a:off x="0" y="253010"/>
        <a:ext cx="3049845" cy="602835"/>
      </dsp:txXfrm>
    </dsp:sp>
    <dsp:sp modelId="{355EBE09-986C-4F12-B33D-0B30F4CB88D6}">
      <dsp:nvSpPr>
        <dsp:cNvPr id="0" name=""/>
        <dsp:cNvSpPr/>
      </dsp:nvSpPr>
      <dsp:spPr>
        <a:xfrm>
          <a:off x="107498" y="1405137"/>
          <a:ext cx="2887687" cy="60283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atin typeface="Arabic Typesetting" panose="03020402040406030203" pitchFamily="66" charset="-78"/>
              <a:cs typeface="Arabic Typesetting" panose="03020402040406030203" pitchFamily="66" charset="-78"/>
            </a:rPr>
            <a:t>استجابة فاسدة اجتماعياً</a:t>
          </a:r>
        </a:p>
      </dsp:txBody>
      <dsp:txXfrm>
        <a:off x="107498" y="1405137"/>
        <a:ext cx="2887687" cy="602835"/>
      </dsp:txXfrm>
    </dsp:sp>
    <dsp:sp modelId="{9F426858-F0EE-4C03-88EB-5DAB0638C702}">
      <dsp:nvSpPr>
        <dsp:cNvPr id="0" name=""/>
        <dsp:cNvSpPr/>
      </dsp:nvSpPr>
      <dsp:spPr>
        <a:xfrm>
          <a:off x="1043611" y="2917306"/>
          <a:ext cx="1977299" cy="60283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atin typeface="Arabic Typesetting" panose="03020402040406030203" pitchFamily="66" charset="-78"/>
              <a:cs typeface="Arabic Typesetting" panose="03020402040406030203" pitchFamily="66" charset="-78"/>
            </a:rPr>
            <a:t>الانحراف الجنسي </a:t>
          </a:r>
        </a:p>
      </dsp:txBody>
      <dsp:txXfrm>
        <a:off x="1043611" y="2917306"/>
        <a:ext cx="1977299" cy="602835"/>
      </dsp:txXfrm>
    </dsp:sp>
    <dsp:sp modelId="{8C069674-F960-4AC7-8365-6E9FCBC34530}">
      <dsp:nvSpPr>
        <dsp:cNvPr id="0" name=""/>
        <dsp:cNvSpPr/>
      </dsp:nvSpPr>
      <dsp:spPr>
        <a:xfrm>
          <a:off x="1115624" y="3997424"/>
          <a:ext cx="1977299" cy="60283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latin typeface="Arabic Typesetting" panose="03020402040406030203" pitchFamily="66" charset="-78"/>
              <a:cs typeface="Arabic Typesetting" panose="03020402040406030203" pitchFamily="66" charset="-78"/>
            </a:rPr>
            <a:t>الإدمان </a:t>
          </a:r>
        </a:p>
      </dsp:txBody>
      <dsp:txXfrm>
        <a:off x="1115624" y="3997424"/>
        <a:ext cx="1977299" cy="60283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C8888-8095-D641-876A-3E99F2C17951}" type="datetimeFigureOut">
              <a:rPr lang="en-SA" smtClean="0"/>
              <a:t>16/12/2024 R</a:t>
            </a:fld>
            <a:endParaRPr lang="en-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20E71-E515-3F48-945F-35880EA42E72}" type="slidenum">
              <a:rPr lang="en-SA" smtClean="0"/>
              <a:t>‹#›</a:t>
            </a:fld>
            <a:endParaRPr lang="en-SA"/>
          </a:p>
        </p:txBody>
      </p:sp>
    </p:spTree>
    <p:extLst>
      <p:ext uri="{BB962C8B-B14F-4D97-AF65-F5344CB8AC3E}">
        <p14:creationId xmlns:p14="http://schemas.microsoft.com/office/powerpoint/2010/main" val="252272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1</a:t>
            </a:fld>
            <a:endParaRPr lang="en-SA"/>
          </a:p>
        </p:txBody>
      </p:sp>
    </p:spTree>
    <p:extLst>
      <p:ext uri="{BB962C8B-B14F-4D97-AF65-F5344CB8AC3E}">
        <p14:creationId xmlns:p14="http://schemas.microsoft.com/office/powerpoint/2010/main" val="2005432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67</a:t>
            </a:fld>
            <a:endParaRPr lang="en-SA"/>
          </a:p>
        </p:txBody>
      </p:sp>
    </p:spTree>
    <p:extLst>
      <p:ext uri="{BB962C8B-B14F-4D97-AF65-F5344CB8AC3E}">
        <p14:creationId xmlns:p14="http://schemas.microsoft.com/office/powerpoint/2010/main" val="1935186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69</a:t>
            </a:fld>
            <a:endParaRPr lang="en-SA"/>
          </a:p>
        </p:txBody>
      </p:sp>
    </p:spTree>
    <p:extLst>
      <p:ext uri="{BB962C8B-B14F-4D97-AF65-F5344CB8AC3E}">
        <p14:creationId xmlns:p14="http://schemas.microsoft.com/office/powerpoint/2010/main" val="1063881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70</a:t>
            </a:fld>
            <a:endParaRPr lang="en-SA"/>
          </a:p>
        </p:txBody>
      </p:sp>
    </p:spTree>
    <p:extLst>
      <p:ext uri="{BB962C8B-B14F-4D97-AF65-F5344CB8AC3E}">
        <p14:creationId xmlns:p14="http://schemas.microsoft.com/office/powerpoint/2010/main" val="1961265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73</a:t>
            </a:fld>
            <a:endParaRPr lang="en-SA"/>
          </a:p>
        </p:txBody>
      </p:sp>
    </p:spTree>
    <p:extLst>
      <p:ext uri="{BB962C8B-B14F-4D97-AF65-F5344CB8AC3E}">
        <p14:creationId xmlns:p14="http://schemas.microsoft.com/office/powerpoint/2010/main" val="2278513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76</a:t>
            </a:fld>
            <a:endParaRPr lang="en-SA"/>
          </a:p>
        </p:txBody>
      </p:sp>
    </p:spTree>
    <p:extLst>
      <p:ext uri="{BB962C8B-B14F-4D97-AF65-F5344CB8AC3E}">
        <p14:creationId xmlns:p14="http://schemas.microsoft.com/office/powerpoint/2010/main" val="1514931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79</a:t>
            </a:fld>
            <a:endParaRPr lang="en-SA"/>
          </a:p>
        </p:txBody>
      </p:sp>
    </p:spTree>
    <p:extLst>
      <p:ext uri="{BB962C8B-B14F-4D97-AF65-F5344CB8AC3E}">
        <p14:creationId xmlns:p14="http://schemas.microsoft.com/office/powerpoint/2010/main" val="249458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81</a:t>
            </a:fld>
            <a:endParaRPr lang="en-SA"/>
          </a:p>
        </p:txBody>
      </p:sp>
    </p:spTree>
    <p:extLst>
      <p:ext uri="{BB962C8B-B14F-4D97-AF65-F5344CB8AC3E}">
        <p14:creationId xmlns:p14="http://schemas.microsoft.com/office/powerpoint/2010/main" val="486828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83</a:t>
            </a:fld>
            <a:endParaRPr lang="en-SA"/>
          </a:p>
        </p:txBody>
      </p:sp>
    </p:spTree>
    <p:extLst>
      <p:ext uri="{BB962C8B-B14F-4D97-AF65-F5344CB8AC3E}">
        <p14:creationId xmlns:p14="http://schemas.microsoft.com/office/powerpoint/2010/main" val="1604250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86</a:t>
            </a:fld>
            <a:endParaRPr lang="en-SA"/>
          </a:p>
        </p:txBody>
      </p:sp>
    </p:spTree>
    <p:extLst>
      <p:ext uri="{BB962C8B-B14F-4D97-AF65-F5344CB8AC3E}">
        <p14:creationId xmlns:p14="http://schemas.microsoft.com/office/powerpoint/2010/main" val="401813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90</a:t>
            </a:fld>
            <a:endParaRPr lang="en-SA"/>
          </a:p>
        </p:txBody>
      </p:sp>
    </p:spTree>
    <p:extLst>
      <p:ext uri="{BB962C8B-B14F-4D97-AF65-F5344CB8AC3E}">
        <p14:creationId xmlns:p14="http://schemas.microsoft.com/office/powerpoint/2010/main" val="199293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2</a:t>
            </a:fld>
            <a:endParaRPr lang="en-SA"/>
          </a:p>
        </p:txBody>
      </p:sp>
    </p:spTree>
    <p:extLst>
      <p:ext uri="{BB962C8B-B14F-4D97-AF65-F5344CB8AC3E}">
        <p14:creationId xmlns:p14="http://schemas.microsoft.com/office/powerpoint/2010/main" val="447569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91</a:t>
            </a:fld>
            <a:endParaRPr lang="en-SA"/>
          </a:p>
        </p:txBody>
      </p:sp>
    </p:spTree>
    <p:extLst>
      <p:ext uri="{BB962C8B-B14F-4D97-AF65-F5344CB8AC3E}">
        <p14:creationId xmlns:p14="http://schemas.microsoft.com/office/powerpoint/2010/main" val="64701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94</a:t>
            </a:fld>
            <a:endParaRPr lang="en-SA"/>
          </a:p>
        </p:txBody>
      </p:sp>
    </p:spTree>
    <p:extLst>
      <p:ext uri="{BB962C8B-B14F-4D97-AF65-F5344CB8AC3E}">
        <p14:creationId xmlns:p14="http://schemas.microsoft.com/office/powerpoint/2010/main" val="292310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95</a:t>
            </a:fld>
            <a:endParaRPr lang="en-SA"/>
          </a:p>
        </p:txBody>
      </p:sp>
    </p:spTree>
    <p:extLst>
      <p:ext uri="{BB962C8B-B14F-4D97-AF65-F5344CB8AC3E}">
        <p14:creationId xmlns:p14="http://schemas.microsoft.com/office/powerpoint/2010/main" val="1545583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96</a:t>
            </a:fld>
            <a:endParaRPr lang="en-SA"/>
          </a:p>
        </p:txBody>
      </p:sp>
    </p:spTree>
    <p:extLst>
      <p:ext uri="{BB962C8B-B14F-4D97-AF65-F5344CB8AC3E}">
        <p14:creationId xmlns:p14="http://schemas.microsoft.com/office/powerpoint/2010/main" val="3494026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98</a:t>
            </a:fld>
            <a:endParaRPr lang="en-SA"/>
          </a:p>
        </p:txBody>
      </p:sp>
    </p:spTree>
    <p:extLst>
      <p:ext uri="{BB962C8B-B14F-4D97-AF65-F5344CB8AC3E}">
        <p14:creationId xmlns:p14="http://schemas.microsoft.com/office/powerpoint/2010/main" val="4107736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99</a:t>
            </a:fld>
            <a:endParaRPr lang="en-SA"/>
          </a:p>
        </p:txBody>
      </p:sp>
    </p:spTree>
    <p:extLst>
      <p:ext uri="{BB962C8B-B14F-4D97-AF65-F5344CB8AC3E}">
        <p14:creationId xmlns:p14="http://schemas.microsoft.com/office/powerpoint/2010/main" val="1707996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101</a:t>
            </a:fld>
            <a:endParaRPr lang="en-SA"/>
          </a:p>
        </p:txBody>
      </p:sp>
    </p:spTree>
    <p:extLst>
      <p:ext uri="{BB962C8B-B14F-4D97-AF65-F5344CB8AC3E}">
        <p14:creationId xmlns:p14="http://schemas.microsoft.com/office/powerpoint/2010/main" val="3200723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102</a:t>
            </a:fld>
            <a:endParaRPr lang="en-SA"/>
          </a:p>
        </p:txBody>
      </p:sp>
    </p:spTree>
    <p:extLst>
      <p:ext uri="{BB962C8B-B14F-4D97-AF65-F5344CB8AC3E}">
        <p14:creationId xmlns:p14="http://schemas.microsoft.com/office/powerpoint/2010/main" val="2761054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103</a:t>
            </a:fld>
            <a:endParaRPr lang="en-SA"/>
          </a:p>
        </p:txBody>
      </p:sp>
    </p:spTree>
    <p:extLst>
      <p:ext uri="{BB962C8B-B14F-4D97-AF65-F5344CB8AC3E}">
        <p14:creationId xmlns:p14="http://schemas.microsoft.com/office/powerpoint/2010/main" val="4240113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104</a:t>
            </a:fld>
            <a:endParaRPr lang="en-SA"/>
          </a:p>
        </p:txBody>
      </p:sp>
    </p:spTree>
    <p:extLst>
      <p:ext uri="{BB962C8B-B14F-4D97-AF65-F5344CB8AC3E}">
        <p14:creationId xmlns:p14="http://schemas.microsoft.com/office/powerpoint/2010/main" val="1988758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ctr" rtl="1" eaLnBrk="1" fontAlgn="t" latinLnBrk="0" hangingPunct="1">
              <a:spcBef>
                <a:spcPts val="0"/>
              </a:spcBef>
              <a:spcAft>
                <a:spcPts val="0"/>
              </a:spcAft>
            </a:pPr>
            <a:r>
              <a:rPr lang="ar-SA" sz="1800" b="1" i="0" u="none" strike="noStrike" kern="1200" dirty="0">
                <a:solidFill>
                  <a:srgbClr val="FFFFFF"/>
                </a:solidFill>
                <a:effectLst/>
                <a:latin typeface="Arabic Typesetting" panose="03020402040406030203" pitchFamily="66" charset="-78"/>
                <a:cs typeface="Arabic Typesetting" panose="03020402040406030203" pitchFamily="66" charset="-78"/>
              </a:rPr>
              <a:t>الشخصية </a:t>
            </a:r>
            <a:r>
              <a:rPr lang="ar-SA" sz="1800" b="1" i="0" u="none" strike="noStrike" kern="1200" dirty="0" err="1">
                <a:solidFill>
                  <a:srgbClr val="FFFFFF"/>
                </a:solidFill>
                <a:effectLst/>
                <a:latin typeface="Arabic Typesetting" panose="03020402040406030203" pitchFamily="66" charset="-78"/>
                <a:cs typeface="Arabic Typesetting" panose="03020402040406030203" pitchFamily="66" charset="-78"/>
              </a:rPr>
              <a:t>النوابية</a:t>
            </a:r>
            <a:r>
              <a:rPr lang="ar-SA" sz="1800" b="1" i="0" u="none" strike="noStrike" kern="1200" dirty="0">
                <a:solidFill>
                  <a:srgbClr val="FFFFFF"/>
                </a:solidFill>
                <a:effectLst/>
                <a:latin typeface="Arabic Typesetting" panose="03020402040406030203" pitchFamily="66" charset="-78"/>
                <a:cs typeface="Arabic Typesetting" panose="03020402040406030203" pitchFamily="66" charset="-78"/>
              </a:rPr>
              <a:t> المزاج </a:t>
            </a:r>
            <a:endParaRPr lang="en-SA" sz="1800" b="0" i="0" u="none" strike="noStrike" dirty="0">
              <a:effectLst/>
              <a:latin typeface="Arial" panose="020B0604020202020204" pitchFamily="34" charset="0"/>
            </a:endParaRPr>
          </a:p>
          <a:p>
            <a:pPr marL="0" algn="ctr" rtl="1" eaLnBrk="1" fontAlgn="t" latinLnBrk="0" hangingPunct="1">
              <a:spcBef>
                <a:spcPts val="0"/>
              </a:spcBef>
              <a:spcAft>
                <a:spcPts val="0"/>
              </a:spcAft>
            </a:pPr>
            <a:r>
              <a:rPr lang="ar-SA" sz="1800" b="1" i="0" u="none" strike="noStrike" kern="1200" dirty="0">
                <a:solidFill>
                  <a:srgbClr val="FFFFFF"/>
                </a:solidFill>
                <a:effectLst/>
                <a:latin typeface="Arabic Typesetting" panose="03020402040406030203" pitchFamily="66" charset="-78"/>
                <a:cs typeface="Arabic Typesetting" panose="03020402040406030203" pitchFamily="66" charset="-78"/>
              </a:rPr>
              <a:t>الشخصية شبه </a:t>
            </a:r>
            <a:r>
              <a:rPr lang="ar-SA" sz="1800" b="1" i="0" u="none" strike="noStrike" kern="1200" dirty="0" err="1">
                <a:solidFill>
                  <a:srgbClr val="FFFFFF"/>
                </a:solidFill>
                <a:effectLst/>
                <a:latin typeface="Arabic Typesetting" panose="03020402040406030203" pitchFamily="66" charset="-78"/>
                <a:cs typeface="Arabic Typesetting" panose="03020402040406030203" pitchFamily="66" charset="-78"/>
              </a:rPr>
              <a:t>الهذائية</a:t>
            </a:r>
            <a:r>
              <a:rPr lang="ar-SA" sz="1800" b="1" i="0" u="none" strike="noStrike" kern="1200" dirty="0">
                <a:solidFill>
                  <a:srgbClr val="FFFFFF"/>
                </a:solidFill>
                <a:effectLst/>
                <a:latin typeface="Arabic Typesetting" panose="03020402040406030203" pitchFamily="66" charset="-78"/>
                <a:cs typeface="Arabic Typesetting" panose="03020402040406030203" pitchFamily="66" charset="-78"/>
              </a:rPr>
              <a:t> </a:t>
            </a:r>
            <a:endParaRPr lang="en-SA" sz="1800" b="0" i="0" u="none" strike="noStrike" dirty="0">
              <a:effectLst/>
              <a:latin typeface="Arial" panose="020B0604020202020204" pitchFamily="34" charset="0"/>
            </a:endParaRPr>
          </a:p>
          <a:p>
            <a:pPr marL="0" algn="justLow" rtl="1" eaLnBrk="1" fontAlgn="t" latinLnBrk="0" hangingPunct="1">
              <a:spcBef>
                <a:spcPts val="0"/>
              </a:spcBef>
              <a:spcAft>
                <a:spcPts val="0"/>
              </a:spcAft>
            </a:pPr>
            <a:r>
              <a:rPr lang="ar-SA" sz="1800" b="1" i="0" u="none" strike="noStrike" kern="1200" dirty="0">
                <a:solidFill>
                  <a:srgbClr val="000000"/>
                </a:solidFill>
                <a:effectLst/>
                <a:latin typeface="Arabic Typesetting" panose="03020402040406030203" pitchFamily="66" charset="-78"/>
                <a:cs typeface="Arabic Typesetting" panose="03020402040406030203" pitchFamily="66" charset="-78"/>
              </a:rPr>
              <a:t>يحب صاحبها الاختلاط بالآخرين و الدخول معهم في منافسات ، و هو مرة يكون راضياً</a:t>
            </a:r>
            <a:r>
              <a:rPr lang="ar-SA" sz="1800" b="1" i="0" u="none" strike="noStrike" kern="1200" baseline="0" dirty="0">
                <a:solidFill>
                  <a:srgbClr val="000000"/>
                </a:solidFill>
                <a:effectLst/>
                <a:latin typeface="Arabic Typesetting" panose="03020402040406030203" pitchFamily="66" charset="-78"/>
                <a:cs typeface="Arabic Typesetting" panose="03020402040406030203" pitchFamily="66" charset="-78"/>
              </a:rPr>
              <a:t> و مره ساخطاً ،و أحياناً سعيداً و أحياناً مكتئباً ، فهو   لا يستقر على قرار ،ومزاجه دائم التقلب .</a:t>
            </a:r>
            <a:endParaRPr lang="en-SA" sz="1800" b="0" i="0" u="none" strike="noStrike" dirty="0">
              <a:effectLst/>
              <a:latin typeface="Arial" panose="020B0604020202020204" pitchFamily="34" charset="0"/>
            </a:endParaRPr>
          </a:p>
          <a:p>
            <a:pPr marL="0" algn="justLow" rtl="1" eaLnBrk="1" fontAlgn="t" latinLnBrk="0" hangingPunct="1">
              <a:spcBef>
                <a:spcPts val="0"/>
              </a:spcBef>
              <a:spcAft>
                <a:spcPts val="0"/>
              </a:spcAft>
            </a:pPr>
            <a:r>
              <a:rPr lang="ar-SA" sz="1800" b="1" i="0" u="none" strike="noStrike" kern="1200" dirty="0">
                <a:solidFill>
                  <a:srgbClr val="000000"/>
                </a:solidFill>
                <a:effectLst/>
                <a:latin typeface="Arabic Typesetting" panose="03020402040406030203" pitchFamily="66" charset="-78"/>
                <a:cs typeface="Arabic Typesetting" panose="03020402040406030203" pitchFamily="66" charset="-78"/>
              </a:rPr>
              <a:t>يعتبر صاحبها مفرط الحساسية في</a:t>
            </a:r>
            <a:r>
              <a:rPr lang="ar-SA" sz="1800" b="1" i="0" u="none" strike="noStrike" kern="1200" baseline="0" dirty="0">
                <a:solidFill>
                  <a:srgbClr val="000000"/>
                </a:solidFill>
                <a:effectLst/>
                <a:latin typeface="Arabic Typesetting" panose="03020402040406030203" pitchFamily="66" charset="-78"/>
                <a:cs typeface="Arabic Typesetting" panose="03020402040406030203" pitchFamily="66" charset="-78"/>
              </a:rPr>
              <a:t> علاقاته الاجتماعي ، و يرتاب فيمن حوله و في نوايا الآخرين ، و هو دائم الحسد لهم و الغيرة منهم ، و ما بنفسه مما يستهجنه ينسبه للناس ، فهو لا يكرهم  و لكنهم الذين يكرهونه و هو لا يحب أن يؤذيهم و لكنهم الحبون لإيقاع الأذى به .</a:t>
            </a:r>
            <a:endParaRPr lang="en-SA" sz="1800" b="0" i="0" u="none" strike="noStrike" dirty="0">
              <a:effectLst/>
              <a:latin typeface="Arial" panose="020B0604020202020204" pitchFamily="34" charset="0"/>
            </a:endParaRPr>
          </a:p>
          <a:p>
            <a:pPr marL="0" algn="r" defTabSz="914400" rtl="1" eaLnBrk="1" latinLnBrk="0" hangingPunct="1"/>
            <a:endParaRPr lang="en-SA" dirty="0"/>
          </a:p>
        </p:txBody>
      </p:sp>
      <p:sp>
        <p:nvSpPr>
          <p:cNvPr id="4" name="Slide Number Placeholder 3"/>
          <p:cNvSpPr>
            <a:spLocks noGrp="1"/>
          </p:cNvSpPr>
          <p:nvPr>
            <p:ph type="sldNum" sz="quarter" idx="5"/>
          </p:nvPr>
        </p:nvSpPr>
        <p:spPr/>
        <p:txBody>
          <a:bodyPr/>
          <a:lstStyle/>
          <a:p>
            <a:fld id="{4B920E71-E515-3F48-945F-35880EA42E72}" type="slidenum">
              <a:rPr lang="en-SA" smtClean="0"/>
              <a:t>11</a:t>
            </a:fld>
            <a:endParaRPr lang="en-SA"/>
          </a:p>
        </p:txBody>
      </p:sp>
    </p:spTree>
    <p:extLst>
      <p:ext uri="{BB962C8B-B14F-4D97-AF65-F5344CB8AC3E}">
        <p14:creationId xmlns:p14="http://schemas.microsoft.com/office/powerpoint/2010/main" val="270067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105</a:t>
            </a:fld>
            <a:endParaRPr lang="en-SA"/>
          </a:p>
        </p:txBody>
      </p:sp>
    </p:spTree>
    <p:extLst>
      <p:ext uri="{BB962C8B-B14F-4D97-AF65-F5344CB8AC3E}">
        <p14:creationId xmlns:p14="http://schemas.microsoft.com/office/powerpoint/2010/main" val="3582931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106</a:t>
            </a:fld>
            <a:endParaRPr lang="en-SA"/>
          </a:p>
        </p:txBody>
      </p:sp>
    </p:spTree>
    <p:extLst>
      <p:ext uri="{BB962C8B-B14F-4D97-AF65-F5344CB8AC3E}">
        <p14:creationId xmlns:p14="http://schemas.microsoft.com/office/powerpoint/2010/main" val="4097277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107</a:t>
            </a:fld>
            <a:endParaRPr lang="en-SA"/>
          </a:p>
        </p:txBody>
      </p:sp>
    </p:spTree>
    <p:extLst>
      <p:ext uri="{BB962C8B-B14F-4D97-AF65-F5344CB8AC3E}">
        <p14:creationId xmlns:p14="http://schemas.microsoft.com/office/powerpoint/2010/main" val="70425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17</a:t>
            </a:fld>
            <a:endParaRPr lang="en-SA"/>
          </a:p>
        </p:txBody>
      </p:sp>
    </p:spTree>
    <p:extLst>
      <p:ext uri="{BB962C8B-B14F-4D97-AF65-F5344CB8AC3E}">
        <p14:creationId xmlns:p14="http://schemas.microsoft.com/office/powerpoint/2010/main" val="115323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dirty="0"/>
          </a:p>
        </p:txBody>
      </p:sp>
      <p:sp>
        <p:nvSpPr>
          <p:cNvPr id="4" name="Slide Number Placeholder 3"/>
          <p:cNvSpPr>
            <a:spLocks noGrp="1"/>
          </p:cNvSpPr>
          <p:nvPr>
            <p:ph type="sldNum" sz="quarter" idx="5"/>
          </p:nvPr>
        </p:nvSpPr>
        <p:spPr/>
        <p:txBody>
          <a:bodyPr/>
          <a:lstStyle/>
          <a:p>
            <a:fld id="{4B920E71-E515-3F48-945F-35880EA42E72}" type="slidenum">
              <a:rPr lang="en-SA" smtClean="0"/>
              <a:t>31</a:t>
            </a:fld>
            <a:endParaRPr lang="en-SA"/>
          </a:p>
        </p:txBody>
      </p:sp>
    </p:spTree>
    <p:extLst>
      <p:ext uri="{BB962C8B-B14F-4D97-AF65-F5344CB8AC3E}">
        <p14:creationId xmlns:p14="http://schemas.microsoft.com/office/powerpoint/2010/main" val="28628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63</a:t>
            </a:fld>
            <a:endParaRPr lang="en-SA"/>
          </a:p>
        </p:txBody>
      </p:sp>
    </p:spTree>
    <p:extLst>
      <p:ext uri="{BB962C8B-B14F-4D97-AF65-F5344CB8AC3E}">
        <p14:creationId xmlns:p14="http://schemas.microsoft.com/office/powerpoint/2010/main" val="512832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64</a:t>
            </a:fld>
            <a:endParaRPr lang="en-SA"/>
          </a:p>
        </p:txBody>
      </p:sp>
    </p:spTree>
    <p:extLst>
      <p:ext uri="{BB962C8B-B14F-4D97-AF65-F5344CB8AC3E}">
        <p14:creationId xmlns:p14="http://schemas.microsoft.com/office/powerpoint/2010/main" val="421771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65</a:t>
            </a:fld>
            <a:endParaRPr lang="en-SA"/>
          </a:p>
        </p:txBody>
      </p:sp>
    </p:spTree>
    <p:extLst>
      <p:ext uri="{BB962C8B-B14F-4D97-AF65-F5344CB8AC3E}">
        <p14:creationId xmlns:p14="http://schemas.microsoft.com/office/powerpoint/2010/main" val="160956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a:p>
        </p:txBody>
      </p:sp>
      <p:sp>
        <p:nvSpPr>
          <p:cNvPr id="4" name="Slide Number Placeholder 3"/>
          <p:cNvSpPr>
            <a:spLocks noGrp="1"/>
          </p:cNvSpPr>
          <p:nvPr>
            <p:ph type="sldNum" sz="quarter" idx="5"/>
          </p:nvPr>
        </p:nvSpPr>
        <p:spPr/>
        <p:txBody>
          <a:bodyPr/>
          <a:lstStyle/>
          <a:p>
            <a:fld id="{4B920E71-E515-3F48-945F-35880EA42E72}" type="slidenum">
              <a:rPr lang="en-SA" smtClean="0"/>
              <a:t>66</a:t>
            </a:fld>
            <a:endParaRPr lang="en-SA"/>
          </a:p>
        </p:txBody>
      </p:sp>
    </p:spTree>
    <p:extLst>
      <p:ext uri="{BB962C8B-B14F-4D97-AF65-F5344CB8AC3E}">
        <p14:creationId xmlns:p14="http://schemas.microsoft.com/office/powerpoint/2010/main" val="414714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3" name="Date Placeholder 3">
            <a:extLst>
              <a:ext uri="{FF2B5EF4-FFF2-40B4-BE49-F238E27FC236}">
                <a16:creationId xmlns:a16="http://schemas.microsoft.com/office/drawing/2014/main" id="{20330BDA-B9E6-D1B2-D19A-4A59F79ECD8F}"/>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A65C0C2-FD12-FB26-B441-5B37751D5BA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449D69-9810-2F0B-77B4-D7410B243EF2}"/>
              </a:ext>
            </a:extLst>
          </p:cNvPr>
          <p:cNvSpPr>
            <a:spLocks noGrp="1"/>
          </p:cNvSpPr>
          <p:nvPr>
            <p:ph type="sldNum" sz="quarter" idx="16"/>
          </p:nvPr>
        </p:nvSpPr>
        <p:spPr/>
        <p:txBody>
          <a:bodyPr/>
          <a:lstStyle>
            <a:lvl1pPr>
              <a:defRPr/>
            </a:lvl1pPr>
          </a:lstStyle>
          <a:p>
            <a:fld id="{0151E1DE-F4DC-7543-A4D9-604D09EDAD5C}" type="slidenum">
              <a:rPr lang="ar-SA" altLang="en-US"/>
              <a:pPr/>
              <a:t>‹#›</a:t>
            </a:fld>
            <a:endParaRPr lang="en-US" altLang="en-US"/>
          </a:p>
        </p:txBody>
      </p:sp>
    </p:spTree>
    <p:extLst>
      <p:ext uri="{BB962C8B-B14F-4D97-AF65-F5344CB8AC3E}">
        <p14:creationId xmlns:p14="http://schemas.microsoft.com/office/powerpoint/2010/main" val="3908160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11" name="Content Placeholder 10"/>
          <p:cNvSpPr>
            <a:spLocks noGrp="1"/>
          </p:cNvSpPr>
          <p:nvPr>
            <p:ph sz="quarter" idx="13"/>
          </p:nvPr>
        </p:nvSpPr>
        <p:spPr>
          <a:xfrm>
            <a:off x="609600" y="2212848"/>
            <a:ext cx="5388864" cy="391363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a:extLst>
              <a:ext uri="{FF2B5EF4-FFF2-40B4-BE49-F238E27FC236}">
                <a16:creationId xmlns:a16="http://schemas.microsoft.com/office/drawing/2014/main" id="{43922DC4-6FE7-4C49-F742-099D946608E8}"/>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795CF6C-6313-8EF6-240D-B73749CDFF33}"/>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D72762-2B4A-CE4D-A9BE-68E7F27755CA}"/>
              </a:ext>
            </a:extLst>
          </p:cNvPr>
          <p:cNvSpPr>
            <a:spLocks noGrp="1"/>
          </p:cNvSpPr>
          <p:nvPr>
            <p:ph type="sldNum" sz="quarter" idx="17"/>
          </p:nvPr>
        </p:nvSpPr>
        <p:spPr/>
        <p:txBody>
          <a:bodyPr/>
          <a:lstStyle>
            <a:lvl1pPr>
              <a:defRPr/>
            </a:lvl1pPr>
          </a:lstStyle>
          <a:p>
            <a:fld id="{C9CD1974-4EF8-E64D-A199-DE8DA415B63F}" type="slidenum">
              <a:rPr lang="ar-SA" altLang="en-US"/>
              <a:pPr/>
              <a:t>‹#›</a:t>
            </a:fld>
            <a:endParaRPr lang="en-US" altLang="en-US"/>
          </a:p>
        </p:txBody>
      </p:sp>
    </p:spTree>
    <p:extLst>
      <p:ext uri="{BB962C8B-B14F-4D97-AF65-F5344CB8AC3E}">
        <p14:creationId xmlns:p14="http://schemas.microsoft.com/office/powerpoint/2010/main" val="389049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609600"/>
            <a:ext cx="10363200" cy="1143000"/>
          </a:xfrm>
        </p:spPr>
        <p:txBody>
          <a:bodyPr/>
          <a:lstStyle/>
          <a:p>
            <a:r>
              <a:rPr lang="ar-SA"/>
              <a:t>انقر لتحرير نمط العنوان الرئيسي</a:t>
            </a:r>
          </a:p>
        </p:txBody>
      </p:sp>
      <p:sp>
        <p:nvSpPr>
          <p:cNvPr id="3" name="عنصر نائب للجدول 2"/>
          <p:cNvSpPr>
            <a:spLocks noGrp="1"/>
          </p:cNvSpPr>
          <p:nvPr>
            <p:ph type="tbl" idx="1"/>
          </p:nvPr>
        </p:nvSpPr>
        <p:spPr>
          <a:xfrm>
            <a:off x="914400" y="1981200"/>
            <a:ext cx="10363200" cy="4114800"/>
          </a:xfrm>
        </p:spPr>
        <p:txBody>
          <a:bodyPr rtlCol="0">
            <a:normAutofit/>
          </a:bodyPr>
          <a:lstStyle/>
          <a:p>
            <a:pPr lvl="0"/>
            <a:endParaRPr lang="ar-SA" noProof="0" dirty="0"/>
          </a:p>
        </p:txBody>
      </p:sp>
      <p:sp>
        <p:nvSpPr>
          <p:cNvPr id="4" name="عنصر نائب للتاريخ 3">
            <a:extLst>
              <a:ext uri="{FF2B5EF4-FFF2-40B4-BE49-F238E27FC236}">
                <a16:creationId xmlns:a16="http://schemas.microsoft.com/office/drawing/2014/main" id="{1FAB8E43-B126-31A5-DBCC-3377D813929F}"/>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5" name="عنصر نائب للتذييل 4">
            <a:extLst>
              <a:ext uri="{FF2B5EF4-FFF2-40B4-BE49-F238E27FC236}">
                <a16:creationId xmlns:a16="http://schemas.microsoft.com/office/drawing/2014/main" id="{79331E0B-1D83-2EDC-42AE-F10B0707A793}"/>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53EE1083-6786-3BFF-6C20-9CBD6DC7BE58}"/>
              </a:ext>
            </a:extLst>
          </p:cNvPr>
          <p:cNvSpPr>
            <a:spLocks noGrp="1"/>
          </p:cNvSpPr>
          <p:nvPr>
            <p:ph type="sldNum" sz="quarter" idx="12"/>
          </p:nvPr>
        </p:nvSpPr>
        <p:spPr>
          <a:xfrm>
            <a:off x="8737600" y="6248400"/>
            <a:ext cx="2540000" cy="457200"/>
          </a:xfrm>
        </p:spPr>
        <p:txBody>
          <a:bodyPr/>
          <a:lstStyle>
            <a:lvl1pPr>
              <a:defRPr/>
            </a:lvl1pPr>
          </a:lstStyle>
          <a:p>
            <a:fld id="{6D84F828-E40E-7747-B2DB-C2CDF5EA0351}" type="slidenum">
              <a:rPr lang="ar-SA" altLang="en-US"/>
              <a:pPr/>
              <a:t>‹#›</a:t>
            </a:fld>
            <a:endParaRPr lang="en-US" altLang="en-US"/>
          </a:p>
        </p:txBody>
      </p:sp>
    </p:spTree>
    <p:extLst>
      <p:ext uri="{BB962C8B-B14F-4D97-AF65-F5344CB8AC3E}">
        <p14:creationId xmlns:p14="http://schemas.microsoft.com/office/powerpoint/2010/main" val="196721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12/16/24</a:t>
            </a:fld>
            <a:endParaRPr lang="en-US" dirty="0"/>
          </a:p>
        </p:txBody>
      </p:sp>
      <p:sp>
        <p:nvSpPr>
          <p:cNvPr id="5" name="Footer Placeholder 4"/>
          <p:cNvSpPr>
            <a:spLocks noGrp="1"/>
          </p:cNvSpPr>
          <p:nvPr>
            <p:ph type="ftr" sz="quarter" idx="11"/>
          </p:nvPr>
        </p:nvSpPr>
        <p:spPr/>
        <p:txBody>
          <a:bodyPr/>
          <a:lstStyle/>
          <a:p>
            <a:pPr marL="0" algn="ctr" defTabSz="457200" rtl="1" eaLnBrk="1" latinLnBrk="0" hangingPunct="1"/>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73CD81-B748-4BC3-7A17-03055A407801}"/>
              </a:ext>
            </a:extLst>
          </p:cNvPr>
          <p:cNvPicPr>
            <a:picLocks noChangeAspect="1"/>
          </p:cNvPicPr>
          <p:nvPr userDrawn="1"/>
        </p:nvPicPr>
        <p:blipFill>
          <a:blip r:embed="rId16"/>
          <a:stretch>
            <a:fillRect/>
          </a:stretch>
        </p:blipFill>
        <p:spPr>
          <a:xfrm>
            <a:off x="0" y="-73593"/>
            <a:ext cx="12192000" cy="1118621"/>
          </a:xfrm>
          <a:prstGeom prst="rect">
            <a:avLst/>
          </a:prstGeom>
        </p:spPr>
      </p:pic>
      <p:sp>
        <p:nvSpPr>
          <p:cNvPr id="2" name="Title Placeholder 1"/>
          <p:cNvSpPr>
            <a:spLocks noGrp="1"/>
          </p:cNvSpPr>
          <p:nvPr>
            <p:ph type="title"/>
          </p:nvPr>
        </p:nvSpPr>
        <p:spPr>
          <a:xfrm>
            <a:off x="838200" y="50006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12/16/24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EF85-3C6F-8CE7-6FD8-77F0602DC3A0}"/>
              </a:ext>
            </a:extLst>
          </p:cNvPr>
          <p:cNvSpPr>
            <a:spLocks noGrp="1"/>
          </p:cNvSpPr>
          <p:nvPr>
            <p:ph type="ctrTitle"/>
          </p:nvPr>
        </p:nvSpPr>
        <p:spPr>
          <a:xfrm>
            <a:off x="1524000" y="1678417"/>
            <a:ext cx="9144000" cy="2387600"/>
          </a:xfrm>
        </p:spPr>
        <p:txBody>
          <a:bodyPr>
            <a:normAutofit/>
          </a:bodyPr>
          <a:lstStyle/>
          <a:p>
            <a:pPr rtl="1"/>
            <a:r>
              <a:rPr lang="ar-SA" b="1" dirty="0">
                <a:solidFill>
                  <a:schemeClr val="tx1"/>
                </a:solidFill>
              </a:rPr>
              <a:t> السلوك الوظيفي واخلاقيات العمل</a:t>
            </a:r>
            <a:endParaRPr lang="en-SA" b="1" dirty="0">
              <a:solidFill>
                <a:schemeClr val="tx1"/>
              </a:solidFill>
            </a:endParaRPr>
          </a:p>
        </p:txBody>
      </p:sp>
      <p:sp>
        <p:nvSpPr>
          <p:cNvPr id="3" name="Subtitle 2">
            <a:extLst>
              <a:ext uri="{FF2B5EF4-FFF2-40B4-BE49-F238E27FC236}">
                <a16:creationId xmlns:a16="http://schemas.microsoft.com/office/drawing/2014/main" id="{A7906488-3BAD-D4AA-0CA7-A6AE4F0B3C4D}"/>
              </a:ext>
            </a:extLst>
          </p:cNvPr>
          <p:cNvSpPr>
            <a:spLocks noGrp="1"/>
          </p:cNvSpPr>
          <p:nvPr>
            <p:ph type="subTitle" idx="1"/>
          </p:nvPr>
        </p:nvSpPr>
        <p:spPr>
          <a:xfrm>
            <a:off x="1524000" y="4697713"/>
            <a:ext cx="9144000" cy="1655762"/>
          </a:xfrm>
        </p:spPr>
        <p:txBody>
          <a:bodyPr/>
          <a:lstStyle/>
          <a:p>
            <a:pPr marL="0" indent="0" algn="ctr" defTabSz="914400" rtl="1" eaLnBrk="1" latinLnBrk="0" hangingPunct="1">
              <a:lnSpc>
                <a:spcPct val="90000"/>
              </a:lnSpc>
              <a:spcBef>
                <a:spcPts val="1000"/>
              </a:spcBef>
              <a:buFont typeface="Arial" panose="020B0604020202020204" pitchFamily="34" charset="0"/>
              <a:buNone/>
            </a:pPr>
            <a:r>
              <a:rPr lang="ar-SA" dirty="0">
                <a:solidFill>
                  <a:schemeClr val="tx1"/>
                </a:solidFill>
              </a:rPr>
              <a:t>د. أحمد محمد الجهني </a:t>
            </a:r>
          </a:p>
          <a:p>
            <a:pPr marL="0" indent="0" algn="ctr" defTabSz="914400" rtl="1" eaLnBrk="1" latinLnBrk="0" hangingPunct="1">
              <a:lnSpc>
                <a:spcPct val="90000"/>
              </a:lnSpc>
              <a:spcBef>
                <a:spcPts val="1000"/>
              </a:spcBef>
              <a:buFont typeface="Arial" panose="020B0604020202020204" pitchFamily="34" charset="0"/>
              <a:buNone/>
            </a:pPr>
            <a:r>
              <a:rPr lang="ar-SA" dirty="0">
                <a:solidFill>
                  <a:schemeClr val="tx1"/>
                </a:solidFill>
              </a:rPr>
              <a:t>أستاذ الإدارة المشارك </a:t>
            </a:r>
            <a:endParaRPr lang="en-AU" dirty="0">
              <a:solidFill>
                <a:schemeClr val="tx1"/>
              </a:solidFill>
            </a:endParaRPr>
          </a:p>
          <a:p>
            <a:pPr marL="0" indent="0" algn="ctr" defTabSz="914400" rtl="1" eaLnBrk="1" latinLnBrk="0" hangingPunct="1">
              <a:lnSpc>
                <a:spcPct val="90000"/>
              </a:lnSpc>
              <a:spcBef>
                <a:spcPts val="1000"/>
              </a:spcBef>
              <a:buFont typeface="Arial" panose="020B0604020202020204" pitchFamily="34" charset="0"/>
              <a:buNone/>
            </a:pPr>
            <a:r>
              <a:rPr lang="en-AU" dirty="0" err="1">
                <a:solidFill>
                  <a:schemeClr val="tx1"/>
                </a:solidFill>
              </a:rPr>
              <a:t>ك</a:t>
            </a:r>
            <a:r>
              <a:rPr lang="ar-SA" dirty="0">
                <a:solidFill>
                  <a:schemeClr val="tx1"/>
                </a:solidFill>
              </a:rPr>
              <a:t>لية إدارة الأعمال </a:t>
            </a:r>
          </a:p>
          <a:p>
            <a:pPr marL="0" indent="0" algn="ctr" defTabSz="914400" rtl="1" eaLnBrk="1" latinLnBrk="0" hangingPunct="1">
              <a:lnSpc>
                <a:spcPct val="90000"/>
              </a:lnSpc>
              <a:spcBef>
                <a:spcPts val="1000"/>
              </a:spcBef>
              <a:buFont typeface="Arial" panose="020B0604020202020204" pitchFamily="34" charset="0"/>
              <a:buNone/>
            </a:pPr>
            <a:endParaRPr lang="en-SA" dirty="0">
              <a:solidFill>
                <a:schemeClr val="tx1"/>
              </a:solidFill>
            </a:endParaRPr>
          </a:p>
        </p:txBody>
      </p:sp>
    </p:spTree>
    <p:extLst>
      <p:ext uri="{BB962C8B-B14F-4D97-AF65-F5344CB8AC3E}">
        <p14:creationId xmlns:p14="http://schemas.microsoft.com/office/powerpoint/2010/main" val="19302138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5546B-91DC-6E3F-B8C5-B3ECB5028822}"/>
              </a:ext>
            </a:extLst>
          </p:cNvPr>
          <p:cNvSpPr>
            <a:spLocks noGrp="1"/>
          </p:cNvSpPr>
          <p:nvPr>
            <p:ph type="title"/>
          </p:nvPr>
        </p:nvSpPr>
        <p:spPr>
          <a:xfrm>
            <a:off x="838200" y="681037"/>
            <a:ext cx="10515600" cy="1325563"/>
          </a:xfrm>
        </p:spPr>
        <p:txBody>
          <a:bodyPr/>
          <a:lstStyle/>
          <a:p>
            <a:pPr algn="ctr" rtl="1"/>
            <a:r>
              <a:rPr lang="ar-SA" dirty="0">
                <a:solidFill>
                  <a:schemeClr val="tx1"/>
                </a:solidFill>
              </a:rPr>
              <a:t>علاقة اضطراب الشخصيات في السلوك الوظيفي </a:t>
            </a:r>
            <a:endParaRPr lang="en-SA" dirty="0">
              <a:solidFill>
                <a:schemeClr val="tx1"/>
              </a:solidFill>
            </a:endParaRPr>
          </a:p>
        </p:txBody>
      </p:sp>
      <p:graphicFrame>
        <p:nvGraphicFramePr>
          <p:cNvPr id="4" name="عنصر نائب للمحتوى 3">
            <a:extLst>
              <a:ext uri="{FF2B5EF4-FFF2-40B4-BE49-F238E27FC236}">
                <a16:creationId xmlns:a16="http://schemas.microsoft.com/office/drawing/2014/main" id="{8AF57EDB-648B-AE11-5EDB-4E3BF1018DBF}"/>
              </a:ext>
            </a:extLst>
          </p:cNvPr>
          <p:cNvGraphicFramePr>
            <a:graphicFrameLocks noGrp="1"/>
          </p:cNvGraphicFramePr>
          <p:nvPr>
            <p:ph idx="1"/>
            <p:extLst>
              <p:ext uri="{D42A27DB-BD31-4B8C-83A1-F6EECF244321}">
                <p14:modId xmlns:p14="http://schemas.microsoft.com/office/powerpoint/2010/main" val="27977992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7439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3" name="Rectangle 3">
            <a:extLst>
              <a:ext uri="{FF2B5EF4-FFF2-40B4-BE49-F238E27FC236}">
                <a16:creationId xmlns:a16="http://schemas.microsoft.com/office/drawing/2014/main" id="{69CA746A-D832-7AE7-D557-F24B94AE3EF5}"/>
              </a:ext>
            </a:extLst>
          </p:cNvPr>
          <p:cNvSpPr>
            <a:spLocks noGrp="1" noChangeArrowheads="1"/>
          </p:cNvSpPr>
          <p:nvPr>
            <p:ph type="body" idx="1"/>
          </p:nvPr>
        </p:nvSpPr>
        <p:spPr/>
        <p:txBody>
          <a:bodyPr/>
          <a:lstStyle/>
          <a:p>
            <a:pPr algn="r" rtl="1">
              <a:lnSpc>
                <a:spcPct val="90000"/>
              </a:lnSpc>
            </a:pPr>
            <a:r>
              <a:rPr lang="en-US" altLang="en-SA" sz="2600">
                <a:solidFill>
                  <a:schemeClr val="tx1"/>
                </a:solidFill>
              </a:rPr>
              <a:t> </a:t>
            </a:r>
            <a:r>
              <a:rPr lang="ar-SA" altLang="en-SA" sz="2600">
                <a:solidFill>
                  <a:schemeClr val="tx1"/>
                </a:solidFill>
              </a:rPr>
              <a:t>أخلاقيات متعلقة بإطاعة الأوامر.</a:t>
            </a:r>
            <a:endParaRPr lang="en-US" altLang="en-SA" sz="2600">
              <a:solidFill>
                <a:schemeClr val="tx1"/>
              </a:solidFill>
            </a:endParaRPr>
          </a:p>
          <a:p>
            <a:pPr algn="r" rtl="1">
              <a:lnSpc>
                <a:spcPct val="90000"/>
              </a:lnSpc>
            </a:pPr>
            <a:r>
              <a:rPr lang="ar-SA" altLang="en-SA" sz="2600">
                <a:solidFill>
                  <a:schemeClr val="tx1"/>
                </a:solidFill>
              </a:rPr>
              <a:t>تشمل إطاعة السلطة فيما يلي:</a:t>
            </a:r>
          </a:p>
          <a:p>
            <a:pPr algn="r" rtl="1">
              <a:lnSpc>
                <a:spcPct val="90000"/>
              </a:lnSpc>
              <a:buFont typeface="Wingdings" pitchFamily="2" charset="2"/>
              <a:buNone/>
            </a:pPr>
            <a:r>
              <a:rPr lang="ar-SA" altLang="en-SA" sz="2600">
                <a:solidFill>
                  <a:schemeClr val="tx1"/>
                </a:solidFill>
              </a:rPr>
              <a:t>     1- سلطة توجيه المرؤوسين في أعمالهم بإصدار الأوامر والتعليمات، وعلى المرؤوسين احترامها والتقيد بها.</a:t>
            </a:r>
          </a:p>
          <a:p>
            <a:pPr algn="r" rtl="1">
              <a:lnSpc>
                <a:spcPct val="90000"/>
              </a:lnSpc>
              <a:buFont typeface="Wingdings" pitchFamily="2" charset="2"/>
              <a:buNone/>
            </a:pPr>
            <a:r>
              <a:rPr lang="ar-SA" altLang="en-SA" sz="2600">
                <a:solidFill>
                  <a:schemeClr val="tx1"/>
                </a:solidFill>
              </a:rPr>
              <a:t>     2- سلطة تعديل أو إلغاء أو وقف القرارات والأعمال التي يصدرها المرؤوسين.</a:t>
            </a:r>
          </a:p>
          <a:p>
            <a:pPr algn="r" rtl="1">
              <a:lnSpc>
                <a:spcPct val="90000"/>
              </a:lnSpc>
              <a:buFont typeface="Wingdings" pitchFamily="2" charset="2"/>
              <a:buNone/>
            </a:pPr>
            <a:r>
              <a:rPr lang="ar-SA" altLang="en-SA" sz="2600">
                <a:solidFill>
                  <a:schemeClr val="tx1"/>
                </a:solidFill>
              </a:rPr>
              <a:t>     3- سلطة تأديب الموظفين.</a:t>
            </a:r>
          </a:p>
          <a:p>
            <a:pPr algn="r" rtl="1">
              <a:lnSpc>
                <a:spcPct val="90000"/>
              </a:lnSpc>
            </a:pPr>
            <a:r>
              <a:rPr lang="ar-SA" altLang="en-SA" sz="2600">
                <a:solidFill>
                  <a:schemeClr val="tx1"/>
                </a:solidFill>
              </a:rPr>
              <a:t>حدود الطاعة ( وأطيعوا الله وأطيعوا الرسول وأولي الأمر منكم).</a:t>
            </a:r>
          </a:p>
          <a:p>
            <a:pPr algn="r" rtl="1">
              <a:lnSpc>
                <a:spcPct val="90000"/>
              </a:lnSpc>
            </a:pPr>
            <a:r>
              <a:rPr lang="ar-SA" altLang="en-SA" sz="2600">
                <a:solidFill>
                  <a:schemeClr val="tx1"/>
                </a:solidFill>
              </a:rPr>
              <a:t>( السمع والطاعة على المرء المسلم فيما أحب وكره ما لم يؤمر بمعصية فلا سمع ولا طاعة)</a:t>
            </a:r>
            <a:endParaRPr lang="en-US" altLang="en-SA" sz="2600">
              <a:solidFill>
                <a:schemeClr val="tx1"/>
              </a:solidFill>
            </a:endParaRPr>
          </a:p>
          <a:p>
            <a:pPr algn="r" rtl="1">
              <a:lnSpc>
                <a:spcPct val="90000"/>
              </a:lnSpc>
            </a:pPr>
            <a:endParaRPr lang="en-US" altLang="en-SA" sz="2600">
              <a:solidFill>
                <a:schemeClr val="tx1"/>
              </a:solidFill>
            </a:endParaRPr>
          </a:p>
        </p:txBody>
      </p:sp>
      <p:sp>
        <p:nvSpPr>
          <p:cNvPr id="3" name="Title 2">
            <a:extLst>
              <a:ext uri="{FF2B5EF4-FFF2-40B4-BE49-F238E27FC236}">
                <a16:creationId xmlns:a16="http://schemas.microsoft.com/office/drawing/2014/main" id="{7B7C08FD-4764-7513-02F9-92C9D588A452}"/>
              </a:ext>
            </a:extLst>
          </p:cNvPr>
          <p:cNvSpPr>
            <a:spLocks noGrp="1"/>
          </p:cNvSpPr>
          <p:nvPr>
            <p:ph type="title"/>
          </p:nvPr>
        </p:nvSpPr>
        <p:spPr/>
        <p:txBody>
          <a:bodyPr/>
          <a:lstStyle/>
          <a:p>
            <a:endParaRPr lang="en-S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a:extLst>
              <a:ext uri="{FF2B5EF4-FFF2-40B4-BE49-F238E27FC236}">
                <a16:creationId xmlns:a16="http://schemas.microsoft.com/office/drawing/2014/main" id="{CCEF8D56-11B0-E859-381C-7C0B34409B59}"/>
              </a:ext>
            </a:extLst>
          </p:cNvPr>
          <p:cNvSpPr>
            <a:spLocks noGrp="1" noChangeArrowheads="1"/>
          </p:cNvSpPr>
          <p:nvPr>
            <p:ph type="title"/>
          </p:nvPr>
        </p:nvSpPr>
        <p:spPr/>
        <p:txBody>
          <a:bodyPr/>
          <a:lstStyle/>
          <a:p>
            <a:pPr algn="r" rtl="1"/>
            <a:r>
              <a:rPr lang="ar-SA" altLang="en-SA">
                <a:solidFill>
                  <a:schemeClr val="tx1"/>
                </a:solidFill>
              </a:rPr>
              <a:t> </a:t>
            </a:r>
            <a:endParaRPr lang="en-US" altLang="en-SA">
              <a:solidFill>
                <a:schemeClr val="tx1"/>
              </a:solidFill>
            </a:endParaRPr>
          </a:p>
        </p:txBody>
      </p:sp>
      <p:sp>
        <p:nvSpPr>
          <p:cNvPr id="579587" name="Rectangle 3">
            <a:extLst>
              <a:ext uri="{FF2B5EF4-FFF2-40B4-BE49-F238E27FC236}">
                <a16:creationId xmlns:a16="http://schemas.microsoft.com/office/drawing/2014/main" id="{2A5D04CB-29B0-84A9-EEDC-827727D311DC}"/>
              </a:ext>
            </a:extLst>
          </p:cNvPr>
          <p:cNvSpPr>
            <a:spLocks noGrp="1" noChangeArrowheads="1"/>
          </p:cNvSpPr>
          <p:nvPr>
            <p:ph type="body" idx="1"/>
          </p:nvPr>
        </p:nvSpPr>
        <p:spPr>
          <a:xfrm>
            <a:off x="1730375" y="1600201"/>
            <a:ext cx="8686800" cy="4530725"/>
          </a:xfrm>
        </p:spPr>
        <p:txBody>
          <a:bodyPr/>
          <a:lstStyle/>
          <a:p>
            <a:pPr algn="r" rtl="1"/>
            <a:r>
              <a:rPr lang="ar-SA" altLang="en-SA" dirty="0">
                <a:solidFill>
                  <a:schemeClr val="tx1"/>
                </a:solidFill>
              </a:rPr>
              <a:t>مدى واجب الطاعة:</a:t>
            </a:r>
          </a:p>
          <a:p>
            <a:pPr algn="r" rtl="1">
              <a:buFont typeface="Wingdings" pitchFamily="2" charset="2"/>
              <a:buNone/>
            </a:pPr>
            <a:r>
              <a:rPr lang="ar-SA" altLang="en-SA" dirty="0">
                <a:solidFill>
                  <a:schemeClr val="tx1"/>
                </a:solidFill>
              </a:rPr>
              <a:t>  يتأثر بعدة عوامل:</a:t>
            </a:r>
          </a:p>
          <a:p>
            <a:pPr lvl="2" algn="r" rtl="1">
              <a:buFont typeface="Wingdings" pitchFamily="2" charset="2"/>
              <a:buNone/>
            </a:pPr>
            <a:r>
              <a:rPr lang="ar-SA" altLang="en-SA" dirty="0">
                <a:solidFill>
                  <a:schemeClr val="tx1"/>
                </a:solidFill>
              </a:rPr>
              <a:t>1- طبيعة الوظيفة.</a:t>
            </a:r>
          </a:p>
          <a:p>
            <a:pPr lvl="2" algn="r" rtl="1">
              <a:buFont typeface="Wingdings" pitchFamily="2" charset="2"/>
              <a:buNone/>
            </a:pPr>
            <a:r>
              <a:rPr lang="ar-SA" altLang="en-SA" dirty="0">
                <a:solidFill>
                  <a:schemeClr val="tx1"/>
                </a:solidFill>
              </a:rPr>
              <a:t>2- طبيعة المرفق العام.</a:t>
            </a:r>
          </a:p>
          <a:p>
            <a:pPr lvl="2" algn="r" rtl="1">
              <a:buFont typeface="Wingdings" pitchFamily="2" charset="2"/>
              <a:buNone/>
            </a:pPr>
            <a:r>
              <a:rPr lang="ar-SA" altLang="en-SA" dirty="0">
                <a:solidFill>
                  <a:schemeClr val="tx1"/>
                </a:solidFill>
              </a:rPr>
              <a:t>3- طبيعة الأوامر الصادرة من الرئيس ( مدى مشروعيتها).</a:t>
            </a:r>
          </a:p>
          <a:p>
            <a:pPr algn="r" rtl="1"/>
            <a:endParaRPr lang="en-US" altLang="en-SA" dirty="0">
              <a:solidFill>
                <a:schemeClr val="tx1"/>
              </a:solidFill>
            </a:endParaRPr>
          </a:p>
          <a:p>
            <a:pPr algn="justLow" rtl="1">
              <a:buFont typeface="Wingdings" pitchFamily="2" charset="2"/>
              <a:buNone/>
            </a:pPr>
            <a:endParaRPr lang="en-US"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a:extLst>
              <a:ext uri="{FF2B5EF4-FFF2-40B4-BE49-F238E27FC236}">
                <a16:creationId xmlns:a16="http://schemas.microsoft.com/office/drawing/2014/main" id="{0DBC1AD0-50E7-10E7-5327-2C53CDCEABBD}"/>
              </a:ext>
            </a:extLst>
          </p:cNvPr>
          <p:cNvSpPr>
            <a:spLocks noGrp="1" noChangeArrowheads="1"/>
          </p:cNvSpPr>
          <p:nvPr>
            <p:ph type="title"/>
          </p:nvPr>
        </p:nvSpPr>
        <p:spPr/>
        <p:txBody>
          <a:bodyPr/>
          <a:lstStyle/>
          <a:p>
            <a:pPr algn="r" rtl="1"/>
            <a:r>
              <a:rPr lang="ar-SA" altLang="en-SA" sz="3600">
                <a:solidFill>
                  <a:schemeClr val="tx1"/>
                </a:solidFill>
              </a:rPr>
              <a:t> </a:t>
            </a:r>
            <a:endParaRPr lang="en-US" altLang="en-SA" sz="3600">
              <a:solidFill>
                <a:schemeClr val="tx1"/>
              </a:solidFill>
            </a:endParaRPr>
          </a:p>
        </p:txBody>
      </p:sp>
      <p:sp>
        <p:nvSpPr>
          <p:cNvPr id="580611" name="Rectangle 3">
            <a:extLst>
              <a:ext uri="{FF2B5EF4-FFF2-40B4-BE49-F238E27FC236}">
                <a16:creationId xmlns:a16="http://schemas.microsoft.com/office/drawing/2014/main" id="{2B8E3232-9DD3-E7C7-0E2D-EA6EF54549AE}"/>
              </a:ext>
            </a:extLst>
          </p:cNvPr>
          <p:cNvSpPr>
            <a:spLocks noGrp="1" noChangeArrowheads="1"/>
          </p:cNvSpPr>
          <p:nvPr>
            <p:ph type="body" idx="1"/>
          </p:nvPr>
        </p:nvSpPr>
        <p:spPr>
          <a:xfrm>
            <a:off x="1981200" y="1196975"/>
            <a:ext cx="8229600" cy="4933950"/>
          </a:xfrm>
        </p:spPr>
        <p:txBody>
          <a:bodyPr>
            <a:normAutofit lnSpcReduction="10000"/>
          </a:bodyPr>
          <a:lstStyle/>
          <a:p>
            <a:pPr algn="r" rtl="1">
              <a:lnSpc>
                <a:spcPct val="90000"/>
              </a:lnSpc>
              <a:buFont typeface="Wingdings" pitchFamily="2" charset="2"/>
              <a:buNone/>
            </a:pPr>
            <a:r>
              <a:rPr lang="ar-SA" altLang="en-SA" sz="2600" dirty="0">
                <a:solidFill>
                  <a:schemeClr val="tx1"/>
                </a:solidFill>
              </a:rPr>
              <a:t>أخلاقيات الموظف غير المحمودة أو غير المشروعة.</a:t>
            </a:r>
          </a:p>
          <a:p>
            <a:pPr algn="r" rtl="1">
              <a:lnSpc>
                <a:spcPct val="90000"/>
              </a:lnSpc>
            </a:pPr>
            <a:r>
              <a:rPr lang="ar-SA" altLang="en-SA" sz="2600" dirty="0">
                <a:solidFill>
                  <a:schemeClr val="tx1"/>
                </a:solidFill>
              </a:rPr>
              <a:t>عدم المحافظة على سرية العمل.</a:t>
            </a:r>
          </a:p>
          <a:p>
            <a:pPr algn="r" rtl="1">
              <a:lnSpc>
                <a:spcPct val="90000"/>
              </a:lnSpc>
            </a:pPr>
            <a:r>
              <a:rPr lang="ar-SA" altLang="en-SA" sz="2600" dirty="0">
                <a:solidFill>
                  <a:schemeClr val="tx1"/>
                </a:solidFill>
              </a:rPr>
              <a:t>نقد أو لوم الحكومة.</a:t>
            </a:r>
          </a:p>
          <a:p>
            <a:pPr algn="r" rtl="1">
              <a:lnSpc>
                <a:spcPct val="90000"/>
              </a:lnSpc>
            </a:pPr>
            <a:r>
              <a:rPr lang="ar-SA" altLang="en-SA" sz="2600" dirty="0">
                <a:solidFill>
                  <a:schemeClr val="tx1"/>
                </a:solidFill>
              </a:rPr>
              <a:t>ممارسة بعض الأعمال.</a:t>
            </a:r>
          </a:p>
          <a:p>
            <a:pPr algn="r" rtl="1">
              <a:lnSpc>
                <a:spcPct val="90000"/>
              </a:lnSpc>
              <a:buFont typeface="Wingdings" pitchFamily="2" charset="2"/>
              <a:buNone/>
            </a:pPr>
            <a:r>
              <a:rPr lang="ar-SA" altLang="en-SA" sz="2600" dirty="0">
                <a:solidFill>
                  <a:schemeClr val="tx1"/>
                </a:solidFill>
              </a:rPr>
              <a:t>		- النشاط التجاري.</a:t>
            </a:r>
          </a:p>
          <a:p>
            <a:pPr algn="r" rtl="1">
              <a:lnSpc>
                <a:spcPct val="90000"/>
              </a:lnSpc>
              <a:buFont typeface="Wingdings" pitchFamily="2" charset="2"/>
              <a:buNone/>
            </a:pPr>
            <a:r>
              <a:rPr lang="ar-SA" altLang="en-SA" sz="2600" dirty="0">
                <a:solidFill>
                  <a:schemeClr val="tx1"/>
                </a:solidFill>
              </a:rPr>
              <a:t>        - الشركات.</a:t>
            </a:r>
          </a:p>
          <a:p>
            <a:pPr algn="r" rtl="1">
              <a:lnSpc>
                <a:spcPct val="90000"/>
              </a:lnSpc>
              <a:buFont typeface="Wingdings" pitchFamily="2" charset="2"/>
              <a:buNone/>
            </a:pPr>
            <a:r>
              <a:rPr lang="ar-SA" altLang="en-SA" sz="2600" dirty="0">
                <a:solidFill>
                  <a:schemeClr val="tx1"/>
                </a:solidFill>
              </a:rPr>
              <a:t>        - المهن الأخرى.</a:t>
            </a:r>
          </a:p>
          <a:p>
            <a:pPr algn="r" rtl="1">
              <a:lnSpc>
                <a:spcPct val="90000"/>
              </a:lnSpc>
            </a:pPr>
            <a:r>
              <a:rPr lang="ar-SA" altLang="en-SA" sz="2600" dirty="0">
                <a:solidFill>
                  <a:schemeClr val="tx1"/>
                </a:solidFill>
              </a:rPr>
              <a:t>انحراف السلطة.</a:t>
            </a:r>
          </a:p>
          <a:p>
            <a:pPr algn="r" rtl="1">
              <a:lnSpc>
                <a:spcPct val="90000"/>
              </a:lnSpc>
              <a:buFont typeface="Wingdings" pitchFamily="2" charset="2"/>
              <a:buNone/>
            </a:pPr>
            <a:r>
              <a:rPr lang="ar-SA" altLang="en-SA" sz="2600" dirty="0">
                <a:solidFill>
                  <a:schemeClr val="tx1"/>
                </a:solidFill>
              </a:rPr>
              <a:t>	* استغلال السلطة أو الوظيفة          * الواسطة.</a:t>
            </a:r>
          </a:p>
          <a:p>
            <a:pPr algn="r" rtl="1">
              <a:lnSpc>
                <a:spcPct val="90000"/>
              </a:lnSpc>
              <a:buFont typeface="Wingdings" pitchFamily="2" charset="2"/>
              <a:buNone/>
            </a:pPr>
            <a:r>
              <a:rPr lang="ar-SA" altLang="en-SA" sz="2600" dirty="0">
                <a:solidFill>
                  <a:schemeClr val="tx1"/>
                </a:solidFill>
              </a:rPr>
              <a:t>	* الرشوة                              * الاختلاس. </a:t>
            </a:r>
          </a:p>
          <a:p>
            <a:pPr algn="r" rtl="1">
              <a:lnSpc>
                <a:spcPct val="90000"/>
              </a:lnSpc>
              <a:buFont typeface="Wingdings" pitchFamily="2" charset="2"/>
              <a:buNone/>
            </a:pPr>
            <a:r>
              <a:rPr lang="ar-SA" altLang="en-SA" sz="2600" dirty="0">
                <a:solidFill>
                  <a:schemeClr val="tx1"/>
                </a:solidFill>
              </a:rPr>
              <a:t>	* الهدايا والإكراميات                  * التزوير. </a:t>
            </a:r>
            <a:endParaRPr lang="en-SA" altLang="en-SA" sz="26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a:extLst>
              <a:ext uri="{FF2B5EF4-FFF2-40B4-BE49-F238E27FC236}">
                <a16:creationId xmlns:a16="http://schemas.microsoft.com/office/drawing/2014/main" id="{295C4803-5836-2127-0AE2-7FC9B2962193}"/>
              </a:ext>
            </a:extLst>
          </p:cNvPr>
          <p:cNvSpPr>
            <a:spLocks noGrp="1" noChangeArrowheads="1"/>
          </p:cNvSpPr>
          <p:nvPr>
            <p:ph type="title"/>
          </p:nvPr>
        </p:nvSpPr>
        <p:spPr>
          <a:xfrm>
            <a:off x="1981200" y="704851"/>
            <a:ext cx="8229600" cy="1139825"/>
          </a:xfrm>
        </p:spPr>
        <p:txBody>
          <a:bodyPr/>
          <a:lstStyle/>
          <a:p>
            <a:pPr algn="r" rtl="1"/>
            <a:r>
              <a:rPr lang="ar-SA" altLang="en-SA" sz="4000" dirty="0">
                <a:solidFill>
                  <a:schemeClr val="tx1"/>
                </a:solidFill>
              </a:rPr>
              <a:t>أخلاقيات المهنة من منظور الفكر الاسلامي</a:t>
            </a:r>
            <a:endParaRPr lang="en-US" altLang="en-SA" sz="4000" dirty="0">
              <a:solidFill>
                <a:schemeClr val="tx1"/>
              </a:solidFill>
            </a:endParaRPr>
          </a:p>
        </p:txBody>
      </p:sp>
      <p:sp>
        <p:nvSpPr>
          <p:cNvPr id="581635" name="Rectangle 3">
            <a:extLst>
              <a:ext uri="{FF2B5EF4-FFF2-40B4-BE49-F238E27FC236}">
                <a16:creationId xmlns:a16="http://schemas.microsoft.com/office/drawing/2014/main" id="{8E2407C2-6740-349C-36B3-379CBC052630}"/>
              </a:ext>
            </a:extLst>
          </p:cNvPr>
          <p:cNvSpPr>
            <a:spLocks noGrp="1" noChangeArrowheads="1"/>
          </p:cNvSpPr>
          <p:nvPr>
            <p:ph type="body" idx="1"/>
          </p:nvPr>
        </p:nvSpPr>
        <p:spPr>
          <a:xfrm>
            <a:off x="1981200" y="1993901"/>
            <a:ext cx="8229600" cy="4530725"/>
          </a:xfrm>
        </p:spPr>
        <p:txBody>
          <a:bodyPr/>
          <a:lstStyle/>
          <a:p>
            <a:pPr algn="r" rtl="1"/>
            <a:r>
              <a:rPr lang="ar-SA" altLang="en-SA" dirty="0">
                <a:solidFill>
                  <a:schemeClr val="tx1"/>
                </a:solidFill>
              </a:rPr>
              <a:t>حصن الاسلام الوظيفة العامة من الفساد بإرساء قاعدتي:</a:t>
            </a:r>
          </a:p>
          <a:p>
            <a:pPr lvl="2" algn="r" rtl="1">
              <a:buFont typeface="Wingdings" pitchFamily="2" charset="2"/>
              <a:buNone/>
            </a:pPr>
            <a:r>
              <a:rPr lang="ar-SA" altLang="en-SA" dirty="0">
                <a:solidFill>
                  <a:schemeClr val="tx1"/>
                </a:solidFill>
              </a:rPr>
              <a:t>- القوة.</a:t>
            </a:r>
          </a:p>
          <a:p>
            <a:pPr lvl="2" algn="r" rtl="1">
              <a:buFont typeface="Wingdings" pitchFamily="2" charset="2"/>
              <a:buNone/>
            </a:pPr>
            <a:r>
              <a:rPr lang="ar-SA" altLang="en-SA" dirty="0">
                <a:solidFill>
                  <a:schemeClr val="tx1"/>
                </a:solidFill>
              </a:rPr>
              <a:t>- الأمانة.</a:t>
            </a:r>
          </a:p>
          <a:p>
            <a:pPr algn="r" rtl="1"/>
            <a:r>
              <a:rPr lang="ar-SA" altLang="en-SA" dirty="0">
                <a:solidFill>
                  <a:schemeClr val="tx1"/>
                </a:solidFill>
              </a:rPr>
              <a:t>قصر إسناد الوظائف إلى من تتوفر فيه القوة وهي الاحاطة الشاملة بمهارات ومتطلبات أداء الوظيفة العامة.</a:t>
            </a:r>
          </a:p>
          <a:p>
            <a:pPr algn="r" rtl="1"/>
            <a:r>
              <a:rPr lang="ar-SA" altLang="en-SA" dirty="0">
                <a:solidFill>
                  <a:schemeClr val="tx1"/>
                </a:solidFill>
              </a:rPr>
              <a:t>ربط أداء الوظائف بالأمانة والخشية من الله حتى تطمئن لأمانة الموظف العام في أداء مصالح الرعية المرتبطة بوظيفته.  </a:t>
            </a:r>
            <a:endParaRPr lang="en-SA"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a:extLst>
              <a:ext uri="{FF2B5EF4-FFF2-40B4-BE49-F238E27FC236}">
                <a16:creationId xmlns:a16="http://schemas.microsoft.com/office/drawing/2014/main" id="{E55DED8E-BA34-2950-42D2-D452C15DA2CB}"/>
              </a:ext>
            </a:extLst>
          </p:cNvPr>
          <p:cNvSpPr>
            <a:spLocks noGrp="1" noChangeArrowheads="1"/>
          </p:cNvSpPr>
          <p:nvPr>
            <p:ph type="title"/>
          </p:nvPr>
        </p:nvSpPr>
        <p:spPr>
          <a:xfrm>
            <a:off x="-2152136" y="808981"/>
            <a:ext cx="10515600" cy="1325563"/>
          </a:xfrm>
        </p:spPr>
        <p:txBody>
          <a:bodyPr/>
          <a:lstStyle/>
          <a:p>
            <a:pPr algn="r" rtl="1"/>
            <a:r>
              <a:rPr lang="ar-SA" altLang="en-SA" sz="3600" dirty="0">
                <a:solidFill>
                  <a:schemeClr val="tx1"/>
                </a:solidFill>
              </a:rPr>
              <a:t>تصنيف القيم الأخلاقية</a:t>
            </a:r>
            <a:endParaRPr lang="en-US" altLang="en-SA" sz="3600" dirty="0">
              <a:solidFill>
                <a:schemeClr val="tx1"/>
              </a:solidFill>
            </a:endParaRPr>
          </a:p>
        </p:txBody>
      </p:sp>
      <p:sp>
        <p:nvSpPr>
          <p:cNvPr id="577540" name="Rectangle 4">
            <a:extLst>
              <a:ext uri="{FF2B5EF4-FFF2-40B4-BE49-F238E27FC236}">
                <a16:creationId xmlns:a16="http://schemas.microsoft.com/office/drawing/2014/main" id="{501A5633-FBCD-9344-A896-279477F2E945}"/>
              </a:ext>
            </a:extLst>
          </p:cNvPr>
          <p:cNvSpPr>
            <a:spLocks noGrp="1" noChangeArrowheads="1"/>
          </p:cNvSpPr>
          <p:nvPr>
            <p:ph type="body" idx="1"/>
          </p:nvPr>
        </p:nvSpPr>
        <p:spPr>
          <a:noFill/>
          <a:ln/>
        </p:spPr>
        <p:txBody>
          <a:bodyPr/>
          <a:lstStyle/>
          <a:p>
            <a:pPr algn="r" rtl="1"/>
            <a:r>
              <a:rPr lang="ar-SA" altLang="en-SA" sz="2900" dirty="0">
                <a:solidFill>
                  <a:schemeClr val="tx1"/>
                </a:solidFill>
              </a:rPr>
              <a:t>تنقسم إلى ثلاث مجموعات:</a:t>
            </a:r>
          </a:p>
          <a:p>
            <a:pPr algn="r" rtl="1">
              <a:buFont typeface="Wingdings" pitchFamily="2" charset="2"/>
              <a:buNone/>
            </a:pPr>
            <a:r>
              <a:rPr lang="ar-SA" altLang="en-SA" sz="2900" dirty="0">
                <a:solidFill>
                  <a:schemeClr val="tx1"/>
                </a:solidFill>
              </a:rPr>
              <a:t>أولاً: مجموعة القيم الأخلاقية العامة اللازمة لكل مسلم بغض النظر عن مهنته.</a:t>
            </a:r>
          </a:p>
          <a:p>
            <a:pPr algn="r" rtl="1">
              <a:buFont typeface="Wingdings" pitchFamily="2" charset="2"/>
              <a:buNone/>
            </a:pPr>
            <a:r>
              <a:rPr lang="ar-SA" altLang="en-SA" sz="2900" dirty="0">
                <a:solidFill>
                  <a:schemeClr val="tx1"/>
                </a:solidFill>
              </a:rPr>
              <a:t>		</a:t>
            </a:r>
            <a:r>
              <a:rPr lang="ar-SA" altLang="en-SA" sz="2900" dirty="0" err="1">
                <a:solidFill>
                  <a:schemeClr val="tx1"/>
                </a:solidFill>
              </a:rPr>
              <a:t>أ</a:t>
            </a:r>
            <a:r>
              <a:rPr lang="ar-SA" altLang="en-SA" sz="2900" dirty="0">
                <a:solidFill>
                  <a:schemeClr val="tx1"/>
                </a:solidFill>
              </a:rPr>
              <a:t>- التقوى.</a:t>
            </a:r>
          </a:p>
          <a:p>
            <a:pPr algn="r" rtl="1">
              <a:buFont typeface="Wingdings" pitchFamily="2" charset="2"/>
              <a:buNone/>
            </a:pPr>
            <a:r>
              <a:rPr lang="ar-SA" altLang="en-SA" sz="2900" dirty="0">
                <a:solidFill>
                  <a:schemeClr val="tx1"/>
                </a:solidFill>
              </a:rPr>
              <a:t>       ب- الأمانة.</a:t>
            </a:r>
          </a:p>
          <a:p>
            <a:pPr algn="r" rtl="1">
              <a:buFont typeface="Wingdings" pitchFamily="2" charset="2"/>
              <a:buNone/>
            </a:pPr>
            <a:r>
              <a:rPr lang="ar-SA" altLang="en-SA" sz="2900" dirty="0">
                <a:solidFill>
                  <a:schemeClr val="tx1"/>
                </a:solidFill>
              </a:rPr>
              <a:t>		</a:t>
            </a:r>
            <a:r>
              <a:rPr lang="ar-SA" altLang="en-SA" sz="2900" dirty="0" err="1">
                <a:solidFill>
                  <a:schemeClr val="tx1"/>
                </a:solidFill>
              </a:rPr>
              <a:t>ج</a:t>
            </a:r>
            <a:r>
              <a:rPr lang="ar-SA" altLang="en-SA" sz="2900" dirty="0">
                <a:solidFill>
                  <a:schemeClr val="tx1"/>
                </a:solidFill>
              </a:rPr>
              <a:t>- الصدق.</a:t>
            </a:r>
          </a:p>
          <a:p>
            <a:pPr algn="r" rtl="1">
              <a:buFont typeface="Wingdings" pitchFamily="2" charset="2"/>
              <a:buNone/>
            </a:pPr>
            <a:r>
              <a:rPr lang="ar-SA" altLang="en-SA" sz="2900" dirty="0">
                <a:solidFill>
                  <a:schemeClr val="tx1"/>
                </a:solidFill>
              </a:rPr>
              <a:t>        د – البشاشة وحسن التعامل مع الآخرين.</a:t>
            </a:r>
          </a:p>
          <a:p>
            <a:pPr algn="r" rtl="1">
              <a:buFont typeface="Wingdings" pitchFamily="2" charset="2"/>
              <a:buNone/>
            </a:pPr>
            <a:r>
              <a:rPr lang="ar-SA" altLang="en-SA" sz="2900" dirty="0">
                <a:solidFill>
                  <a:schemeClr val="tx1"/>
                </a:solidFill>
              </a:rPr>
              <a:t>		هـ- الرقابة الذاتية.</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a:extLst>
              <a:ext uri="{FF2B5EF4-FFF2-40B4-BE49-F238E27FC236}">
                <a16:creationId xmlns:a16="http://schemas.microsoft.com/office/drawing/2014/main" id="{69634DFB-9AE2-446B-9FE1-6EA652A30386}"/>
              </a:ext>
            </a:extLst>
          </p:cNvPr>
          <p:cNvSpPr>
            <a:spLocks noGrp="1" noChangeArrowheads="1"/>
          </p:cNvSpPr>
          <p:nvPr>
            <p:ph type="title"/>
          </p:nvPr>
        </p:nvSpPr>
        <p:spPr/>
        <p:txBody>
          <a:bodyPr/>
          <a:lstStyle/>
          <a:p>
            <a:pPr algn="r" rtl="1"/>
            <a:r>
              <a:rPr lang="ar-SA" altLang="en-SA" dirty="0">
                <a:solidFill>
                  <a:schemeClr val="tx1"/>
                </a:solidFill>
              </a:rPr>
              <a:t> </a:t>
            </a:r>
            <a:endParaRPr lang="en-US" altLang="en-SA" dirty="0">
              <a:solidFill>
                <a:schemeClr val="tx1"/>
              </a:solidFill>
            </a:endParaRPr>
          </a:p>
        </p:txBody>
      </p:sp>
      <p:sp>
        <p:nvSpPr>
          <p:cNvPr id="562179" name="Rectangle 3">
            <a:extLst>
              <a:ext uri="{FF2B5EF4-FFF2-40B4-BE49-F238E27FC236}">
                <a16:creationId xmlns:a16="http://schemas.microsoft.com/office/drawing/2014/main" id="{DEFD574B-833C-B872-50F3-98783759619F}"/>
              </a:ext>
            </a:extLst>
          </p:cNvPr>
          <p:cNvSpPr>
            <a:spLocks noGrp="1" noChangeArrowheads="1"/>
          </p:cNvSpPr>
          <p:nvPr>
            <p:ph type="body" idx="1"/>
          </p:nvPr>
        </p:nvSpPr>
        <p:spPr/>
        <p:txBody>
          <a:bodyPr/>
          <a:lstStyle/>
          <a:p>
            <a:pPr algn="r" rtl="1">
              <a:buFont typeface="Wingdings" pitchFamily="2" charset="2"/>
              <a:buNone/>
            </a:pPr>
            <a:r>
              <a:rPr lang="ar-SA" altLang="en-SA" dirty="0">
                <a:solidFill>
                  <a:schemeClr val="tx1"/>
                </a:solidFill>
              </a:rPr>
              <a:t>ثانياً: مجموعة القيم الأخلاقية المرتبطة بالمهنة.</a:t>
            </a:r>
          </a:p>
          <a:p>
            <a:pPr lvl="2" algn="r" rtl="1">
              <a:buClr>
                <a:srgbClr val="FF9999"/>
              </a:buClr>
            </a:pPr>
            <a:r>
              <a:rPr lang="ar-SA" altLang="en-SA" dirty="0">
                <a:solidFill>
                  <a:schemeClr val="tx1"/>
                </a:solidFill>
              </a:rPr>
              <a:t> العمل عبادة.</a:t>
            </a:r>
          </a:p>
          <a:p>
            <a:pPr lvl="2" algn="r" rtl="1">
              <a:buClr>
                <a:srgbClr val="FF9999"/>
              </a:buClr>
            </a:pPr>
            <a:r>
              <a:rPr lang="ar-SA" altLang="en-SA" dirty="0">
                <a:solidFill>
                  <a:schemeClr val="tx1"/>
                </a:solidFill>
              </a:rPr>
              <a:t> العمل مقياس التفاضل في الاسلام.</a:t>
            </a:r>
          </a:p>
          <a:p>
            <a:pPr lvl="2" algn="r" rtl="1">
              <a:buClr>
                <a:srgbClr val="FF9999"/>
              </a:buClr>
            </a:pPr>
            <a:r>
              <a:rPr lang="ar-SA" altLang="en-SA" dirty="0">
                <a:solidFill>
                  <a:schemeClr val="tx1"/>
                </a:solidFill>
              </a:rPr>
              <a:t> الاخلاص الاتقان في العمل.</a:t>
            </a:r>
          </a:p>
          <a:p>
            <a:pPr lvl="2" algn="r" rtl="1">
              <a:buClr>
                <a:srgbClr val="FF9999"/>
              </a:buClr>
            </a:pPr>
            <a:r>
              <a:rPr lang="ar-SA" altLang="en-SA" dirty="0">
                <a:solidFill>
                  <a:schemeClr val="tx1"/>
                </a:solidFill>
              </a:rPr>
              <a:t> احترام وقت العمل.</a:t>
            </a:r>
          </a:p>
          <a:p>
            <a:pPr lvl="2" algn="r" rtl="1">
              <a:buClr>
                <a:srgbClr val="FF9999"/>
              </a:buClr>
            </a:pPr>
            <a:r>
              <a:rPr lang="ar-SA" altLang="en-SA" dirty="0">
                <a:solidFill>
                  <a:schemeClr val="tx1"/>
                </a:solidFill>
              </a:rPr>
              <a:t> إقامة العدل والمساواة بين المرؤوسين.</a:t>
            </a:r>
            <a:endParaRPr lang="en-SA"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3" name="Rectangle 3">
            <a:extLst>
              <a:ext uri="{FF2B5EF4-FFF2-40B4-BE49-F238E27FC236}">
                <a16:creationId xmlns:a16="http://schemas.microsoft.com/office/drawing/2014/main" id="{68B5BC19-DA63-6039-9093-8E547502C4D1}"/>
              </a:ext>
            </a:extLst>
          </p:cNvPr>
          <p:cNvSpPr>
            <a:spLocks noGrp="1" noChangeArrowheads="1"/>
          </p:cNvSpPr>
          <p:nvPr>
            <p:ph type="body" idx="1"/>
          </p:nvPr>
        </p:nvSpPr>
        <p:spPr/>
        <p:txBody>
          <a:bodyPr/>
          <a:lstStyle/>
          <a:p>
            <a:pPr algn="r" rtl="1">
              <a:buFont typeface="Wingdings" pitchFamily="2" charset="2"/>
              <a:buNone/>
            </a:pPr>
            <a:r>
              <a:rPr lang="ar-SA" altLang="en-SA" dirty="0">
                <a:solidFill>
                  <a:schemeClr val="tx1"/>
                </a:solidFill>
              </a:rPr>
              <a:t>ثالثاً: مجموعة القيم الأخلاقية التي ترتبط ببعض المهن دون بعض.</a:t>
            </a:r>
          </a:p>
          <a:p>
            <a:pPr algn="r" rtl="1"/>
            <a:r>
              <a:rPr lang="ar-SA" altLang="en-SA" dirty="0">
                <a:solidFill>
                  <a:schemeClr val="tx1"/>
                </a:solidFill>
              </a:rPr>
              <a:t>خلق القدوة الحسنة لدى القضاة والمعلمين والقياديين.</a:t>
            </a:r>
          </a:p>
          <a:p>
            <a:pPr algn="r" rtl="1"/>
            <a:r>
              <a:rPr lang="ar-SA" altLang="en-SA" dirty="0">
                <a:solidFill>
                  <a:schemeClr val="tx1"/>
                </a:solidFill>
              </a:rPr>
              <a:t>صفة الورع عند الأئمة والعلماء.</a:t>
            </a:r>
          </a:p>
          <a:p>
            <a:pPr algn="r" rtl="1"/>
            <a:r>
              <a:rPr lang="ar-SA" altLang="en-SA" dirty="0">
                <a:solidFill>
                  <a:schemeClr val="tx1"/>
                </a:solidFill>
              </a:rPr>
              <a:t>صفة الشورى والتفويض.</a:t>
            </a:r>
          </a:p>
          <a:p>
            <a:pPr algn="r" rtl="1">
              <a:buFont typeface="Wingdings" pitchFamily="2" charset="2"/>
              <a:buNone/>
            </a:pPr>
            <a:r>
              <a:rPr lang="ar-SA" altLang="en-SA" dirty="0">
                <a:solidFill>
                  <a:schemeClr val="tx1"/>
                </a:solidFill>
              </a:rPr>
              <a:t>  </a:t>
            </a:r>
          </a:p>
          <a:p>
            <a:pPr algn="r" rtl="1"/>
            <a:endParaRPr lang="en-SA" altLang="en-SA" dirty="0">
              <a:solidFill>
                <a:schemeClr val="tx1"/>
              </a:solidFill>
            </a:endParaRPr>
          </a:p>
          <a:p>
            <a:pPr algn="r" rtl="1"/>
            <a:endParaRPr lang="en-SA"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8CD3-87BB-C84A-FC1C-6D33FF9A4031}"/>
              </a:ext>
            </a:extLst>
          </p:cNvPr>
          <p:cNvSpPr>
            <a:spLocks noGrp="1"/>
          </p:cNvSpPr>
          <p:nvPr>
            <p:ph type="title"/>
          </p:nvPr>
        </p:nvSpPr>
        <p:spPr/>
        <p:txBody>
          <a:bodyPr/>
          <a:lstStyle/>
          <a:p>
            <a:pPr algn="r" rtl="1"/>
            <a:endParaRPr lang="en-SA">
              <a:solidFill>
                <a:schemeClr val="tx1"/>
              </a:solidFill>
            </a:endParaRPr>
          </a:p>
        </p:txBody>
      </p:sp>
      <p:sp>
        <p:nvSpPr>
          <p:cNvPr id="3" name="Content Placeholder 2">
            <a:extLst>
              <a:ext uri="{FF2B5EF4-FFF2-40B4-BE49-F238E27FC236}">
                <a16:creationId xmlns:a16="http://schemas.microsoft.com/office/drawing/2014/main" id="{5A8AA3C4-B542-9C7F-3451-7CE12DFA1B83}"/>
              </a:ext>
            </a:extLst>
          </p:cNvPr>
          <p:cNvSpPr>
            <a:spLocks noGrp="1"/>
          </p:cNvSpPr>
          <p:nvPr>
            <p:ph idx="1"/>
          </p:nvPr>
        </p:nvSpPr>
        <p:spPr/>
        <p:txBody>
          <a:bodyPr>
            <a:normAutofit/>
          </a:bodyPr>
          <a:lstStyle/>
          <a:p>
            <a:pPr marL="0" indent="0" algn="ctr" defTabSz="914400" rtl="1" eaLnBrk="1" latinLnBrk="0" hangingPunct="1">
              <a:lnSpc>
                <a:spcPct val="90000"/>
              </a:lnSpc>
              <a:spcBef>
                <a:spcPts val="1000"/>
              </a:spcBef>
              <a:buNone/>
            </a:pPr>
            <a:endParaRPr lang="ar-SA" sz="6600" b="1" dirty="0">
              <a:solidFill>
                <a:schemeClr val="tx1"/>
              </a:solidFill>
            </a:endParaRPr>
          </a:p>
          <a:p>
            <a:pPr marL="0" indent="0" algn="ctr" defTabSz="914400" rtl="1" eaLnBrk="1" latinLnBrk="0" hangingPunct="1">
              <a:lnSpc>
                <a:spcPct val="90000"/>
              </a:lnSpc>
              <a:spcBef>
                <a:spcPts val="1000"/>
              </a:spcBef>
              <a:buNone/>
            </a:pPr>
            <a:r>
              <a:rPr lang="ar-SA" sz="6600" b="1" dirty="0">
                <a:solidFill>
                  <a:schemeClr val="tx1"/>
                </a:solidFill>
              </a:rPr>
              <a:t>شكرا لكم</a:t>
            </a:r>
            <a:endParaRPr lang="en-SA" sz="6600" b="1" dirty="0">
              <a:solidFill>
                <a:schemeClr val="tx1"/>
              </a:solidFill>
            </a:endParaRPr>
          </a:p>
        </p:txBody>
      </p:sp>
    </p:spTree>
    <p:extLst>
      <p:ext uri="{BB962C8B-B14F-4D97-AF65-F5344CB8AC3E}">
        <p14:creationId xmlns:p14="http://schemas.microsoft.com/office/powerpoint/2010/main" val="13932880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3D78F-EABD-6A05-61B0-28917B8DA9F5}"/>
              </a:ext>
            </a:extLst>
          </p:cNvPr>
          <p:cNvSpPr>
            <a:spLocks noGrp="1"/>
          </p:cNvSpPr>
          <p:nvPr>
            <p:ph type="title"/>
          </p:nvPr>
        </p:nvSpPr>
        <p:spPr/>
        <p:txBody>
          <a:bodyPr/>
          <a:lstStyle/>
          <a:p>
            <a:pPr algn="r" rtl="1"/>
            <a:endParaRPr lang="en-SA">
              <a:solidFill>
                <a:schemeClr val="tx1"/>
              </a:solidFill>
            </a:endParaRPr>
          </a:p>
        </p:txBody>
      </p:sp>
      <p:graphicFrame>
        <p:nvGraphicFramePr>
          <p:cNvPr id="4" name="عنصر نائب للمحتوى 3">
            <a:extLst>
              <a:ext uri="{FF2B5EF4-FFF2-40B4-BE49-F238E27FC236}">
                <a16:creationId xmlns:a16="http://schemas.microsoft.com/office/drawing/2014/main" id="{26092E4B-1D46-4CFB-EB3A-E7AB2B51CA8A}"/>
              </a:ext>
            </a:extLst>
          </p:cNvPr>
          <p:cNvGraphicFramePr>
            <a:graphicFrameLocks noGrp="1"/>
          </p:cNvGraphicFramePr>
          <p:nvPr>
            <p:ph idx="1"/>
            <p:extLst>
              <p:ext uri="{D42A27DB-BD31-4B8C-83A1-F6EECF244321}">
                <p14:modId xmlns:p14="http://schemas.microsoft.com/office/powerpoint/2010/main" val="26980829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55095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A4BF-347B-D135-E9D0-8BE0D7A532CB}"/>
              </a:ext>
            </a:extLst>
          </p:cNvPr>
          <p:cNvSpPr>
            <a:spLocks noGrp="1"/>
          </p:cNvSpPr>
          <p:nvPr>
            <p:ph type="title"/>
          </p:nvPr>
        </p:nvSpPr>
        <p:spPr/>
        <p:txBody>
          <a:bodyPr/>
          <a:lstStyle/>
          <a:p>
            <a:pPr algn="r" rtl="1"/>
            <a:endParaRPr lang="en-SA">
              <a:solidFill>
                <a:schemeClr val="tx1"/>
              </a:solidFill>
            </a:endParaRPr>
          </a:p>
        </p:txBody>
      </p:sp>
      <p:graphicFrame>
        <p:nvGraphicFramePr>
          <p:cNvPr id="4" name="عنصر نائب للمحتوى 3">
            <a:extLst>
              <a:ext uri="{FF2B5EF4-FFF2-40B4-BE49-F238E27FC236}">
                <a16:creationId xmlns:a16="http://schemas.microsoft.com/office/drawing/2014/main" id="{A24FC1F1-B933-1482-C738-8F88FBB3A6B0}"/>
              </a:ext>
            </a:extLst>
          </p:cNvPr>
          <p:cNvGraphicFramePr>
            <a:graphicFrameLocks noGrp="1"/>
          </p:cNvGraphicFramePr>
          <p:nvPr>
            <p:ph idx="1"/>
            <p:extLst>
              <p:ext uri="{D42A27DB-BD31-4B8C-83A1-F6EECF244321}">
                <p14:modId xmlns:p14="http://schemas.microsoft.com/office/powerpoint/2010/main" val="18748250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22876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0954-EE0F-08C0-19AA-6677017943E6}"/>
              </a:ext>
            </a:extLst>
          </p:cNvPr>
          <p:cNvSpPr>
            <a:spLocks noGrp="1"/>
          </p:cNvSpPr>
          <p:nvPr>
            <p:ph type="title"/>
          </p:nvPr>
        </p:nvSpPr>
        <p:spPr/>
        <p:txBody>
          <a:bodyPr/>
          <a:lstStyle/>
          <a:p>
            <a:pPr algn="r" rtl="1"/>
            <a:endParaRPr lang="en-SA">
              <a:solidFill>
                <a:schemeClr val="tx1"/>
              </a:solidFill>
            </a:endParaRPr>
          </a:p>
        </p:txBody>
      </p:sp>
      <p:sp>
        <p:nvSpPr>
          <p:cNvPr id="3" name="Content Placeholder 2">
            <a:extLst>
              <a:ext uri="{FF2B5EF4-FFF2-40B4-BE49-F238E27FC236}">
                <a16:creationId xmlns:a16="http://schemas.microsoft.com/office/drawing/2014/main" id="{62E01838-A32E-57F4-9468-8AB0AA0C93B5}"/>
              </a:ext>
            </a:extLst>
          </p:cNvPr>
          <p:cNvSpPr>
            <a:spLocks noGrp="1"/>
          </p:cNvSpPr>
          <p:nvPr>
            <p:ph idx="1"/>
          </p:nvPr>
        </p:nvSpPr>
        <p:spPr/>
        <p:txBody>
          <a:bodyPr/>
          <a:lstStyle/>
          <a:p>
            <a:endParaRPr lang="en-SA"/>
          </a:p>
        </p:txBody>
      </p:sp>
      <p:graphicFrame>
        <p:nvGraphicFramePr>
          <p:cNvPr id="4" name="عنصر نائب للمحتوى 3">
            <a:extLst>
              <a:ext uri="{FF2B5EF4-FFF2-40B4-BE49-F238E27FC236}">
                <a16:creationId xmlns:a16="http://schemas.microsoft.com/office/drawing/2014/main" id="{CF1EAC78-2A28-8755-0C24-EA38EDB5FB1C}"/>
              </a:ext>
            </a:extLst>
          </p:cNvPr>
          <p:cNvGraphicFramePr>
            <a:graphicFrameLocks/>
          </p:cNvGraphicFramePr>
          <p:nvPr>
            <p:extLst>
              <p:ext uri="{D42A27DB-BD31-4B8C-83A1-F6EECF244321}">
                <p14:modId xmlns:p14="http://schemas.microsoft.com/office/powerpoint/2010/main" val="526166892"/>
              </p:ext>
            </p:extLst>
          </p:nvPr>
        </p:nvGraphicFramePr>
        <p:xfrm>
          <a:off x="0" y="1447800"/>
          <a:ext cx="903649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3995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1B4E-0971-EE15-997D-BF9306A5188D}"/>
              </a:ext>
            </a:extLst>
          </p:cNvPr>
          <p:cNvSpPr>
            <a:spLocks noGrp="1"/>
          </p:cNvSpPr>
          <p:nvPr>
            <p:ph type="title"/>
          </p:nvPr>
        </p:nvSpPr>
        <p:spPr>
          <a:xfrm>
            <a:off x="-286265" y="808981"/>
            <a:ext cx="10515600" cy="1325563"/>
          </a:xfrm>
        </p:spPr>
        <p:txBody>
          <a:bodyPr/>
          <a:lstStyle/>
          <a:p>
            <a:pPr algn="r" defTabSz="914400" rtl="1" eaLnBrk="1" latinLnBrk="0" hangingPunct="1">
              <a:lnSpc>
                <a:spcPct val="90000"/>
              </a:lnSpc>
              <a:spcBef>
                <a:spcPct val="0"/>
              </a:spcBef>
              <a:buNone/>
            </a:pPr>
            <a:r>
              <a:rPr lang="ar-SA" dirty="0">
                <a:solidFill>
                  <a:schemeClr val="tx1"/>
                </a:solidFill>
              </a:rPr>
              <a:t>الصراع التنظيمي وعلاقته في السلوك الوظيفي</a:t>
            </a:r>
            <a:endParaRPr lang="en-SA" dirty="0">
              <a:solidFill>
                <a:schemeClr val="tx1"/>
              </a:solidFill>
            </a:endParaRPr>
          </a:p>
        </p:txBody>
      </p:sp>
      <p:sp>
        <p:nvSpPr>
          <p:cNvPr id="4" name="عنوان فرعي 2">
            <a:extLst>
              <a:ext uri="{FF2B5EF4-FFF2-40B4-BE49-F238E27FC236}">
                <a16:creationId xmlns:a16="http://schemas.microsoft.com/office/drawing/2014/main" id="{69D89C49-8994-7C47-920B-4233E3244AF9}"/>
              </a:ext>
            </a:extLst>
          </p:cNvPr>
          <p:cNvSpPr>
            <a:spLocks noGrp="1"/>
          </p:cNvSpPr>
          <p:nvPr>
            <p:ph idx="1"/>
          </p:nvPr>
        </p:nvSpPr>
        <p:spPr/>
        <p:txBody>
          <a:bodyPr>
            <a:noAutofit/>
          </a:bodyPr>
          <a:lstStyle/>
          <a:p>
            <a:pPr algn="just" rtl="1"/>
            <a:r>
              <a:rPr lang="ar-SA" sz="2800" b="1" u="sng" dirty="0">
                <a:solidFill>
                  <a:schemeClr val="tx1"/>
                </a:solidFill>
              </a:rPr>
              <a:t>طبيعة ومفهوم الصراع التنظيمي:</a:t>
            </a:r>
          </a:p>
          <a:p>
            <a:pPr marL="457200" indent="-457200" algn="just" rtl="1">
              <a:buFont typeface="Wingdings" panose="05000000000000000000" pitchFamily="2" charset="2"/>
              <a:buChar char="Ø"/>
            </a:pPr>
            <a:r>
              <a:rPr lang="ar-SA" sz="2400" b="1" dirty="0">
                <a:solidFill>
                  <a:schemeClr val="tx1"/>
                </a:solidFill>
              </a:rPr>
              <a:t>يعتبر الصراع التنظيمي إحدى الظواهر الطبيعية الموجودة في حياتنا أفراداً وجماعات ومؤسسات، وهو أمر حتمي وضروري، لأن الثبات والاستقرار بصورة مستمرة يكاد يكون من الإمور المستحيلة.</a:t>
            </a:r>
          </a:p>
          <a:p>
            <a:pPr algn="just" rtl="1"/>
            <a:endParaRPr lang="ar-SA" sz="2400" b="1" dirty="0">
              <a:solidFill>
                <a:schemeClr val="tx1"/>
              </a:solidFill>
            </a:endParaRPr>
          </a:p>
          <a:p>
            <a:pPr marL="457200" indent="-457200" algn="just" rtl="1">
              <a:buFont typeface="Wingdings" panose="05000000000000000000" pitchFamily="2" charset="2"/>
              <a:buChar char="Ø"/>
            </a:pPr>
            <a:r>
              <a:rPr lang="ar-SA" sz="2400" b="1" dirty="0">
                <a:solidFill>
                  <a:schemeClr val="tx1"/>
                </a:solidFill>
              </a:rPr>
              <a:t>إن أي منظمة إدارية لا يمكن أن يكتب لها البقاء والإستقرار في حالة السكون الدائم حتى وإن كانت تعمل ضمن خطط مدروسة ومتعارف عليها، فهنالك تفاعلات بين المنظمات وبين بيئاتها الداخلية والخارجية الأمر الذي يترتب عليه تغييرات مختلفة.</a:t>
            </a:r>
          </a:p>
        </p:txBody>
      </p:sp>
    </p:spTree>
    <p:extLst>
      <p:ext uri="{BB962C8B-B14F-4D97-AF65-F5344CB8AC3E}">
        <p14:creationId xmlns:p14="http://schemas.microsoft.com/office/powerpoint/2010/main" val="36065678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8D52-F9B0-5D8B-AC9C-F0CF5BDB7A54}"/>
              </a:ext>
            </a:extLst>
          </p:cNvPr>
          <p:cNvSpPr>
            <a:spLocks noGrp="1"/>
          </p:cNvSpPr>
          <p:nvPr>
            <p:ph type="title"/>
          </p:nvPr>
        </p:nvSpPr>
        <p:spPr/>
        <p:txBody>
          <a:bodyPr/>
          <a:lstStyle/>
          <a:p>
            <a:pPr algn="r" rtl="1"/>
            <a:endParaRPr lang="en-SA">
              <a:solidFill>
                <a:schemeClr val="tx1"/>
              </a:solidFill>
            </a:endParaRPr>
          </a:p>
        </p:txBody>
      </p:sp>
      <p:sp>
        <p:nvSpPr>
          <p:cNvPr id="3" name="Content Placeholder 2">
            <a:extLst>
              <a:ext uri="{FF2B5EF4-FFF2-40B4-BE49-F238E27FC236}">
                <a16:creationId xmlns:a16="http://schemas.microsoft.com/office/drawing/2014/main" id="{18CF01D3-E2E0-156D-972C-86E3CFA0C390}"/>
              </a:ext>
            </a:extLst>
          </p:cNvPr>
          <p:cNvSpPr>
            <a:spLocks noGrp="1"/>
          </p:cNvSpPr>
          <p:nvPr>
            <p:ph idx="1"/>
          </p:nvPr>
        </p:nvSpPr>
        <p:spPr/>
        <p:txBody>
          <a:bodyPr>
            <a:normAutofit fontScale="92500"/>
          </a:bodyPr>
          <a:lstStyle/>
          <a:p>
            <a:pPr marL="457200" indent="-457200" algn="just" rtl="1">
              <a:buFont typeface="Wingdings" panose="05000000000000000000" pitchFamily="2" charset="2"/>
              <a:buChar char="Ø"/>
            </a:pPr>
            <a:r>
              <a:rPr lang="ar-SA" sz="2800" b="1" dirty="0">
                <a:solidFill>
                  <a:schemeClr val="tx1"/>
                </a:solidFill>
              </a:rPr>
              <a:t>ولمفهوم الصراع التنظيمي في العلوم السلوكية معان عديدة تتمثل فيما يلي: هناك إشارة إلى أن الصراع يظهر بسبب التفاعل بين ظروف البيئة وعناصرها وبين المنظمات.</a:t>
            </a:r>
          </a:p>
          <a:p>
            <a:pPr marL="457200" indent="-457200" algn="just" rtl="1">
              <a:buFont typeface="+mj-lt"/>
              <a:buAutoNum type="arabicPeriod"/>
            </a:pPr>
            <a:r>
              <a:rPr lang="ar-SA" sz="2800" b="1" dirty="0">
                <a:solidFill>
                  <a:schemeClr val="tx1"/>
                </a:solidFill>
              </a:rPr>
              <a:t>هناك </a:t>
            </a:r>
            <a:r>
              <a:rPr lang="ar-SA" sz="2800" b="1" dirty="0" err="1">
                <a:solidFill>
                  <a:schemeClr val="tx1"/>
                </a:solidFill>
              </a:rPr>
              <a:t>إفتراض</a:t>
            </a:r>
            <a:r>
              <a:rPr lang="ar-SA" sz="2800" b="1" dirty="0">
                <a:solidFill>
                  <a:schemeClr val="tx1"/>
                </a:solidFill>
              </a:rPr>
              <a:t> بأن الصراع داخل المنظمات يتكون بسبب مواقف مؤثرة وظواهر محددة في المنظمة، كشعور الأفراد أو إحساسهم بحالات التوتر والقلق والتعب والخصومة.</a:t>
            </a:r>
          </a:p>
          <a:p>
            <a:pPr marL="457200" indent="-457200" algn="just" rtl="1">
              <a:buFont typeface="+mj-lt"/>
              <a:buAutoNum type="arabicPeriod"/>
            </a:pPr>
            <a:r>
              <a:rPr lang="ar-SA" sz="2800" b="1" dirty="0">
                <a:solidFill>
                  <a:schemeClr val="tx1"/>
                </a:solidFill>
              </a:rPr>
              <a:t>إن </a:t>
            </a:r>
            <a:r>
              <a:rPr lang="ar-SA" sz="2800" b="1" dirty="0" err="1">
                <a:solidFill>
                  <a:schemeClr val="tx1"/>
                </a:solidFill>
              </a:rPr>
              <a:t>الإختلاف</a:t>
            </a:r>
            <a:r>
              <a:rPr lang="ar-SA" sz="2800" b="1" dirty="0">
                <a:solidFill>
                  <a:schemeClr val="tx1"/>
                </a:solidFill>
              </a:rPr>
              <a:t> في المستويات </a:t>
            </a:r>
            <a:r>
              <a:rPr lang="ar-SA" sz="2800" b="1" dirty="0" err="1">
                <a:solidFill>
                  <a:schemeClr val="tx1"/>
                </a:solidFill>
              </a:rPr>
              <a:t>الإداراكية</a:t>
            </a:r>
            <a:r>
              <a:rPr lang="ar-SA" sz="2800" b="1" dirty="0">
                <a:solidFill>
                  <a:schemeClr val="tx1"/>
                </a:solidFill>
              </a:rPr>
              <a:t> لدى الأفراد يؤدى إلى ظهور الصراع في المواقف.</a:t>
            </a:r>
          </a:p>
          <a:p>
            <a:pPr marL="457200" indent="-457200" algn="just" rtl="1">
              <a:buFont typeface="+mj-lt"/>
              <a:buAutoNum type="arabicPeriod"/>
            </a:pPr>
            <a:r>
              <a:rPr lang="ar-SA" sz="2800" b="1" dirty="0">
                <a:solidFill>
                  <a:schemeClr val="tx1"/>
                </a:solidFill>
              </a:rPr>
              <a:t>إن التناقضات في سلوكيات الأفراد داخل بيئة العمل وما يترتب عليها من مقاومة عالية إلى مقاومة منخفضة تؤدى إلى ظهور الصراعات التنظيمية.</a:t>
            </a:r>
          </a:p>
          <a:p>
            <a:pPr marL="457200" indent="-457200" algn="just" rtl="1">
              <a:buFont typeface="Wingdings" pitchFamily="2" charset="2"/>
              <a:buChar char="Ø"/>
            </a:pPr>
            <a:r>
              <a:rPr lang="ar-SA" sz="2800" b="1" dirty="0" err="1">
                <a:solidFill>
                  <a:schemeClr val="tx1"/>
                </a:solidFill>
              </a:rPr>
              <a:t>وإستخلاصاً</a:t>
            </a:r>
            <a:r>
              <a:rPr lang="ar-SA" sz="2800" b="1" dirty="0">
                <a:solidFill>
                  <a:schemeClr val="tx1"/>
                </a:solidFill>
              </a:rPr>
              <a:t> من هذه المعاني يمكن تعريف الصراع بأنه: ”إرباك أو تعطيل للعمل ولوسائل </a:t>
            </a:r>
            <a:r>
              <a:rPr lang="ar-SA" sz="2800" b="1" dirty="0" err="1">
                <a:solidFill>
                  <a:schemeClr val="tx1"/>
                </a:solidFill>
              </a:rPr>
              <a:t>إتخاذ</a:t>
            </a:r>
            <a:r>
              <a:rPr lang="ar-SA" sz="2800" b="1" dirty="0">
                <a:solidFill>
                  <a:schemeClr val="tx1"/>
                </a:solidFill>
              </a:rPr>
              <a:t> القرارات بشكل يؤدى إلى المفاضلة </a:t>
            </a:r>
            <a:r>
              <a:rPr lang="ar-SA" sz="2800" b="1" dirty="0" err="1">
                <a:solidFill>
                  <a:schemeClr val="tx1"/>
                </a:solidFill>
              </a:rPr>
              <a:t>والإختيار</a:t>
            </a:r>
            <a:r>
              <a:rPr lang="ar-SA" sz="2800" b="1" dirty="0">
                <a:solidFill>
                  <a:schemeClr val="tx1"/>
                </a:solidFill>
              </a:rPr>
              <a:t> بين البدائل“.</a:t>
            </a:r>
          </a:p>
          <a:p>
            <a:pPr marL="228600" indent="-228600" algn="r" defTabSz="914400" rtl="1" eaLnBrk="1" latinLnBrk="0" hangingPunct="1">
              <a:lnSpc>
                <a:spcPct val="90000"/>
              </a:lnSpc>
              <a:spcBef>
                <a:spcPts val="1000"/>
              </a:spcBef>
              <a:buFont typeface="Arial" panose="020B0604020202020204" pitchFamily="34" charset="0"/>
              <a:buChar char="•"/>
            </a:pPr>
            <a:endParaRPr lang="en-SA" dirty="0">
              <a:solidFill>
                <a:schemeClr val="tx1"/>
              </a:solidFill>
            </a:endParaRPr>
          </a:p>
        </p:txBody>
      </p:sp>
    </p:spTree>
    <p:extLst>
      <p:ext uri="{BB962C8B-B14F-4D97-AF65-F5344CB8AC3E}">
        <p14:creationId xmlns:p14="http://schemas.microsoft.com/office/powerpoint/2010/main" val="31253247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B50F-69AE-1E14-B62B-37E93D82DE45}"/>
              </a:ext>
            </a:extLst>
          </p:cNvPr>
          <p:cNvSpPr>
            <a:spLocks noGrp="1"/>
          </p:cNvSpPr>
          <p:nvPr>
            <p:ph type="title"/>
          </p:nvPr>
        </p:nvSpPr>
        <p:spPr>
          <a:xfrm>
            <a:off x="3198340" y="1162843"/>
            <a:ext cx="10515600" cy="1325563"/>
          </a:xfrm>
        </p:spPr>
        <p:txBody>
          <a:bodyPr/>
          <a:lstStyle/>
          <a:p>
            <a:pPr rtl="1"/>
            <a:r>
              <a:rPr lang="ar-SA" sz="4400" b="1" u="sng" dirty="0">
                <a:solidFill>
                  <a:schemeClr val="tx1"/>
                </a:solidFill>
              </a:rPr>
              <a:t>مستويات الصراع التنظيمي:</a:t>
            </a:r>
            <a:br>
              <a:rPr lang="ar-SA" sz="4400" b="1" u="sng" dirty="0">
                <a:solidFill>
                  <a:schemeClr val="tx1"/>
                </a:solidFill>
              </a:rPr>
            </a:br>
            <a:endParaRPr lang="en-SA" dirty="0">
              <a:solidFill>
                <a:schemeClr val="tx1"/>
              </a:solidFill>
            </a:endParaRPr>
          </a:p>
        </p:txBody>
      </p:sp>
      <p:sp>
        <p:nvSpPr>
          <p:cNvPr id="4" name="عنوان فرعي 2">
            <a:extLst>
              <a:ext uri="{FF2B5EF4-FFF2-40B4-BE49-F238E27FC236}">
                <a16:creationId xmlns:a16="http://schemas.microsoft.com/office/drawing/2014/main" id="{BEC6D665-54FC-893E-1804-695E1FF33098}"/>
              </a:ext>
            </a:extLst>
          </p:cNvPr>
          <p:cNvSpPr>
            <a:spLocks noGrp="1"/>
          </p:cNvSpPr>
          <p:nvPr>
            <p:ph idx="1"/>
          </p:nvPr>
        </p:nvSpPr>
        <p:spPr/>
        <p:txBody>
          <a:bodyPr>
            <a:noAutofit/>
          </a:bodyPr>
          <a:lstStyle/>
          <a:p>
            <a:pPr lvl="0" algn="just" rtl="1"/>
            <a:r>
              <a:rPr lang="ar-SA" sz="2400" b="1" dirty="0">
                <a:solidFill>
                  <a:schemeClr val="tx1"/>
                </a:solidFill>
              </a:rPr>
              <a:t>ميز الباحثون بين عدة مستويات للصراع التنظيمي وهي:</a:t>
            </a:r>
          </a:p>
          <a:p>
            <a:pPr marL="457200" lvl="0" indent="-457200" algn="just" rtl="1">
              <a:buFont typeface="+mj-lt"/>
              <a:buAutoNum type="arabicPeriod"/>
            </a:pPr>
            <a:r>
              <a:rPr lang="ar-SA" sz="2400" b="1" u="sng" dirty="0">
                <a:solidFill>
                  <a:schemeClr val="tx1"/>
                </a:solidFill>
              </a:rPr>
              <a:t>الصراع التنظيمي على المستوى الفردي</a:t>
            </a:r>
            <a:r>
              <a:rPr lang="ar-SA" sz="2400" b="1" dirty="0">
                <a:solidFill>
                  <a:schemeClr val="tx1"/>
                </a:solidFill>
              </a:rPr>
              <a:t>: </a:t>
            </a:r>
          </a:p>
          <a:p>
            <a:pPr marL="457200" indent="-457200" algn="just" rtl="1">
              <a:buFont typeface="Wingdings" panose="05000000000000000000" pitchFamily="2" charset="2"/>
              <a:buChar char="Ø"/>
            </a:pPr>
            <a:r>
              <a:rPr lang="ar-SA" sz="2400" b="1" dirty="0">
                <a:solidFill>
                  <a:schemeClr val="tx1"/>
                </a:solidFill>
              </a:rPr>
              <a:t>يتكون هذا الصراع عندما لا يستطيع الفرد التوصل إلى إتفاق حول هدف أو موضوع ما.</a:t>
            </a:r>
          </a:p>
          <a:p>
            <a:pPr marL="457200" indent="-457200" algn="just" rtl="1">
              <a:buFont typeface="Wingdings" panose="05000000000000000000" pitchFamily="2" charset="2"/>
              <a:buChar char="Ø"/>
            </a:pPr>
            <a:r>
              <a:rPr lang="ar-SA" sz="2400" b="1" dirty="0">
                <a:solidFill>
                  <a:schemeClr val="tx1"/>
                </a:solidFill>
              </a:rPr>
              <a:t>ويلجأ معظم الأفراد الذين يواجهون مثل هذا الصراع إلى إستخدام الوسائل الإيجابية التالية:</a:t>
            </a:r>
          </a:p>
          <a:p>
            <a:pPr marL="914400" lvl="1" indent="-457200" algn="just" rtl="1">
              <a:buFont typeface="Arial" pitchFamily="34" charset="0"/>
              <a:buChar char="•"/>
            </a:pPr>
            <a:r>
              <a:rPr lang="ar-SA" sz="2000" b="1" dirty="0">
                <a:solidFill>
                  <a:schemeClr val="tx1"/>
                </a:solidFill>
              </a:rPr>
              <a:t>السمو: حيث يقوم الفرد بتغيير دوافعه السلبية إلى دوافع إيجابية.</a:t>
            </a:r>
          </a:p>
          <a:p>
            <a:pPr marL="914400" lvl="1" indent="-457200" algn="just" rtl="1">
              <a:buFont typeface="Arial" pitchFamily="34" charset="0"/>
              <a:buChar char="•"/>
            </a:pPr>
            <a:r>
              <a:rPr lang="ar-SA" sz="2000" b="1" dirty="0">
                <a:solidFill>
                  <a:schemeClr val="tx1"/>
                </a:solidFill>
              </a:rPr>
              <a:t>التعويض: وهنا يحاول الفرد أن يعوض النقص في قدراته ومهاراته بالتحول إلى مجال آخر.</a:t>
            </a:r>
          </a:p>
          <a:p>
            <a:pPr marL="457200" indent="-457200" algn="just" rtl="1">
              <a:buFont typeface="Wingdings" panose="05000000000000000000" pitchFamily="2" charset="2"/>
              <a:buChar char="Ø"/>
            </a:pPr>
            <a:r>
              <a:rPr lang="ar-SA" sz="2000" b="1" dirty="0">
                <a:solidFill>
                  <a:schemeClr val="tx1"/>
                </a:solidFill>
              </a:rPr>
              <a:t>وقد يلجأ الأفراد في حالة الصراع على المستوى الفردي إلى إسخدام بعض الوسائل السلبية والتي تتمثل في:</a:t>
            </a:r>
          </a:p>
          <a:p>
            <a:pPr marL="914400" lvl="1" indent="-457200" algn="just" rtl="1">
              <a:buFont typeface="Arial" pitchFamily="34" charset="0"/>
              <a:buChar char="•"/>
            </a:pPr>
            <a:r>
              <a:rPr lang="ar-SA" sz="2000" b="1" dirty="0">
                <a:solidFill>
                  <a:schemeClr val="tx1"/>
                </a:solidFill>
              </a:rPr>
              <a:t>الإنسحاب: أي تجنب كل مصادر الصراع داخل المنظمة.</a:t>
            </a:r>
          </a:p>
          <a:p>
            <a:pPr marL="914400" lvl="1" indent="-457200" algn="just" rtl="1">
              <a:buFont typeface="Arial" pitchFamily="34" charset="0"/>
              <a:buChar char="•"/>
            </a:pPr>
            <a:r>
              <a:rPr lang="ar-SA" sz="2000" b="1" dirty="0">
                <a:solidFill>
                  <a:schemeClr val="tx1"/>
                </a:solidFill>
              </a:rPr>
              <a:t>التبرير: إي إعطاء تبريرات مقبولة إجتماعياً.</a:t>
            </a:r>
          </a:p>
          <a:p>
            <a:pPr marL="914400" lvl="1" indent="-457200" algn="just" rtl="1">
              <a:buFont typeface="Arial" pitchFamily="34" charset="0"/>
              <a:buChar char="•"/>
            </a:pPr>
            <a:r>
              <a:rPr lang="ar-SA" sz="2000" b="1" dirty="0">
                <a:solidFill>
                  <a:schemeClr val="tx1"/>
                </a:solidFill>
              </a:rPr>
              <a:t>الإسقاط: إي إلقاء اللوم على غيره من الأفراد.</a:t>
            </a:r>
          </a:p>
        </p:txBody>
      </p:sp>
    </p:spTree>
    <p:extLst>
      <p:ext uri="{BB962C8B-B14F-4D97-AF65-F5344CB8AC3E}">
        <p14:creationId xmlns:p14="http://schemas.microsoft.com/office/powerpoint/2010/main" val="33814726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329F4-D51E-22E1-F8F3-587DE9BBB05E}"/>
              </a:ext>
            </a:extLst>
          </p:cNvPr>
          <p:cNvSpPr>
            <a:spLocks noGrp="1"/>
          </p:cNvSpPr>
          <p:nvPr>
            <p:ph type="title"/>
          </p:nvPr>
        </p:nvSpPr>
        <p:spPr/>
        <p:txBody>
          <a:bodyPr/>
          <a:lstStyle/>
          <a:p>
            <a:pPr algn="r" rtl="1"/>
            <a:endParaRPr lang="en-SA">
              <a:solidFill>
                <a:schemeClr val="tx1"/>
              </a:solidFill>
            </a:endParaRPr>
          </a:p>
        </p:txBody>
      </p:sp>
      <p:sp>
        <p:nvSpPr>
          <p:cNvPr id="3" name="Content Placeholder 2">
            <a:extLst>
              <a:ext uri="{FF2B5EF4-FFF2-40B4-BE49-F238E27FC236}">
                <a16:creationId xmlns:a16="http://schemas.microsoft.com/office/drawing/2014/main" id="{DDABA1E3-7859-C0EA-C803-AD37CA5BF645}"/>
              </a:ext>
            </a:extLst>
          </p:cNvPr>
          <p:cNvSpPr>
            <a:spLocks noGrp="1"/>
          </p:cNvSpPr>
          <p:nvPr>
            <p:ph idx="1"/>
          </p:nvPr>
        </p:nvSpPr>
        <p:spPr/>
        <p:txBody>
          <a:bodyPr>
            <a:normAutofit lnSpcReduction="10000"/>
          </a:bodyPr>
          <a:lstStyle/>
          <a:p>
            <a:pPr marL="457200" indent="-457200" algn="r" rtl="1">
              <a:buFont typeface="+mj-lt"/>
              <a:buAutoNum type="arabicPeriod" startAt="2"/>
            </a:pPr>
            <a:r>
              <a:rPr lang="ar-SA" sz="2400" b="1" u="sng" dirty="0">
                <a:solidFill>
                  <a:schemeClr val="tx1"/>
                </a:solidFill>
              </a:rPr>
              <a:t>الصراع التنظيمي على المستوى الجماعي</a:t>
            </a:r>
            <a:r>
              <a:rPr lang="ar-SA" sz="2400" b="1" dirty="0">
                <a:solidFill>
                  <a:schemeClr val="tx1"/>
                </a:solidFill>
              </a:rPr>
              <a:t>: </a:t>
            </a:r>
          </a:p>
          <a:p>
            <a:pPr marL="457200" indent="-457200" algn="r" rtl="1">
              <a:buFont typeface="Wingdings" panose="05000000000000000000" pitchFamily="2" charset="2"/>
              <a:buChar char="Ø"/>
            </a:pPr>
            <a:r>
              <a:rPr lang="ar-SA" sz="2400" b="1" dirty="0">
                <a:solidFill>
                  <a:schemeClr val="tx1"/>
                </a:solidFill>
              </a:rPr>
              <a:t>يحدث عندما يواجه الفرد موقفاً يتطلب منه </a:t>
            </a:r>
            <a:r>
              <a:rPr lang="ar-SA" sz="2400" b="1" dirty="0" err="1">
                <a:solidFill>
                  <a:schemeClr val="tx1"/>
                </a:solidFill>
              </a:rPr>
              <a:t>إختيار</a:t>
            </a:r>
            <a:r>
              <a:rPr lang="ar-SA" sz="2400" b="1" dirty="0">
                <a:solidFill>
                  <a:schemeClr val="tx1"/>
                </a:solidFill>
              </a:rPr>
              <a:t> بديل من عدة بدائل أو ترك البدائل الأخرى لعدم قدرته على تحقيقها. </a:t>
            </a:r>
          </a:p>
          <a:p>
            <a:pPr marL="457200" indent="-457200" algn="r" rtl="1">
              <a:buFont typeface="Wingdings" panose="05000000000000000000" pitchFamily="2" charset="2"/>
              <a:buChar char="Ø"/>
            </a:pPr>
            <a:r>
              <a:rPr lang="ar-SA" sz="2400" b="1" dirty="0">
                <a:solidFill>
                  <a:schemeClr val="tx1"/>
                </a:solidFill>
              </a:rPr>
              <a:t>وهو عبارة عن صراع بين الأفراد والآخرين.</a:t>
            </a:r>
            <a:endParaRPr lang="en-US" sz="2400" b="1" dirty="0">
              <a:solidFill>
                <a:schemeClr val="tx1"/>
              </a:solidFill>
            </a:endParaRPr>
          </a:p>
          <a:p>
            <a:pPr marL="457200" indent="-457200" algn="r" rtl="1">
              <a:buFont typeface="+mj-lt"/>
              <a:buAutoNum type="arabicPeriod" startAt="3"/>
            </a:pPr>
            <a:r>
              <a:rPr lang="ar-SA" sz="2400" b="1" u="sng" dirty="0">
                <a:solidFill>
                  <a:schemeClr val="tx1"/>
                </a:solidFill>
              </a:rPr>
              <a:t>الصراع التنظيمي على المستوى التنظيمي</a:t>
            </a:r>
            <a:r>
              <a:rPr lang="ar-SA" sz="2400" b="1" dirty="0">
                <a:solidFill>
                  <a:schemeClr val="tx1"/>
                </a:solidFill>
              </a:rPr>
              <a:t>: </a:t>
            </a:r>
          </a:p>
          <a:p>
            <a:pPr marL="457200" indent="-457200" algn="r" rtl="1">
              <a:buFont typeface="Wingdings" panose="05000000000000000000" pitchFamily="2" charset="2"/>
              <a:buChar char="Ø"/>
            </a:pPr>
            <a:r>
              <a:rPr lang="ar-SA" sz="2400" b="1" dirty="0">
                <a:solidFill>
                  <a:schemeClr val="tx1"/>
                </a:solidFill>
              </a:rPr>
              <a:t>يظهر هذا النوع من الصراعات في حالة </a:t>
            </a:r>
            <a:r>
              <a:rPr lang="ar-SA" sz="2400" b="1" dirty="0" err="1">
                <a:solidFill>
                  <a:schemeClr val="tx1"/>
                </a:solidFill>
              </a:rPr>
              <a:t>إختلاف</a:t>
            </a:r>
            <a:r>
              <a:rPr lang="ar-SA" sz="2400" b="1" dirty="0">
                <a:solidFill>
                  <a:schemeClr val="tx1"/>
                </a:solidFill>
              </a:rPr>
              <a:t> في وجهات النظر أو في حالة الوصول إلى </a:t>
            </a:r>
            <a:r>
              <a:rPr lang="ar-SA" sz="2400" b="1" dirty="0" err="1">
                <a:solidFill>
                  <a:schemeClr val="tx1"/>
                </a:solidFill>
              </a:rPr>
              <a:t>إستنتاجات</a:t>
            </a:r>
            <a:r>
              <a:rPr lang="ar-SA" sz="2400" b="1" dirty="0">
                <a:solidFill>
                  <a:schemeClr val="tx1"/>
                </a:solidFill>
              </a:rPr>
              <a:t> مختلفة بين الأفراد حول موضوع داخل المجموعة أو الوحدة الإدارية.</a:t>
            </a:r>
          </a:p>
          <a:p>
            <a:pPr marL="457200" indent="-457200" algn="r" rtl="1">
              <a:buFont typeface="Wingdings" panose="05000000000000000000" pitchFamily="2" charset="2"/>
              <a:buChar char="Ø"/>
            </a:pPr>
            <a:r>
              <a:rPr lang="ar-SA" sz="2400" b="1" dirty="0">
                <a:solidFill>
                  <a:schemeClr val="tx1"/>
                </a:solidFill>
              </a:rPr>
              <a:t>وينقسم الصراع على المستوي التنظيمي إلي قسمين هما:</a:t>
            </a:r>
          </a:p>
          <a:p>
            <a:pPr marL="914400" lvl="1" indent="-457200" algn="r" rtl="1">
              <a:buFont typeface="Arial" pitchFamily="34" charset="0"/>
              <a:buChar char="•"/>
            </a:pPr>
            <a:r>
              <a:rPr lang="ar-SA" sz="2400" b="1" dirty="0">
                <a:solidFill>
                  <a:schemeClr val="tx1"/>
                </a:solidFill>
              </a:rPr>
              <a:t>صراع مؤسسي: ويظهر عند محاولة أحد الأقسام أو الوحدات الإدارية داخل الهيكل التنظيمي تحديد الواجبات والأنشطة للوحدات الأخرى، مثل </a:t>
            </a:r>
            <a:r>
              <a:rPr lang="ar-SA" sz="2400" b="1" dirty="0" err="1">
                <a:solidFill>
                  <a:schemeClr val="tx1"/>
                </a:solidFill>
              </a:rPr>
              <a:t>إقتسام</a:t>
            </a:r>
            <a:r>
              <a:rPr lang="ar-SA" sz="2400" b="1" dirty="0">
                <a:solidFill>
                  <a:schemeClr val="tx1"/>
                </a:solidFill>
              </a:rPr>
              <a:t> الميزانية بين الوحدات الإدارية.</a:t>
            </a:r>
          </a:p>
          <a:p>
            <a:pPr marL="914400" lvl="1" indent="-457200" algn="r" rtl="1">
              <a:buFont typeface="Arial" pitchFamily="34" charset="0"/>
              <a:buChar char="•"/>
            </a:pPr>
            <a:r>
              <a:rPr lang="ar-SA" sz="2400" b="1" dirty="0">
                <a:solidFill>
                  <a:schemeClr val="tx1"/>
                </a:solidFill>
              </a:rPr>
              <a:t>صراع طارئ: يحدث نتيجة لعدم وجود الرضا الوظيفي أحياناً أو </a:t>
            </a:r>
            <a:r>
              <a:rPr lang="ar-SA" sz="2400" b="1" dirty="0" err="1">
                <a:solidFill>
                  <a:schemeClr val="tx1"/>
                </a:solidFill>
              </a:rPr>
              <a:t>للإفتقار</a:t>
            </a:r>
            <a:r>
              <a:rPr lang="ar-SA" sz="2400" b="1" dirty="0">
                <a:solidFill>
                  <a:schemeClr val="tx1"/>
                </a:solidFill>
              </a:rPr>
              <a:t> للمعايير الموضوعية.</a:t>
            </a:r>
          </a:p>
          <a:p>
            <a:pPr marL="457200" indent="-457200" algn="r" rtl="1">
              <a:buFont typeface="Wingdings" panose="05000000000000000000" pitchFamily="2" charset="2"/>
              <a:buChar char="Ø"/>
            </a:pPr>
            <a:endParaRPr lang="ar-SA" sz="2400" b="1" dirty="0">
              <a:solidFill>
                <a:schemeClr val="tx1"/>
              </a:solidFill>
            </a:endParaRPr>
          </a:p>
          <a:p>
            <a:pPr marL="457200" indent="-457200" algn="r" rtl="1">
              <a:buFont typeface="+mj-lt"/>
              <a:buAutoNum type="arabicPeriod" startAt="2"/>
            </a:pPr>
            <a:endParaRPr lang="ar-SA" sz="2000" b="1" dirty="0">
              <a:solidFill>
                <a:schemeClr val="tx1"/>
              </a:solidFill>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SA" dirty="0">
              <a:solidFill>
                <a:schemeClr val="tx1"/>
              </a:solidFill>
            </a:endParaRPr>
          </a:p>
        </p:txBody>
      </p:sp>
    </p:spTree>
    <p:extLst>
      <p:ext uri="{BB962C8B-B14F-4D97-AF65-F5344CB8AC3E}">
        <p14:creationId xmlns:p14="http://schemas.microsoft.com/office/powerpoint/2010/main" val="39780331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A715AD7-898B-2F24-4C7D-D5470010AF5C}"/>
              </a:ext>
            </a:extLst>
          </p:cNvPr>
          <p:cNvSpPr>
            <a:spLocks noGrp="1" noChangeArrowheads="1"/>
          </p:cNvSpPr>
          <p:nvPr>
            <p:ph type="ctrTitle"/>
          </p:nvPr>
        </p:nvSpPr>
        <p:spPr>
          <a:xfrm>
            <a:off x="2208213" y="549276"/>
            <a:ext cx="7772400" cy="1470025"/>
          </a:xfrm>
        </p:spPr>
        <p:txBody>
          <a:bodyPr/>
          <a:lstStyle/>
          <a:p>
            <a:pPr rtl="1" eaLnBrk="1" hangingPunct="1">
              <a:defRPr/>
            </a:pPr>
            <a:r>
              <a:rPr lang="ar-SA" altLang="en-US" sz="4800" b="1">
                <a:effectLst>
                  <a:outerShdw blurRad="38100" dist="38100" dir="2700000" algn="tl">
                    <a:srgbClr val="C0C0C0"/>
                  </a:outerShdw>
                </a:effectLst>
              </a:rPr>
              <a:t>الدوافع والحوافز</a:t>
            </a:r>
            <a:endParaRPr lang="en-US" altLang="en-US" sz="4800" b="1">
              <a:effectLst>
                <a:outerShdw blurRad="38100" dist="38100" dir="2700000" algn="tl">
                  <a:srgbClr val="C0C0C0"/>
                </a:outerShdw>
              </a:effectLst>
              <a:cs typeface="Tahoma" panose="020B0604030504040204" pitchFamily="34" charset="0"/>
            </a:endParaRPr>
          </a:p>
        </p:txBody>
      </p:sp>
      <p:pic>
        <p:nvPicPr>
          <p:cNvPr id="6147" name="Picture 4" descr="incentive">
            <a:extLst>
              <a:ext uri="{FF2B5EF4-FFF2-40B4-BE49-F238E27FC236}">
                <a16:creationId xmlns:a16="http://schemas.microsoft.com/office/drawing/2014/main" id="{4730569C-1FF9-793E-024E-E0831A66F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2349500"/>
            <a:ext cx="72739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063D-9FA1-E2C4-0A5C-6BCBE3C21741}"/>
              </a:ext>
            </a:extLst>
          </p:cNvPr>
          <p:cNvSpPr>
            <a:spLocks noGrp="1"/>
          </p:cNvSpPr>
          <p:nvPr>
            <p:ph type="title"/>
          </p:nvPr>
        </p:nvSpPr>
        <p:spPr>
          <a:xfrm>
            <a:off x="1981200" y="0"/>
            <a:ext cx="8229600" cy="6165850"/>
          </a:xfrm>
        </p:spPr>
        <p:txBody>
          <a:bodyPr/>
          <a:lstStyle/>
          <a:p>
            <a:pPr algn="ctr" rtl="1">
              <a:defRPr/>
            </a:pPr>
            <a:r>
              <a:rPr lang="ar-SA" altLang="en-US" sz="3600" dirty="0">
                <a:effectLst>
                  <a:outerShdw blurRad="38100" dist="38100" dir="2700000" algn="tl">
                    <a:srgbClr val="C0C0C0"/>
                  </a:outerShdw>
                </a:effectLst>
              </a:rPr>
              <a:t>نلاحظ ؟؟ مجموعه من العاملين يقمون بأداء عمل معين من طبيعة واحده و في ظروف واحده فإننا سنجد أن المجهود الذي يبذله كل منهم سيختلف من عامل الى عامل اخر مما يؤدي الى اختلاف إنتاجيه كل منهما و أحد أسباب هذا الاختلاف هو دافع كل منهمها في ذلك الوقت و تلك الظروف </a:t>
            </a:r>
            <a:endParaRPr lang="en-US" altLang="en-US" sz="3600" dirty="0">
              <a:effectLst>
                <a:outerShdw blurRad="38100" dist="38100" dir="2700000" algn="tl">
                  <a:srgbClr val="C0C0C0"/>
                </a:outerShdw>
              </a:effectLst>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49C6-D952-FF0F-4979-F7B9780675B8}"/>
              </a:ext>
            </a:extLst>
          </p:cNvPr>
          <p:cNvSpPr>
            <a:spLocks noGrp="1"/>
          </p:cNvSpPr>
          <p:nvPr>
            <p:ph type="title"/>
          </p:nvPr>
        </p:nvSpPr>
        <p:spPr>
          <a:xfrm>
            <a:off x="348343" y="1121908"/>
            <a:ext cx="10515600" cy="1325563"/>
          </a:xfrm>
        </p:spPr>
        <p:txBody>
          <a:bodyPr/>
          <a:lstStyle/>
          <a:p>
            <a:pPr algn="r" rtl="1"/>
            <a:r>
              <a:rPr lang="ar-SA" dirty="0">
                <a:solidFill>
                  <a:schemeClr val="tx1"/>
                </a:solidFill>
              </a:rPr>
              <a:t>محاور وأهداف الدورة </a:t>
            </a:r>
            <a:endParaRPr lang="en-SA" dirty="0">
              <a:solidFill>
                <a:schemeClr val="tx1"/>
              </a:solidFill>
            </a:endParaRPr>
          </a:p>
        </p:txBody>
      </p:sp>
      <p:sp>
        <p:nvSpPr>
          <p:cNvPr id="3" name="Content Placeholder 2">
            <a:extLst>
              <a:ext uri="{FF2B5EF4-FFF2-40B4-BE49-F238E27FC236}">
                <a16:creationId xmlns:a16="http://schemas.microsoft.com/office/drawing/2014/main" id="{E2B88217-8BF0-FCC4-F220-9AA627AA6CBD}"/>
              </a:ext>
            </a:extLst>
          </p:cNvPr>
          <p:cNvSpPr>
            <a:spLocks noGrp="1"/>
          </p:cNvSpPr>
          <p:nvPr>
            <p:ph idx="1"/>
          </p:nvPr>
        </p:nvSpPr>
        <p:spPr>
          <a:xfrm>
            <a:off x="348343" y="2282825"/>
            <a:ext cx="10515600" cy="4351338"/>
          </a:xfrm>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مفاهيم السلوك الوظيفي وأخلاقيات العمل. </a:t>
            </a:r>
          </a:p>
          <a:p>
            <a:pPr algn="r" rtl="1"/>
            <a:r>
              <a:rPr lang="ar-SA" dirty="0">
                <a:solidFill>
                  <a:schemeClr val="tx1"/>
                </a:solidFill>
              </a:rPr>
              <a:t>أهمية السلوك الوظيفي وأخلاقيات العمل. </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التعريف بأهم مكونات السلوك الوظيفي واخلاقيات العمل.</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طرق تغيير السلوك الوظيفي.</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التعريف عناصر السلوك الوظيفي واخلاقيات العمل . </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توضيح أهم الممكنات السلوك الوظيفي واخلاقيات العمل.</a:t>
            </a:r>
          </a:p>
          <a:p>
            <a:pPr marL="0" indent="0" algn="r" defTabSz="914400" rtl="1" eaLnBrk="1" latinLnBrk="0" hangingPunct="1">
              <a:lnSpc>
                <a:spcPct val="90000"/>
              </a:lnSpc>
              <a:spcBef>
                <a:spcPts val="1000"/>
              </a:spcBef>
              <a:buNone/>
            </a:pPr>
            <a:endParaRPr lang="ar-SA" dirty="0">
              <a:solidFill>
                <a:schemeClr val="tx1"/>
              </a:solidFill>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SA" dirty="0">
              <a:solidFill>
                <a:schemeClr val="tx1"/>
              </a:solidFill>
            </a:endParaRPr>
          </a:p>
        </p:txBody>
      </p:sp>
    </p:spTree>
    <p:extLst>
      <p:ext uri="{BB962C8B-B14F-4D97-AF65-F5344CB8AC3E}">
        <p14:creationId xmlns:p14="http://schemas.microsoft.com/office/powerpoint/2010/main" val="2790007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39E6B04-36CA-DA95-1B36-ED9A59894524}"/>
              </a:ext>
            </a:extLst>
          </p:cNvPr>
          <p:cNvSpPr>
            <a:spLocks noGrp="1" noChangeArrowheads="1"/>
          </p:cNvSpPr>
          <p:nvPr>
            <p:ph type="title"/>
          </p:nvPr>
        </p:nvSpPr>
        <p:spPr>
          <a:xfrm>
            <a:off x="937054" y="927100"/>
            <a:ext cx="10515600" cy="1325563"/>
          </a:xfrm>
        </p:spPr>
        <p:txBody>
          <a:bodyPr/>
          <a:lstStyle/>
          <a:p>
            <a:pPr algn="r" rtl="1" eaLnBrk="1" hangingPunct="1">
              <a:defRPr/>
            </a:pPr>
            <a:r>
              <a:rPr lang="ar-SA" altLang="en-US" dirty="0">
                <a:effectLst>
                  <a:outerShdw blurRad="38100" dist="38100" dir="2700000" algn="tl">
                    <a:srgbClr val="C0C0C0"/>
                  </a:outerShdw>
                </a:effectLst>
              </a:rPr>
              <a:t>تعريف الدافعية</a:t>
            </a:r>
            <a:endParaRPr lang="en-US" altLang="en-US" dirty="0">
              <a:effectLst>
                <a:outerShdw blurRad="38100" dist="38100" dir="2700000" algn="tl">
                  <a:srgbClr val="C0C0C0"/>
                </a:outerShdw>
              </a:effectLst>
              <a:cs typeface="Tahoma" panose="020B0604030504040204" pitchFamily="34" charset="0"/>
            </a:endParaRPr>
          </a:p>
        </p:txBody>
      </p:sp>
      <p:sp>
        <p:nvSpPr>
          <p:cNvPr id="8195" name="Rectangle 3">
            <a:extLst>
              <a:ext uri="{FF2B5EF4-FFF2-40B4-BE49-F238E27FC236}">
                <a16:creationId xmlns:a16="http://schemas.microsoft.com/office/drawing/2014/main" id="{B2065311-2719-7EA1-0188-42226B3FA7CA}"/>
              </a:ext>
            </a:extLst>
          </p:cNvPr>
          <p:cNvSpPr>
            <a:spLocks noGrp="1" noChangeArrowheads="1"/>
          </p:cNvSpPr>
          <p:nvPr>
            <p:ph idx="1"/>
          </p:nvPr>
        </p:nvSpPr>
        <p:spPr/>
        <p:txBody>
          <a:bodyPr/>
          <a:lstStyle/>
          <a:p>
            <a:pPr algn="r" rtl="1" eaLnBrk="1" hangingPunct="1"/>
            <a:r>
              <a:rPr lang="ar-SA" altLang="en-US"/>
              <a:t>هي سلسلة من الاستجابات ، تبدأ بالحاجات التي يشعر بها الفرد ، وينتج عنها رغبات ، مما يؤدي إلى احدث السلوك لتحقيق الرضا.</a:t>
            </a:r>
            <a:endParaRPr lang="en-US" altLang="en-US">
              <a:cs typeface="Times New Roman" panose="02020603050405020304" pitchFamily="18" charset="0"/>
            </a:endParaRPr>
          </a:p>
        </p:txBody>
      </p:sp>
      <p:pic>
        <p:nvPicPr>
          <p:cNvPr id="8196" name="Picture 5" descr="A_leader">
            <a:extLst>
              <a:ext uri="{FF2B5EF4-FFF2-40B4-BE49-F238E27FC236}">
                <a16:creationId xmlns:a16="http://schemas.microsoft.com/office/drawing/2014/main" id="{C974853E-2349-087D-850B-60F870779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5338"/>
            <a:ext cx="6456048" cy="201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B24A-C1E8-8F1B-F8EE-12D2D02D2546}"/>
              </a:ext>
            </a:extLst>
          </p:cNvPr>
          <p:cNvSpPr>
            <a:spLocks noGrp="1"/>
          </p:cNvSpPr>
          <p:nvPr>
            <p:ph type="title"/>
          </p:nvPr>
        </p:nvSpPr>
        <p:spPr>
          <a:xfrm>
            <a:off x="405713" y="1166812"/>
            <a:ext cx="10515600" cy="1325563"/>
          </a:xfrm>
        </p:spPr>
        <p:txBody>
          <a:bodyPr/>
          <a:lstStyle/>
          <a:p>
            <a:pPr algn="r" rtl="1">
              <a:defRPr/>
            </a:pPr>
            <a:r>
              <a:rPr lang="ar-SA" altLang="en-US" dirty="0">
                <a:effectLst>
                  <a:outerShdw blurRad="38100" dist="38100" dir="2700000" algn="tl">
                    <a:srgbClr val="C0C0C0"/>
                  </a:outerShdw>
                </a:effectLst>
              </a:rPr>
              <a:t>تعريف الدافعية من وجهة علماء النفس </a:t>
            </a:r>
            <a:endParaRPr lang="en-US" altLang="en-US" dirty="0">
              <a:effectLst>
                <a:outerShdw blurRad="38100" dist="38100" dir="2700000" algn="tl">
                  <a:srgbClr val="C0C0C0"/>
                </a:outerShdw>
              </a:effectLst>
              <a:cs typeface="Tahoma" panose="020B0604030504040204" pitchFamily="34" charset="0"/>
            </a:endParaRPr>
          </a:p>
        </p:txBody>
      </p:sp>
      <p:sp>
        <p:nvSpPr>
          <p:cNvPr id="9219" name="Content Placeholder 2">
            <a:extLst>
              <a:ext uri="{FF2B5EF4-FFF2-40B4-BE49-F238E27FC236}">
                <a16:creationId xmlns:a16="http://schemas.microsoft.com/office/drawing/2014/main" id="{B88EFC56-C94E-DBBA-EB9A-4C96744EE6AB}"/>
              </a:ext>
            </a:extLst>
          </p:cNvPr>
          <p:cNvSpPr>
            <a:spLocks noGrp="1"/>
          </p:cNvSpPr>
          <p:nvPr>
            <p:ph sz="half" idx="2"/>
          </p:nvPr>
        </p:nvSpPr>
        <p:spPr>
          <a:xfrm>
            <a:off x="1981200" y="2492375"/>
            <a:ext cx="8229600" cy="865188"/>
          </a:xfrm>
        </p:spPr>
        <p:txBody>
          <a:bodyPr/>
          <a:lstStyle/>
          <a:p>
            <a:pPr algn="r" rtl="1"/>
            <a:r>
              <a:rPr lang="ar-SA" altLang="en-US">
                <a:solidFill>
                  <a:schemeClr val="tx1"/>
                </a:solidFill>
              </a:rPr>
              <a:t>عمليه السلوك و الاحتفاظ به في حالة استمرار و كذلك هي عملية تنظيم السلوك </a:t>
            </a:r>
          </a:p>
          <a:p>
            <a:pPr algn="r" rtl="1"/>
            <a:endParaRPr lang="ar-SA" altLang="en-US"/>
          </a:p>
          <a:p>
            <a:pPr algn="r" rtl="1"/>
            <a:endParaRPr lang="en-US" altLang="en-US">
              <a:cs typeface="Times New Roman" panose="02020603050405020304" pitchFamily="18" charset="0"/>
            </a:endParaRPr>
          </a:p>
        </p:txBody>
      </p:sp>
      <p:sp>
        <p:nvSpPr>
          <p:cNvPr id="9220" name="Content Placeholder 3">
            <a:extLst>
              <a:ext uri="{FF2B5EF4-FFF2-40B4-BE49-F238E27FC236}">
                <a16:creationId xmlns:a16="http://schemas.microsoft.com/office/drawing/2014/main" id="{8679BDEA-B2C5-E92C-1E3D-7A7E395A592C}"/>
              </a:ext>
            </a:extLst>
          </p:cNvPr>
          <p:cNvSpPr>
            <a:spLocks noGrp="1"/>
          </p:cNvSpPr>
          <p:nvPr>
            <p:ph sz="quarter" idx="13"/>
          </p:nvPr>
        </p:nvSpPr>
        <p:spPr>
          <a:xfrm>
            <a:off x="2351088" y="3933826"/>
            <a:ext cx="7753350" cy="1395413"/>
          </a:xfrm>
        </p:spPr>
        <p:txBody>
          <a:bodyPr/>
          <a:lstStyle/>
          <a:p>
            <a:pPr algn="r" rtl="1"/>
            <a:r>
              <a:rPr lang="ar-SA" altLang="en-US" dirty="0">
                <a:solidFill>
                  <a:schemeClr val="tx1"/>
                </a:solidFill>
              </a:rPr>
              <a:t>نلاحظ ان هناك خاصيه مشتركه بين جميع هذه التعريفات فجميعها تستمد أصولها من كلمة يدفع بمعنى يحرك </a:t>
            </a:r>
            <a:endParaRPr lang="en-US" altLang="en-US" dirty="0">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C514-8F82-1BD4-1A6B-76AC533CF2BA}"/>
              </a:ext>
            </a:extLst>
          </p:cNvPr>
          <p:cNvSpPr>
            <a:spLocks noGrp="1"/>
          </p:cNvSpPr>
          <p:nvPr>
            <p:ph type="title"/>
          </p:nvPr>
        </p:nvSpPr>
        <p:spPr>
          <a:xfrm>
            <a:off x="0" y="950913"/>
            <a:ext cx="10515600" cy="1325563"/>
          </a:xfrm>
        </p:spPr>
        <p:txBody>
          <a:bodyPr/>
          <a:lstStyle/>
          <a:p>
            <a:pPr algn="r" rtl="1">
              <a:defRPr/>
            </a:pPr>
            <a:r>
              <a:rPr lang="ar-SA" altLang="en-US" dirty="0">
                <a:effectLst>
                  <a:outerShdw blurRad="38100" dist="38100" dir="2700000" algn="tl">
                    <a:srgbClr val="C0C0C0"/>
                  </a:outerShdw>
                </a:effectLst>
              </a:rPr>
              <a:t>يمكن القول ان الدافعية ببساطه هي :</a:t>
            </a:r>
            <a:endParaRPr lang="en-US" altLang="en-US" dirty="0">
              <a:effectLst>
                <a:outerShdw blurRad="38100" dist="38100" dir="2700000" algn="tl">
                  <a:srgbClr val="C0C0C0"/>
                </a:outerShdw>
              </a:effectLst>
              <a:cs typeface="Tahoma" panose="020B0604030504040204" pitchFamily="34" charset="0"/>
            </a:endParaRPr>
          </a:p>
        </p:txBody>
      </p:sp>
      <p:sp>
        <p:nvSpPr>
          <p:cNvPr id="10243" name="Content Placeholder 5">
            <a:extLst>
              <a:ext uri="{FF2B5EF4-FFF2-40B4-BE49-F238E27FC236}">
                <a16:creationId xmlns:a16="http://schemas.microsoft.com/office/drawing/2014/main" id="{D268B64B-4E24-6D54-518D-9714490D5161}"/>
              </a:ext>
            </a:extLst>
          </p:cNvPr>
          <p:cNvSpPr>
            <a:spLocks noGrp="1"/>
          </p:cNvSpPr>
          <p:nvPr>
            <p:ph sz="quarter" idx="14"/>
          </p:nvPr>
        </p:nvSpPr>
        <p:spPr>
          <a:xfrm>
            <a:off x="1919289" y="2276476"/>
            <a:ext cx="8353425" cy="3489325"/>
          </a:xfrm>
        </p:spPr>
        <p:txBody>
          <a:bodyPr/>
          <a:lstStyle/>
          <a:p>
            <a:pPr algn="r" rtl="1"/>
            <a:r>
              <a:rPr lang="ar-SA" altLang="en-US">
                <a:solidFill>
                  <a:schemeClr val="tx1"/>
                </a:solidFill>
              </a:rPr>
              <a:t>درجة حماس الفرد للسلوك الموجه له</a:t>
            </a:r>
          </a:p>
          <a:p>
            <a:pPr algn="r" rtl="1"/>
            <a:endParaRPr lang="ar-SA" altLang="en-US">
              <a:solidFill>
                <a:schemeClr val="tx1"/>
              </a:solidFill>
            </a:endParaRPr>
          </a:p>
          <a:p>
            <a:pPr algn="r" rtl="1"/>
            <a:r>
              <a:rPr lang="ar-SA" altLang="en-US">
                <a:solidFill>
                  <a:schemeClr val="tx1"/>
                </a:solidFill>
              </a:rPr>
              <a:t>إلا ان الامر يحتاج الى  النظر الى مجموعه من الاعتبارات قد تم اخذها في الحسبان عبر النظريات المحتفلة للدافعية  و هي ثلاث اعتبارات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A0CA4F1D-AFDE-CFA2-D6BE-76CF3685329C}"/>
              </a:ext>
            </a:extLst>
          </p:cNvPr>
          <p:cNvSpPr>
            <a:spLocks noGrp="1"/>
          </p:cNvSpPr>
          <p:nvPr>
            <p:ph sz="half" idx="2"/>
          </p:nvPr>
        </p:nvSpPr>
        <p:spPr>
          <a:xfrm>
            <a:off x="2135188" y="1600201"/>
            <a:ext cx="8075612" cy="4525963"/>
          </a:xfrm>
        </p:spPr>
        <p:txBody>
          <a:bodyPr/>
          <a:lstStyle/>
          <a:p>
            <a:pPr algn="r" rtl="1"/>
            <a:r>
              <a:rPr lang="ar-SA" altLang="en-US">
                <a:solidFill>
                  <a:schemeClr val="tx1"/>
                </a:solidFill>
              </a:rPr>
              <a:t>إن درجه الحماس و الدافعية لدى الفرد تتأثر بوجود مؤثرات سواء داخل الفرد أو خارجة فتنشا هذه الحالة شيئا من الحماس </a:t>
            </a:r>
          </a:p>
          <a:p>
            <a:pPr algn="r" rtl="1"/>
            <a:endParaRPr lang="ar-SA" altLang="en-US">
              <a:solidFill>
                <a:schemeClr val="tx1"/>
              </a:solidFill>
            </a:endParaRPr>
          </a:p>
          <a:p>
            <a:pPr algn="r" rtl="1"/>
            <a:r>
              <a:rPr lang="ar-SA" altLang="en-US">
                <a:solidFill>
                  <a:schemeClr val="tx1"/>
                </a:solidFill>
              </a:rPr>
              <a:t>إن السلوك الدافعي هو سلوك موجه في أتجاه محدد و هذا الاتجاه المحدد قد يكون هدفا أو جهة معينه أو حافز أو اختيار بديل من بدائل  السلوك </a:t>
            </a:r>
          </a:p>
          <a:p>
            <a:pPr algn="r" rtl="1"/>
            <a:endParaRPr lang="ar-SA" altLang="en-US">
              <a:solidFill>
                <a:schemeClr val="tx1"/>
              </a:solidFill>
            </a:endParaRPr>
          </a:p>
          <a:p>
            <a:pPr algn="r" rtl="1"/>
            <a:r>
              <a:rPr lang="ar-SA" altLang="en-US">
                <a:solidFill>
                  <a:schemeClr val="tx1"/>
                </a:solidFill>
              </a:rPr>
              <a:t>إن درجة إشباع  الحاجة أو تحقيق الهدف قد تؤدي بالسلوك مره أخرى إما تكراراه أو تثبيته أو تغيره أو تحويله الى سلوك هادف أخر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B909-E860-9D42-DB11-841FDE088115}"/>
              </a:ext>
            </a:extLst>
          </p:cNvPr>
          <p:cNvSpPr>
            <a:spLocks noGrp="1"/>
          </p:cNvSpPr>
          <p:nvPr>
            <p:ph type="title"/>
          </p:nvPr>
        </p:nvSpPr>
        <p:spPr>
          <a:xfrm>
            <a:off x="-674688" y="1023937"/>
            <a:ext cx="10515600" cy="1325563"/>
          </a:xfrm>
        </p:spPr>
        <p:txBody>
          <a:bodyPr/>
          <a:lstStyle/>
          <a:p>
            <a:pPr algn="r" rtl="1">
              <a:defRPr/>
            </a:pPr>
            <a:r>
              <a:rPr lang="ar-SA" altLang="en-US" dirty="0">
                <a:effectLst>
                  <a:outerShdw blurRad="38100" dist="38100" dir="2700000" algn="tl">
                    <a:srgbClr val="C0C0C0"/>
                  </a:outerShdw>
                </a:effectLst>
              </a:rPr>
              <a:t>منطلقات تحديد الدافعية </a:t>
            </a:r>
            <a:endParaRPr lang="en-US" altLang="en-US" dirty="0">
              <a:effectLst>
                <a:outerShdw blurRad="38100" dist="38100" dir="2700000" algn="tl">
                  <a:srgbClr val="C0C0C0"/>
                </a:outerShdw>
              </a:effectLst>
              <a:cs typeface="Tahoma" panose="020B0604030504040204" pitchFamily="34" charset="0"/>
            </a:endParaRPr>
          </a:p>
        </p:txBody>
      </p:sp>
      <p:sp>
        <p:nvSpPr>
          <p:cNvPr id="12291" name="Content Placeholder 2">
            <a:extLst>
              <a:ext uri="{FF2B5EF4-FFF2-40B4-BE49-F238E27FC236}">
                <a16:creationId xmlns:a16="http://schemas.microsoft.com/office/drawing/2014/main" id="{9F507DB0-250C-2297-64AE-0BF208FAFCCC}"/>
              </a:ext>
            </a:extLst>
          </p:cNvPr>
          <p:cNvSpPr>
            <a:spLocks noGrp="1"/>
          </p:cNvSpPr>
          <p:nvPr>
            <p:ph sz="half" idx="2"/>
          </p:nvPr>
        </p:nvSpPr>
        <p:spPr>
          <a:xfrm>
            <a:off x="2351088" y="2349500"/>
            <a:ext cx="7283450" cy="3055938"/>
          </a:xfrm>
        </p:spPr>
        <p:txBody>
          <a:bodyPr/>
          <a:lstStyle/>
          <a:p>
            <a:pPr algn="r" rtl="1"/>
            <a:r>
              <a:rPr lang="ar-SA" altLang="en-US" sz="3200"/>
              <a:t>تنشيط السلوك</a:t>
            </a:r>
          </a:p>
          <a:p>
            <a:pPr algn="r" rtl="1"/>
            <a:r>
              <a:rPr lang="ar-SA" altLang="en-US" sz="3200"/>
              <a:t>توجيه السلوك </a:t>
            </a:r>
          </a:p>
          <a:p>
            <a:pPr algn="r" rtl="1"/>
            <a:r>
              <a:rPr lang="ar-SA" altLang="en-US" sz="3200"/>
              <a:t>تثبيت و تعديل السلوك </a:t>
            </a:r>
            <a:endParaRPr lang="en-US" altLang="en-US" sz="320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F92A931-BBAF-F40A-A857-6927C63BB1CC}"/>
              </a:ext>
            </a:extLst>
          </p:cNvPr>
          <p:cNvSpPr>
            <a:spLocks noGrp="1" noChangeArrowheads="1"/>
          </p:cNvSpPr>
          <p:nvPr>
            <p:ph type="title"/>
          </p:nvPr>
        </p:nvSpPr>
        <p:spPr>
          <a:xfrm>
            <a:off x="-978243" y="3107337"/>
            <a:ext cx="10515600" cy="1325563"/>
          </a:xfrm>
        </p:spPr>
        <p:txBody>
          <a:bodyPr/>
          <a:lstStyle/>
          <a:p>
            <a:pPr algn="r" rtl="1" eaLnBrk="1" hangingPunct="1">
              <a:defRPr/>
            </a:pPr>
            <a:r>
              <a:rPr lang="ar-SA" altLang="en-US" dirty="0">
                <a:effectLst>
                  <a:outerShdw blurRad="38100" dist="38100" dir="2700000" algn="tl">
                    <a:srgbClr val="C0C0C0"/>
                  </a:outerShdw>
                </a:effectLst>
              </a:rPr>
              <a:t>ما الفرق بين الدوافع والحوافز؟</a:t>
            </a:r>
            <a:endParaRPr lang="en-US" altLang="en-US" dirty="0">
              <a:effectLst>
                <a:outerShdw blurRad="38100" dist="38100" dir="2700000" algn="tl">
                  <a:srgbClr val="C0C0C0"/>
                </a:outerShdw>
              </a:effectLst>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7CDC9-F46C-C569-A39B-42963B9A5C67}"/>
              </a:ext>
            </a:extLst>
          </p:cNvPr>
          <p:cNvSpPr>
            <a:spLocks noGrp="1"/>
          </p:cNvSpPr>
          <p:nvPr>
            <p:ph type="title"/>
          </p:nvPr>
        </p:nvSpPr>
        <p:spPr>
          <a:xfrm>
            <a:off x="2063750" y="765175"/>
            <a:ext cx="8229600" cy="5372100"/>
          </a:xfrm>
        </p:spPr>
        <p:txBody>
          <a:bodyPr/>
          <a:lstStyle/>
          <a:p>
            <a:pPr algn="ctr" rtl="1">
              <a:defRPr/>
            </a:pPr>
            <a:r>
              <a:rPr lang="ar-SA" altLang="en-US" sz="3200" dirty="0">
                <a:effectLst>
                  <a:outerShdw blurRad="38100" dist="38100" dir="2700000" algn="tl">
                    <a:srgbClr val="C0C0C0"/>
                  </a:outerShdw>
                </a:effectLst>
              </a:rPr>
              <a:t>الفرق بين الدوافع و الحوافز : الدافعية هي محرك داخل للسلوك الإنساني و تنبع من ذات الفرد لإشباع حاجة محدده في حين أن الحوافز هي المحركات و المؤثرات الخارجية التي تستخدمها الإدارة لإثاره دوافع الإنجاز لدى الأفراد العاملين و بناء عليه يمكن القول أن الدافعية هي عوامل داخل الأفراد في حن أن الحوافز عوامل خارج الفرد </a:t>
            </a:r>
            <a:endParaRPr lang="en-US" altLang="en-US" sz="3200" dirty="0">
              <a:effectLst>
                <a:outerShdw blurRad="38100" dist="38100" dir="2700000" algn="tl">
                  <a:srgbClr val="C0C0C0"/>
                </a:outerShdw>
              </a:effectLst>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281A97D-6B64-A398-7A57-402755E1F0A8}"/>
              </a:ext>
            </a:extLst>
          </p:cNvPr>
          <p:cNvSpPr>
            <a:spLocks noGrp="1" noChangeArrowheads="1"/>
          </p:cNvSpPr>
          <p:nvPr>
            <p:ph type="title"/>
          </p:nvPr>
        </p:nvSpPr>
        <p:spPr>
          <a:xfrm>
            <a:off x="838200" y="833694"/>
            <a:ext cx="10515600" cy="1325563"/>
          </a:xfrm>
        </p:spPr>
        <p:txBody>
          <a:bodyPr/>
          <a:lstStyle/>
          <a:p>
            <a:pPr algn="r" rtl="1" eaLnBrk="1" hangingPunct="1">
              <a:defRPr/>
            </a:pPr>
            <a:r>
              <a:rPr lang="ar-SA" altLang="en-US">
                <a:effectLst>
                  <a:outerShdw blurRad="38100" dist="38100" dir="2700000" algn="tl">
                    <a:srgbClr val="C0C0C0"/>
                  </a:outerShdw>
                </a:effectLst>
              </a:rPr>
              <a:t>أنواع الدوافع</a:t>
            </a:r>
            <a:endParaRPr lang="en-US" altLang="en-US">
              <a:effectLst>
                <a:outerShdw blurRad="38100" dist="38100" dir="2700000" algn="tl">
                  <a:srgbClr val="C0C0C0"/>
                </a:outerShdw>
              </a:effectLst>
              <a:cs typeface="Tahoma" panose="020B0604030504040204" pitchFamily="34" charset="0"/>
            </a:endParaRPr>
          </a:p>
        </p:txBody>
      </p:sp>
      <p:sp>
        <p:nvSpPr>
          <p:cNvPr id="16387" name="Rectangle 3">
            <a:extLst>
              <a:ext uri="{FF2B5EF4-FFF2-40B4-BE49-F238E27FC236}">
                <a16:creationId xmlns:a16="http://schemas.microsoft.com/office/drawing/2014/main" id="{6E12F6AE-B508-C649-CA64-92C7CD36BA2B}"/>
              </a:ext>
            </a:extLst>
          </p:cNvPr>
          <p:cNvSpPr>
            <a:spLocks noGrp="1" noChangeArrowheads="1"/>
          </p:cNvSpPr>
          <p:nvPr>
            <p:ph idx="1"/>
          </p:nvPr>
        </p:nvSpPr>
        <p:spPr/>
        <p:txBody>
          <a:bodyPr/>
          <a:lstStyle/>
          <a:p>
            <a:pPr algn="r" rtl="1" eaLnBrk="1" hangingPunct="1"/>
            <a:r>
              <a:rPr lang="ar-SA" altLang="en-US"/>
              <a:t>الدوافع الأولية والدوافع الثانوية.</a:t>
            </a:r>
          </a:p>
          <a:p>
            <a:pPr algn="r" rtl="1" eaLnBrk="1" hangingPunct="1"/>
            <a:r>
              <a:rPr lang="ar-SA" altLang="en-US"/>
              <a:t>الدوافع الفردية والدوافع الإجتماعية.</a:t>
            </a:r>
          </a:p>
          <a:p>
            <a:pPr algn="r" rtl="1" eaLnBrk="1" hangingPunct="1"/>
            <a:r>
              <a:rPr lang="ar-SA" altLang="en-US"/>
              <a:t>الدوافع الشعورية والدوافع اللاشعورية.</a:t>
            </a:r>
            <a:endParaRPr lang="en-US" altLang="en-US">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D36D-9D6D-21E7-F7D7-659B20CE60B2}"/>
              </a:ext>
            </a:extLst>
          </p:cNvPr>
          <p:cNvSpPr>
            <a:spLocks noGrp="1"/>
          </p:cNvSpPr>
          <p:nvPr>
            <p:ph type="title"/>
          </p:nvPr>
        </p:nvSpPr>
        <p:spPr>
          <a:xfrm>
            <a:off x="-1138881" y="635986"/>
            <a:ext cx="10515600" cy="1325563"/>
          </a:xfrm>
        </p:spPr>
        <p:txBody>
          <a:bodyPr/>
          <a:lstStyle/>
          <a:p>
            <a:pPr algn="r" rtl="1">
              <a:defRPr/>
            </a:pPr>
            <a:r>
              <a:rPr lang="ar-SA" altLang="en-US" dirty="0">
                <a:effectLst>
                  <a:outerShdw blurRad="38100" dist="38100" dir="2700000" algn="tl">
                    <a:srgbClr val="C0C0C0"/>
                  </a:outerShdw>
                </a:effectLst>
              </a:rPr>
              <a:t>الدوافع الأولية و الدوافع الثانوية </a:t>
            </a:r>
            <a:endParaRPr lang="en-US" altLang="en-US" dirty="0">
              <a:effectLst>
                <a:outerShdw blurRad="38100" dist="38100" dir="2700000" algn="tl">
                  <a:srgbClr val="C0C0C0"/>
                </a:outerShdw>
              </a:effectLst>
              <a:cs typeface="Tahoma" panose="020B0604030504040204" pitchFamily="34" charset="0"/>
            </a:endParaRPr>
          </a:p>
        </p:txBody>
      </p:sp>
      <p:sp>
        <p:nvSpPr>
          <p:cNvPr id="17411" name="Content Placeholder 2">
            <a:extLst>
              <a:ext uri="{FF2B5EF4-FFF2-40B4-BE49-F238E27FC236}">
                <a16:creationId xmlns:a16="http://schemas.microsoft.com/office/drawing/2014/main" id="{46771D95-2E98-6F79-09AF-3291D4DA9548}"/>
              </a:ext>
            </a:extLst>
          </p:cNvPr>
          <p:cNvSpPr>
            <a:spLocks noGrp="1"/>
          </p:cNvSpPr>
          <p:nvPr>
            <p:ph sz="half" idx="2"/>
          </p:nvPr>
        </p:nvSpPr>
        <p:spPr/>
        <p:txBody>
          <a:bodyPr/>
          <a:lstStyle/>
          <a:p>
            <a:pPr algn="r" rtl="1"/>
            <a:r>
              <a:rPr lang="ar-SA" altLang="en-US">
                <a:solidFill>
                  <a:schemeClr val="tx1"/>
                </a:solidFill>
              </a:rPr>
              <a:t>يقصد بالدوافع الأولية أو الفسيولوجية أو العضوية بأنها تلك الدوافع التي تعتمد على التكوين البيولوجي للإنسان و ترتبط هذه الدوافع المختلفة بالتكوين العضوي و بأجهزة الجسم المختلفة و هذه الدوافع من اهم أنواع الدوافع على الأطلاق حيث يرتبط إشباعها باستمرار الحياه </a:t>
            </a:r>
          </a:p>
          <a:p>
            <a:pPr algn="r" rtl="1"/>
            <a:r>
              <a:rPr lang="ar-SA" altLang="en-US">
                <a:solidFill>
                  <a:schemeClr val="tx1"/>
                </a:solidFill>
              </a:rPr>
              <a:t>تتميز هذه الدوافع بالثبات و عدم التغير و من أمثلة هذه الدوافع الدافع الى الاكل  أو الشرب او التنفس </a:t>
            </a:r>
          </a:p>
        </p:txBody>
      </p:sp>
      <p:sp>
        <p:nvSpPr>
          <p:cNvPr id="17412" name="Content Placeholder 3">
            <a:extLst>
              <a:ext uri="{FF2B5EF4-FFF2-40B4-BE49-F238E27FC236}">
                <a16:creationId xmlns:a16="http://schemas.microsoft.com/office/drawing/2014/main" id="{AF0A2AFE-F4DC-4F49-CB8D-0019CEB0E4F3}"/>
              </a:ext>
            </a:extLst>
          </p:cNvPr>
          <p:cNvSpPr>
            <a:spLocks noGrp="1"/>
          </p:cNvSpPr>
          <p:nvPr>
            <p:ph sz="quarter" idx="13"/>
          </p:nvPr>
        </p:nvSpPr>
        <p:spPr>
          <a:xfrm>
            <a:off x="1889126" y="1600201"/>
            <a:ext cx="4041775" cy="4525963"/>
          </a:xfrm>
        </p:spPr>
        <p:txBody>
          <a:bodyPr/>
          <a:lstStyle/>
          <a:p>
            <a:pPr algn="r" rtl="1"/>
            <a:r>
              <a:rPr lang="ar-SA" altLang="en-US">
                <a:solidFill>
                  <a:schemeClr val="tx1"/>
                </a:solidFill>
              </a:rPr>
              <a:t>اما الدوافع الثانوية أو المكتسبة فهي تلك الدوافع التي تكتسب من البيئة و ما يتوفر فيها من قوى و مؤثرات و تتميز هذه الدوافع بأنها تتمتع بالمرونة العالية و قابليتها للتغير و التعديل </a:t>
            </a:r>
          </a:p>
          <a:p>
            <a:pPr algn="r" rtl="1"/>
            <a:endParaRPr lang="ar-SA" altLang="en-US">
              <a:solidFill>
                <a:schemeClr val="tx1"/>
              </a:solidFill>
            </a:endParaRPr>
          </a:p>
          <a:p>
            <a:pPr algn="r" rtl="1"/>
            <a:r>
              <a:rPr lang="ar-SA" altLang="en-US">
                <a:solidFill>
                  <a:schemeClr val="tx1"/>
                </a:solidFill>
              </a:rPr>
              <a:t>من امثلة هذه الدوافع الدافع الى السيطرة او الالتزام بالقيم السائدة بالمجتمع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2731-3628-0B82-B645-355B6E7DB801}"/>
              </a:ext>
            </a:extLst>
          </p:cNvPr>
          <p:cNvSpPr>
            <a:spLocks noGrp="1"/>
          </p:cNvSpPr>
          <p:nvPr>
            <p:ph type="title"/>
          </p:nvPr>
        </p:nvSpPr>
        <p:spPr>
          <a:xfrm>
            <a:off x="-1052383" y="731836"/>
            <a:ext cx="10515600" cy="1325563"/>
          </a:xfrm>
        </p:spPr>
        <p:txBody>
          <a:bodyPr/>
          <a:lstStyle/>
          <a:p>
            <a:pPr algn="r" rtl="1">
              <a:defRPr/>
            </a:pPr>
            <a:r>
              <a:rPr lang="ar-SA" altLang="en-US" dirty="0">
                <a:effectLst>
                  <a:outerShdw blurRad="38100" dist="38100" dir="2700000" algn="tl">
                    <a:srgbClr val="C0C0C0"/>
                  </a:outerShdw>
                </a:effectLst>
              </a:rPr>
              <a:t>الدوافع الفردية و الدوافع الاجتماعية</a:t>
            </a:r>
            <a:endParaRPr lang="en-US" altLang="en-US" dirty="0">
              <a:effectLst>
                <a:outerShdw blurRad="38100" dist="38100" dir="2700000" algn="tl">
                  <a:srgbClr val="C0C0C0"/>
                </a:outerShdw>
              </a:effectLst>
              <a:cs typeface="Tahoma" panose="020B0604030504040204" pitchFamily="34" charset="0"/>
            </a:endParaRPr>
          </a:p>
        </p:txBody>
      </p:sp>
      <p:sp>
        <p:nvSpPr>
          <p:cNvPr id="18435" name="Content Placeholder 2">
            <a:extLst>
              <a:ext uri="{FF2B5EF4-FFF2-40B4-BE49-F238E27FC236}">
                <a16:creationId xmlns:a16="http://schemas.microsoft.com/office/drawing/2014/main" id="{77D0786E-BE26-4296-AB3A-BDBDAC70CDEB}"/>
              </a:ext>
            </a:extLst>
          </p:cNvPr>
          <p:cNvSpPr>
            <a:spLocks noGrp="1"/>
          </p:cNvSpPr>
          <p:nvPr>
            <p:ph sz="half" idx="2"/>
          </p:nvPr>
        </p:nvSpPr>
        <p:spPr>
          <a:xfrm>
            <a:off x="6172200" y="1773239"/>
            <a:ext cx="4038600" cy="4352925"/>
          </a:xfrm>
        </p:spPr>
        <p:txBody>
          <a:bodyPr/>
          <a:lstStyle/>
          <a:p>
            <a:pPr algn="r" rtl="1"/>
            <a:r>
              <a:rPr lang="ar-SA" altLang="en-US">
                <a:solidFill>
                  <a:schemeClr val="tx1"/>
                </a:solidFill>
              </a:rPr>
              <a:t>و يقصد بالدوافع الفردية تلك القوى الداخلية التي تحرك السلوك الإنساني و الضرورية لحياه الفرد و بغض النظر عما أذا وجد في جماعه أو كان يعيش في عزلة</a:t>
            </a:r>
            <a:r>
              <a:rPr lang="en-US" altLang="en-US">
                <a:solidFill>
                  <a:schemeClr val="tx1"/>
                </a:solidFill>
                <a:cs typeface="Times New Roman" panose="02020603050405020304" pitchFamily="18" charset="0"/>
              </a:rPr>
              <a:t>.</a:t>
            </a:r>
            <a:r>
              <a:rPr lang="ar-SA" altLang="en-US">
                <a:solidFill>
                  <a:schemeClr val="tx1"/>
                </a:solidFill>
              </a:rPr>
              <a:t> </a:t>
            </a:r>
          </a:p>
          <a:p>
            <a:pPr algn="r" rtl="1"/>
            <a:endParaRPr lang="ar-SA" altLang="en-US">
              <a:solidFill>
                <a:schemeClr val="tx1"/>
              </a:solidFill>
            </a:endParaRPr>
          </a:p>
          <a:p>
            <a:pPr algn="r" rtl="1"/>
            <a:r>
              <a:rPr lang="ar-SA" altLang="en-US">
                <a:solidFill>
                  <a:schemeClr val="tx1"/>
                </a:solidFill>
              </a:rPr>
              <a:t>طبقا لهذا المفهوم فإننا نجد أن جميع الدوافع الفسيولوجية أو الأولية التي سبق ذكرها تعد دوافع فرديه</a:t>
            </a:r>
            <a:r>
              <a:rPr lang="en-US" altLang="en-US">
                <a:solidFill>
                  <a:schemeClr val="tx1"/>
                </a:solidFill>
                <a:cs typeface="Times New Roman" panose="02020603050405020304" pitchFamily="18" charset="0"/>
              </a:rPr>
              <a:t>.</a:t>
            </a:r>
          </a:p>
        </p:txBody>
      </p:sp>
      <p:sp>
        <p:nvSpPr>
          <p:cNvPr id="18436" name="Content Placeholder 3">
            <a:extLst>
              <a:ext uri="{FF2B5EF4-FFF2-40B4-BE49-F238E27FC236}">
                <a16:creationId xmlns:a16="http://schemas.microsoft.com/office/drawing/2014/main" id="{B2FCA4C4-46C6-976E-0D26-BAD6335BD272}"/>
              </a:ext>
            </a:extLst>
          </p:cNvPr>
          <p:cNvSpPr>
            <a:spLocks noGrp="1"/>
          </p:cNvSpPr>
          <p:nvPr>
            <p:ph sz="quarter" idx="13"/>
          </p:nvPr>
        </p:nvSpPr>
        <p:spPr>
          <a:xfrm>
            <a:off x="1889126" y="1773239"/>
            <a:ext cx="4041775" cy="4352925"/>
          </a:xfrm>
        </p:spPr>
        <p:txBody>
          <a:bodyPr/>
          <a:lstStyle/>
          <a:p>
            <a:pPr algn="r" rtl="1"/>
            <a:r>
              <a:rPr lang="ar-SA" altLang="en-US">
                <a:solidFill>
                  <a:schemeClr val="tx1"/>
                </a:solidFill>
              </a:rPr>
              <a:t>يقصد بالدوافع الاجتماعية تلك الدوافع التي يكتسبها الفرد في خلال مراحل التنشئة الاجتماعية أو التي تتأثر بالعوامل البيئية و الثقافية التي يعيش في ظلها.</a:t>
            </a:r>
          </a:p>
          <a:p>
            <a:pPr algn="r" rtl="1"/>
            <a:endParaRPr lang="ar-SA" altLang="en-US">
              <a:solidFill>
                <a:schemeClr val="tx1"/>
              </a:solidFill>
            </a:endParaRPr>
          </a:p>
          <a:p>
            <a:pPr algn="r" rtl="1"/>
            <a:r>
              <a:rPr lang="ar-SA" altLang="en-US">
                <a:solidFill>
                  <a:schemeClr val="tx1"/>
                </a:solidFill>
              </a:rPr>
              <a:t>طبقا لهذا المفهوم فإننا نجد أن جميع الدوافع المكتسبة أو الثانوية دوافع اجتماعيه</a:t>
            </a:r>
            <a:r>
              <a:rPr lang="en-US" altLang="en-US">
                <a:solidFill>
                  <a:schemeClr val="tx1"/>
                </a:solidFill>
                <a:cs typeface="Times New Roman" panose="02020603050405020304" pitchFamily="18" charset="0"/>
              </a:rPr>
              <a:t>.</a:t>
            </a:r>
            <a:r>
              <a:rPr lang="ar-SA" altLang="en-US">
                <a:solidFill>
                  <a:schemeClr val="tx1"/>
                </a:solidFill>
              </a:rPr>
              <a:t>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C3AB-0F73-3A2B-8A59-FC8E21F99844}"/>
              </a:ext>
            </a:extLst>
          </p:cNvPr>
          <p:cNvSpPr>
            <a:spLocks noGrp="1"/>
          </p:cNvSpPr>
          <p:nvPr>
            <p:ph type="title"/>
          </p:nvPr>
        </p:nvSpPr>
        <p:spPr/>
        <p:txBody>
          <a:bodyPr/>
          <a:lstStyle/>
          <a:p>
            <a:pPr algn="l" defTabSz="914400" rtl="1" eaLnBrk="1" latinLnBrk="0" hangingPunct="1">
              <a:lnSpc>
                <a:spcPct val="90000"/>
              </a:lnSpc>
              <a:spcBef>
                <a:spcPct val="0"/>
              </a:spcBef>
              <a:buNone/>
            </a:pPr>
            <a:endParaRPr lang="en-SA" dirty="0">
              <a:solidFill>
                <a:schemeClr val="tx1"/>
              </a:solidFill>
            </a:endParaRPr>
          </a:p>
        </p:txBody>
      </p:sp>
      <p:sp>
        <p:nvSpPr>
          <p:cNvPr id="3" name="Content Placeholder 2">
            <a:extLst>
              <a:ext uri="{FF2B5EF4-FFF2-40B4-BE49-F238E27FC236}">
                <a16:creationId xmlns:a16="http://schemas.microsoft.com/office/drawing/2014/main" id="{8736A2D3-7410-57C5-9252-837D643DB54C}"/>
              </a:ext>
            </a:extLst>
          </p:cNvPr>
          <p:cNvSpPr>
            <a:spLocks noGrp="1"/>
          </p:cNvSpPr>
          <p:nvPr>
            <p:ph idx="1"/>
          </p:nvPr>
        </p:nvSpPr>
        <p:spPr/>
        <p:txBody>
          <a:bodyPr/>
          <a:lstStyle/>
          <a:p>
            <a:pPr marL="0" indent="0" algn="ctr" defTabSz="914400" rtl="1" eaLnBrk="1" latinLnBrk="0" hangingPunct="1">
              <a:lnSpc>
                <a:spcPct val="90000"/>
              </a:lnSpc>
              <a:spcBef>
                <a:spcPts val="1000"/>
              </a:spcBef>
              <a:buNone/>
            </a:pPr>
            <a:endParaRPr lang="ar-SA" dirty="0">
              <a:solidFill>
                <a:schemeClr val="tx1"/>
              </a:solidFill>
            </a:endParaRPr>
          </a:p>
          <a:p>
            <a:pPr marL="0" indent="0" algn="ctr" defTabSz="914400" rtl="1" eaLnBrk="1" latinLnBrk="0" hangingPunct="1">
              <a:lnSpc>
                <a:spcPct val="90000"/>
              </a:lnSpc>
              <a:spcBef>
                <a:spcPts val="1000"/>
              </a:spcBef>
              <a:buNone/>
            </a:pPr>
            <a:endParaRPr lang="ar-SA" dirty="0">
              <a:solidFill>
                <a:schemeClr val="tx1"/>
              </a:solidFill>
            </a:endParaRPr>
          </a:p>
          <a:p>
            <a:pPr marL="0" indent="0" algn="ctr" defTabSz="914400" rtl="1" eaLnBrk="1" latinLnBrk="0" hangingPunct="1">
              <a:lnSpc>
                <a:spcPct val="90000"/>
              </a:lnSpc>
              <a:spcBef>
                <a:spcPts val="1000"/>
              </a:spcBef>
              <a:buNone/>
            </a:pPr>
            <a:endParaRPr lang="ar-SA" dirty="0">
              <a:solidFill>
                <a:schemeClr val="tx1"/>
              </a:solidFill>
            </a:endParaRPr>
          </a:p>
          <a:p>
            <a:pPr marL="0" indent="0" algn="ctr" defTabSz="914400" rtl="1" eaLnBrk="1" latinLnBrk="0" hangingPunct="1">
              <a:lnSpc>
                <a:spcPct val="90000"/>
              </a:lnSpc>
              <a:spcBef>
                <a:spcPts val="1000"/>
              </a:spcBef>
              <a:buNone/>
            </a:pPr>
            <a:r>
              <a:rPr lang="ar-SA" sz="5400" dirty="0">
                <a:solidFill>
                  <a:schemeClr val="tx1"/>
                </a:solidFill>
              </a:rPr>
              <a:t>ما المقصود بالسلوك، السلوك الوظيفي، السلوك التنظيمي، السلوك الإداري؟</a:t>
            </a:r>
            <a:endParaRPr lang="en-SA" sz="5400" dirty="0">
              <a:solidFill>
                <a:schemeClr val="tx1"/>
              </a:solidFill>
            </a:endParaRPr>
          </a:p>
        </p:txBody>
      </p:sp>
    </p:spTree>
    <p:extLst>
      <p:ext uri="{BB962C8B-B14F-4D97-AF65-F5344CB8AC3E}">
        <p14:creationId xmlns:p14="http://schemas.microsoft.com/office/powerpoint/2010/main" val="36716572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FA57-16D9-0A4F-A1E6-619851702257}"/>
              </a:ext>
            </a:extLst>
          </p:cNvPr>
          <p:cNvSpPr>
            <a:spLocks noGrp="1"/>
          </p:cNvSpPr>
          <p:nvPr>
            <p:ph type="title"/>
          </p:nvPr>
        </p:nvSpPr>
        <p:spPr>
          <a:xfrm>
            <a:off x="-829963" y="1162049"/>
            <a:ext cx="10515600" cy="1325563"/>
          </a:xfrm>
        </p:spPr>
        <p:txBody>
          <a:bodyPr/>
          <a:lstStyle/>
          <a:p>
            <a:pPr algn="r" rtl="1">
              <a:defRPr/>
            </a:pPr>
            <a:r>
              <a:rPr lang="ar-SA" altLang="en-US" dirty="0">
                <a:effectLst>
                  <a:outerShdw blurRad="38100" dist="38100" dir="2700000" algn="tl">
                    <a:srgbClr val="C0C0C0"/>
                  </a:outerShdw>
                </a:effectLst>
              </a:rPr>
              <a:t>الدوافع و الشعورية و الدوافع اللاشعورية</a:t>
            </a:r>
            <a:endParaRPr lang="en-US" altLang="en-US" dirty="0">
              <a:effectLst>
                <a:outerShdw blurRad="38100" dist="38100" dir="2700000" algn="tl">
                  <a:srgbClr val="C0C0C0"/>
                </a:outerShdw>
              </a:effectLst>
              <a:cs typeface="Tahoma" panose="020B0604030504040204" pitchFamily="34" charset="0"/>
            </a:endParaRPr>
          </a:p>
        </p:txBody>
      </p:sp>
      <p:sp>
        <p:nvSpPr>
          <p:cNvPr id="19459" name="Content Placeholder 2">
            <a:extLst>
              <a:ext uri="{FF2B5EF4-FFF2-40B4-BE49-F238E27FC236}">
                <a16:creationId xmlns:a16="http://schemas.microsoft.com/office/drawing/2014/main" id="{1F858D42-AEE3-AED5-0249-CE54F14E7FE3}"/>
              </a:ext>
            </a:extLst>
          </p:cNvPr>
          <p:cNvSpPr>
            <a:spLocks noGrp="1"/>
          </p:cNvSpPr>
          <p:nvPr>
            <p:ph sz="half" idx="2"/>
          </p:nvPr>
        </p:nvSpPr>
        <p:spPr>
          <a:xfrm>
            <a:off x="6172200" y="2492375"/>
            <a:ext cx="4038600" cy="2986088"/>
          </a:xfrm>
        </p:spPr>
        <p:txBody>
          <a:bodyPr/>
          <a:lstStyle/>
          <a:p>
            <a:pPr algn="r" rtl="1"/>
            <a:r>
              <a:rPr lang="ar-SA" altLang="en-US">
                <a:solidFill>
                  <a:schemeClr val="tx1"/>
                </a:solidFill>
              </a:rPr>
              <a:t>يقصد بالدوافع الشعورية تلك الدوافع التي تخضع لسيطرة و تحكم و إرادة الفرد حيث يدرك الفرد أو يعي السلوك الناجم عنها و بالتلى فإنه يستطيع توجيهه</a:t>
            </a:r>
            <a:endParaRPr lang="en-US" altLang="en-US">
              <a:solidFill>
                <a:schemeClr val="tx1"/>
              </a:solidFill>
              <a:cs typeface="Times New Roman" panose="02020603050405020304" pitchFamily="18" charset="0"/>
            </a:endParaRPr>
          </a:p>
        </p:txBody>
      </p:sp>
      <p:sp>
        <p:nvSpPr>
          <p:cNvPr id="19460" name="Content Placeholder 3">
            <a:extLst>
              <a:ext uri="{FF2B5EF4-FFF2-40B4-BE49-F238E27FC236}">
                <a16:creationId xmlns:a16="http://schemas.microsoft.com/office/drawing/2014/main" id="{A499DE03-7378-BD7D-E056-709D12DC893C}"/>
              </a:ext>
            </a:extLst>
          </p:cNvPr>
          <p:cNvSpPr>
            <a:spLocks noGrp="1"/>
          </p:cNvSpPr>
          <p:nvPr>
            <p:ph sz="quarter" idx="13"/>
          </p:nvPr>
        </p:nvSpPr>
        <p:spPr>
          <a:xfrm>
            <a:off x="1960564" y="2493964"/>
            <a:ext cx="4041775" cy="3201987"/>
          </a:xfrm>
        </p:spPr>
        <p:txBody>
          <a:bodyPr/>
          <a:lstStyle/>
          <a:p>
            <a:pPr algn="r" rtl="1"/>
            <a:r>
              <a:rPr lang="ar-SA" altLang="en-US">
                <a:solidFill>
                  <a:schemeClr val="tx1"/>
                </a:solidFill>
              </a:rPr>
              <a:t>اما الدوافع الغير شعورية فهي تلك الدوافع التي لا تخضع لسيطرة و تحكم و إرادة الفرد و بالتالي فإنه لا يستطيع توجيهه و في واقع الامر فإن هذه الدوافع تكون من فعل العقل الباطن مثل الكراهية أو الجب لشخص معين دون الاخر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E0A78E7-19A4-F796-F851-94B83586A39F}"/>
              </a:ext>
            </a:extLst>
          </p:cNvPr>
          <p:cNvSpPr>
            <a:spLocks noGrp="1" noChangeArrowheads="1"/>
          </p:cNvSpPr>
          <p:nvPr>
            <p:ph type="title"/>
          </p:nvPr>
        </p:nvSpPr>
        <p:spPr>
          <a:xfrm>
            <a:off x="0" y="5698095"/>
            <a:ext cx="8229600" cy="1196975"/>
          </a:xfrm>
        </p:spPr>
        <p:txBody>
          <a:bodyPr/>
          <a:lstStyle/>
          <a:p>
            <a:pPr algn="r" rtl="1" eaLnBrk="1" hangingPunct="1">
              <a:defRPr/>
            </a:pPr>
            <a:r>
              <a:rPr lang="ar-SA" altLang="en-US" dirty="0">
                <a:effectLst>
                  <a:outerShdw blurRad="38100" dist="38100" dir="2700000" algn="tl">
                    <a:srgbClr val="C0C0C0"/>
                  </a:outerShdw>
                </a:effectLst>
              </a:rPr>
              <a:t>نظريات الدوافع</a:t>
            </a:r>
            <a:endParaRPr lang="en-US" altLang="en-US" dirty="0">
              <a:effectLst>
                <a:outerShdw blurRad="38100" dist="38100" dir="2700000" algn="tl">
                  <a:srgbClr val="C0C0C0"/>
                </a:outerShdw>
              </a:effectLst>
              <a:cs typeface="Tahoma" panose="020B0604030504040204" pitchFamily="34" charset="0"/>
            </a:endParaRPr>
          </a:p>
        </p:txBody>
      </p:sp>
      <p:sp>
        <p:nvSpPr>
          <p:cNvPr id="20483" name="Rectangle 3">
            <a:extLst>
              <a:ext uri="{FF2B5EF4-FFF2-40B4-BE49-F238E27FC236}">
                <a16:creationId xmlns:a16="http://schemas.microsoft.com/office/drawing/2014/main" id="{AB37AEEF-F74B-2F65-4ABC-B7B314400A5B}"/>
              </a:ext>
            </a:extLst>
          </p:cNvPr>
          <p:cNvSpPr>
            <a:spLocks noGrp="1" noChangeArrowheads="1"/>
          </p:cNvSpPr>
          <p:nvPr>
            <p:ph idx="1"/>
          </p:nvPr>
        </p:nvSpPr>
        <p:spPr>
          <a:xfrm>
            <a:off x="1992313" y="1125538"/>
            <a:ext cx="8229600" cy="4741862"/>
          </a:xfrm>
        </p:spPr>
        <p:txBody>
          <a:bodyPr/>
          <a:lstStyle/>
          <a:p>
            <a:pPr algn="r" rtl="1" eaLnBrk="1" hangingPunct="1"/>
            <a:r>
              <a:rPr lang="ar-SA" altLang="en-US" dirty="0">
                <a:solidFill>
                  <a:srgbClr val="FF0000"/>
                </a:solidFill>
              </a:rPr>
              <a:t>أولا : نظرية تدرج الحالات (ابراهام </a:t>
            </a:r>
            <a:r>
              <a:rPr lang="ar-SA" altLang="en-US" dirty="0" err="1">
                <a:solidFill>
                  <a:srgbClr val="FF0000"/>
                </a:solidFill>
              </a:rPr>
              <a:t>ماسلو</a:t>
            </a:r>
            <a:r>
              <a:rPr lang="ar-SA" altLang="en-US" dirty="0">
                <a:solidFill>
                  <a:srgbClr val="FF0000"/>
                </a:solidFill>
              </a:rPr>
              <a:t>)</a:t>
            </a:r>
          </a:p>
          <a:p>
            <a:pPr algn="r" rtl="1" eaLnBrk="1" hangingPunct="1">
              <a:buFontTx/>
              <a:buNone/>
            </a:pPr>
            <a:endParaRPr lang="en-US" altLang="en-US" dirty="0">
              <a:cs typeface="Times New Roman" panose="02020603050405020304" pitchFamily="18" charset="0"/>
            </a:endParaRPr>
          </a:p>
        </p:txBody>
      </p:sp>
      <p:pic>
        <p:nvPicPr>
          <p:cNvPr id="20484" name="Picture 4" descr="c5ohx765kr3qeak7c1cg">
            <a:extLst>
              <a:ext uri="{FF2B5EF4-FFF2-40B4-BE49-F238E27FC236}">
                <a16:creationId xmlns:a16="http://schemas.microsoft.com/office/drawing/2014/main" id="{5BE704A6-8E59-A949-70DE-1EE200704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1628775"/>
            <a:ext cx="72009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9CB3-A9F5-78A8-1FA0-CD53783FE204}"/>
              </a:ext>
            </a:extLst>
          </p:cNvPr>
          <p:cNvSpPr>
            <a:spLocks noGrp="1"/>
          </p:cNvSpPr>
          <p:nvPr>
            <p:ph type="title"/>
          </p:nvPr>
        </p:nvSpPr>
        <p:spPr>
          <a:xfrm>
            <a:off x="-681681" y="1447799"/>
            <a:ext cx="10515600" cy="1325563"/>
          </a:xfrm>
        </p:spPr>
        <p:txBody>
          <a:bodyPr/>
          <a:lstStyle/>
          <a:p>
            <a:pPr algn="r" rtl="1">
              <a:defRPr/>
            </a:pPr>
            <a:r>
              <a:rPr lang="ar-SA" altLang="en-US" dirty="0">
                <a:effectLst>
                  <a:outerShdw blurRad="38100" dist="38100" dir="2700000" algn="tl">
                    <a:srgbClr val="C0C0C0"/>
                  </a:outerShdw>
                </a:effectLst>
              </a:rPr>
              <a:t>نظرية تدرج الحاجات </a:t>
            </a:r>
            <a:endParaRPr lang="en-US" altLang="en-US" dirty="0">
              <a:effectLst>
                <a:outerShdw blurRad="38100" dist="38100" dir="2700000" algn="tl">
                  <a:srgbClr val="C0C0C0"/>
                </a:outerShdw>
              </a:effectLst>
              <a:cs typeface="Tahoma" panose="020B0604030504040204" pitchFamily="34" charset="0"/>
            </a:endParaRPr>
          </a:p>
        </p:txBody>
      </p:sp>
      <p:sp>
        <p:nvSpPr>
          <p:cNvPr id="21507" name="Content Placeholder 2">
            <a:extLst>
              <a:ext uri="{FF2B5EF4-FFF2-40B4-BE49-F238E27FC236}">
                <a16:creationId xmlns:a16="http://schemas.microsoft.com/office/drawing/2014/main" id="{CD6D158C-0534-5814-EF6B-9B30C07E9676}"/>
              </a:ext>
            </a:extLst>
          </p:cNvPr>
          <p:cNvSpPr>
            <a:spLocks noGrp="1"/>
          </p:cNvSpPr>
          <p:nvPr>
            <p:ph sz="half" idx="2"/>
          </p:nvPr>
        </p:nvSpPr>
        <p:spPr>
          <a:xfrm>
            <a:off x="2424114" y="2924176"/>
            <a:ext cx="7545387" cy="2486025"/>
          </a:xfrm>
        </p:spPr>
        <p:txBody>
          <a:bodyPr/>
          <a:lstStyle/>
          <a:p>
            <a:pPr algn="r" rtl="1"/>
            <a:r>
              <a:rPr lang="ar-SA" altLang="en-US" sz="3200"/>
              <a:t>قدم إبراهيم ماسلو نظريته الشهيرة في تدرج الحاجات و استند في هذه النظرية على أن هناك مجموعة من الحاجات التي يشعر بها الفرد و تعمل كمحرك و دوافع للسلوك. </a:t>
            </a:r>
            <a:endParaRPr lang="en-US" altLang="en-US" sz="320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CEA4-7E68-0D1B-39BE-0DA61414CE53}"/>
              </a:ext>
            </a:extLst>
          </p:cNvPr>
          <p:cNvSpPr>
            <a:spLocks noGrp="1"/>
          </p:cNvSpPr>
          <p:nvPr>
            <p:ph type="title"/>
          </p:nvPr>
        </p:nvSpPr>
        <p:spPr>
          <a:xfrm>
            <a:off x="0" y="1241468"/>
            <a:ext cx="10515600" cy="1325563"/>
          </a:xfrm>
        </p:spPr>
        <p:txBody>
          <a:bodyPr/>
          <a:lstStyle/>
          <a:p>
            <a:pPr algn="r" rtl="1">
              <a:defRPr/>
            </a:pPr>
            <a:r>
              <a:rPr lang="ar-SA" altLang="en-US" dirty="0">
                <a:effectLst>
                  <a:outerShdw blurRad="38100" dist="38100" dir="2700000" algn="tl">
                    <a:srgbClr val="C0C0C0"/>
                  </a:outerShdw>
                </a:effectLst>
              </a:rPr>
              <a:t>تتخلص نظرية تدرج الحاجات في الخطوات التالية </a:t>
            </a:r>
            <a:endParaRPr lang="en-US" altLang="en-US" dirty="0">
              <a:effectLst>
                <a:outerShdw blurRad="38100" dist="38100" dir="2700000" algn="tl">
                  <a:srgbClr val="C0C0C0"/>
                </a:outerShdw>
              </a:effectLst>
              <a:cs typeface="Tahoma" panose="020B0604030504040204" pitchFamily="34" charset="0"/>
            </a:endParaRPr>
          </a:p>
        </p:txBody>
      </p:sp>
      <p:sp>
        <p:nvSpPr>
          <p:cNvPr id="22531" name="Content Placeholder 2">
            <a:extLst>
              <a:ext uri="{FF2B5EF4-FFF2-40B4-BE49-F238E27FC236}">
                <a16:creationId xmlns:a16="http://schemas.microsoft.com/office/drawing/2014/main" id="{1F26AFBF-C830-230F-AB11-36D47CADDAA9}"/>
              </a:ext>
            </a:extLst>
          </p:cNvPr>
          <p:cNvSpPr>
            <a:spLocks noGrp="1"/>
          </p:cNvSpPr>
          <p:nvPr>
            <p:ph sz="half" idx="2"/>
          </p:nvPr>
        </p:nvSpPr>
        <p:spPr>
          <a:xfrm>
            <a:off x="2351088" y="2708275"/>
            <a:ext cx="7859712" cy="3417888"/>
          </a:xfrm>
        </p:spPr>
        <p:txBody>
          <a:bodyPr/>
          <a:lstStyle/>
          <a:p>
            <a:pPr algn="r" rtl="1"/>
            <a:r>
              <a:rPr lang="ar-SA" altLang="en-US">
                <a:solidFill>
                  <a:schemeClr val="tx1"/>
                </a:solidFill>
              </a:rPr>
              <a:t>أ / الإنسان هو كائن يشعر باحتياج لأشياء معينة و هذا الاحتياج يؤثر على سلوكه فالحاجات غير المشبعة تسبب توترا لدى الفرد و الفرد يود أن ينهي حاله التوتر هذه خلال مجهود و سعي منه للبحث عن إشباع الحاجه و بالتالي فإن الحاجه الغير مشبعة هي حاجة مؤثرة على السلوك و العكس فإن الحاجه التي تم إشباعها لا تحرك و لا تدفع السلوك الإنساني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70447F26-87AC-2352-AC4F-A9CCBAF55C05}"/>
              </a:ext>
            </a:extLst>
          </p:cNvPr>
          <p:cNvSpPr>
            <a:spLocks noGrp="1"/>
          </p:cNvSpPr>
          <p:nvPr>
            <p:ph sz="half" idx="2"/>
          </p:nvPr>
        </p:nvSpPr>
        <p:spPr>
          <a:xfrm>
            <a:off x="2135188" y="1600201"/>
            <a:ext cx="7561262" cy="4525963"/>
          </a:xfrm>
        </p:spPr>
        <p:txBody>
          <a:bodyPr/>
          <a:lstStyle/>
          <a:p>
            <a:pPr algn="ctr" rtl="1"/>
            <a:r>
              <a:rPr lang="ar-SA" altLang="en-US" sz="3200"/>
              <a:t>ب / تتدرج الحاجات في هرم يبدأ بالحاجات الأساسية الأولية اللازمة لبقاء الجسم و تتدرج في سلم من الحاجات يعكس مدى أهمية أو مدى إلحاح هذه الحاجات </a:t>
            </a:r>
            <a:endParaRPr lang="en-US" altLang="en-US" sz="320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AC53EA5E-CF50-9665-A9B0-A94E370A838C}"/>
              </a:ext>
            </a:extLst>
          </p:cNvPr>
          <p:cNvSpPr>
            <a:spLocks noGrp="1"/>
          </p:cNvSpPr>
          <p:nvPr>
            <p:ph sz="half" idx="2"/>
          </p:nvPr>
        </p:nvSpPr>
        <p:spPr>
          <a:xfrm>
            <a:off x="1992314" y="1600201"/>
            <a:ext cx="8218487" cy="4525963"/>
          </a:xfrm>
        </p:spPr>
        <p:txBody>
          <a:bodyPr/>
          <a:lstStyle/>
          <a:p>
            <a:pPr algn="ctr" rtl="1"/>
            <a:r>
              <a:rPr lang="ar-SA" altLang="en-US" sz="3200"/>
              <a:t>ج / يقوم الفرد في إشباعه للحاجات بدءا بالحاجات الأساسية الأولية ثم يعيد سلالم الإشباع بالانتقال الى الحاجة الى الأمان ثم الحاجات الاجتماعية ثم حاجات التقدير و أخيرا حاجات تحقيق الذات </a:t>
            </a:r>
            <a:endParaRPr lang="en-US" altLang="en-US" sz="320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1F6537AC-F7B1-5E6A-8E23-90758575C003}"/>
              </a:ext>
            </a:extLst>
          </p:cNvPr>
          <p:cNvSpPr>
            <a:spLocks noGrp="1"/>
          </p:cNvSpPr>
          <p:nvPr>
            <p:ph sz="half" idx="2"/>
          </p:nvPr>
        </p:nvSpPr>
        <p:spPr>
          <a:xfrm>
            <a:off x="2135188" y="1600201"/>
            <a:ext cx="8075612" cy="4525963"/>
          </a:xfrm>
        </p:spPr>
        <p:txBody>
          <a:bodyPr/>
          <a:lstStyle/>
          <a:p>
            <a:pPr algn="ctr" rtl="1"/>
            <a:r>
              <a:rPr lang="ar-SA" altLang="en-US" sz="2800"/>
              <a:t>د / إن الحاجات غير المشبعة لمدة طويلة أو التي يعاني الفرد من صعوبة إشباعها قد تؤدي إلى إحباط و توتر قد يسبب ألاما نفسية و يؤدي الامر إلى العديد من الوسائل الدفاعية التي تمثل ردود أفعال يحاول الفرد من خلالها أن يحمي نفسه من هذا الإحباط. </a:t>
            </a:r>
            <a:endParaRPr lang="en-US" altLang="en-US" sz="280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E49E-1E98-F178-3399-852CCA496EAC}"/>
              </a:ext>
            </a:extLst>
          </p:cNvPr>
          <p:cNvSpPr>
            <a:spLocks noGrp="1"/>
          </p:cNvSpPr>
          <p:nvPr>
            <p:ph type="title"/>
          </p:nvPr>
        </p:nvSpPr>
        <p:spPr>
          <a:xfrm>
            <a:off x="-819150" y="1117899"/>
            <a:ext cx="10515600" cy="1325563"/>
          </a:xfrm>
        </p:spPr>
        <p:txBody>
          <a:bodyPr/>
          <a:lstStyle/>
          <a:p>
            <a:pPr algn="r" rtl="1">
              <a:defRPr/>
            </a:pPr>
            <a:r>
              <a:rPr lang="ar-SA" altLang="en-US" dirty="0">
                <a:effectLst>
                  <a:outerShdw blurRad="38100" dist="38100" dir="2700000" algn="tl">
                    <a:srgbClr val="C0C0C0"/>
                  </a:outerShdw>
                </a:effectLst>
              </a:rPr>
              <a:t>الحاجات الفسيولوجية </a:t>
            </a:r>
            <a:endParaRPr lang="en-US" altLang="en-US" dirty="0">
              <a:effectLst>
                <a:outerShdw blurRad="38100" dist="38100" dir="2700000" algn="tl">
                  <a:srgbClr val="C0C0C0"/>
                </a:outerShdw>
              </a:effectLst>
              <a:cs typeface="Tahoma" panose="020B0604030504040204" pitchFamily="34" charset="0"/>
            </a:endParaRPr>
          </a:p>
        </p:txBody>
      </p:sp>
      <p:sp>
        <p:nvSpPr>
          <p:cNvPr id="26627" name="Content Placeholder 2">
            <a:extLst>
              <a:ext uri="{FF2B5EF4-FFF2-40B4-BE49-F238E27FC236}">
                <a16:creationId xmlns:a16="http://schemas.microsoft.com/office/drawing/2014/main" id="{F6420440-54C9-9486-ADBB-226051FD4252}"/>
              </a:ext>
            </a:extLst>
          </p:cNvPr>
          <p:cNvSpPr>
            <a:spLocks noGrp="1"/>
          </p:cNvSpPr>
          <p:nvPr>
            <p:ph sz="half" idx="2"/>
          </p:nvPr>
        </p:nvSpPr>
        <p:spPr>
          <a:xfrm>
            <a:off x="2711450" y="2781300"/>
            <a:ext cx="6985000" cy="1397000"/>
          </a:xfrm>
        </p:spPr>
        <p:txBody>
          <a:bodyPr/>
          <a:lstStyle/>
          <a:p>
            <a:pPr algn="r" rtl="1"/>
            <a:r>
              <a:rPr lang="ar-SA" altLang="en-US">
                <a:solidFill>
                  <a:schemeClr val="tx1"/>
                </a:solidFill>
              </a:rPr>
              <a:t>تظهر هذه الحاجات من خلال الفسيولوجية الأساسية للحياة و هي ضرورية للإنسان لضمان البقاء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53F6-6DA9-06E2-9822-0B7477572404}"/>
              </a:ext>
            </a:extLst>
          </p:cNvPr>
          <p:cNvSpPr>
            <a:spLocks noGrp="1"/>
          </p:cNvSpPr>
          <p:nvPr>
            <p:ph type="title"/>
          </p:nvPr>
        </p:nvSpPr>
        <p:spPr>
          <a:xfrm>
            <a:off x="-387350" y="731836"/>
            <a:ext cx="10515600" cy="1325563"/>
          </a:xfrm>
        </p:spPr>
        <p:txBody>
          <a:bodyPr/>
          <a:lstStyle/>
          <a:p>
            <a:pPr algn="r" rtl="1">
              <a:defRPr/>
            </a:pPr>
            <a:r>
              <a:rPr lang="ar-SA" altLang="en-US" dirty="0">
                <a:effectLst>
                  <a:outerShdw blurRad="38100" dist="38100" dir="2700000" algn="tl">
                    <a:srgbClr val="C0C0C0"/>
                  </a:outerShdw>
                </a:effectLst>
              </a:rPr>
              <a:t>الحاجات السيكولوجية</a:t>
            </a:r>
            <a:endParaRPr lang="en-US" altLang="en-US" dirty="0">
              <a:effectLst>
                <a:outerShdw blurRad="38100" dist="38100" dir="2700000" algn="tl">
                  <a:srgbClr val="C0C0C0"/>
                </a:outerShdw>
              </a:effectLst>
              <a:cs typeface="Tahoma" panose="020B0604030504040204" pitchFamily="34" charset="0"/>
            </a:endParaRPr>
          </a:p>
        </p:txBody>
      </p:sp>
      <p:sp>
        <p:nvSpPr>
          <p:cNvPr id="27651" name="Content Placeholder 2">
            <a:extLst>
              <a:ext uri="{FF2B5EF4-FFF2-40B4-BE49-F238E27FC236}">
                <a16:creationId xmlns:a16="http://schemas.microsoft.com/office/drawing/2014/main" id="{80BF369F-D388-C5E4-DE14-D661BEA39288}"/>
              </a:ext>
            </a:extLst>
          </p:cNvPr>
          <p:cNvSpPr>
            <a:spLocks noGrp="1"/>
          </p:cNvSpPr>
          <p:nvPr>
            <p:ph sz="half" idx="2"/>
          </p:nvPr>
        </p:nvSpPr>
        <p:spPr>
          <a:xfrm>
            <a:off x="2063750" y="1600201"/>
            <a:ext cx="8147050" cy="4525963"/>
          </a:xfrm>
        </p:spPr>
        <p:txBody>
          <a:bodyPr/>
          <a:lstStyle/>
          <a:p>
            <a:pPr algn="r" rtl="1"/>
            <a:r>
              <a:rPr lang="ar-SA" altLang="en-US" dirty="0">
                <a:solidFill>
                  <a:schemeClr val="tx1"/>
                </a:solidFill>
              </a:rPr>
              <a:t>إن الحاجات الأولية أو الفسيولوجية حاجات مشتركة بين الأفراد و لا بد من إشباعها أولا</a:t>
            </a:r>
          </a:p>
          <a:p>
            <a:pPr algn="r" rtl="1"/>
            <a:endParaRPr lang="ar-SA" altLang="en-US" dirty="0">
              <a:solidFill>
                <a:schemeClr val="tx1"/>
              </a:solidFill>
            </a:endParaRPr>
          </a:p>
          <a:p>
            <a:pPr algn="r" rtl="1"/>
            <a:r>
              <a:rPr lang="ar-SA" altLang="en-US" dirty="0">
                <a:solidFill>
                  <a:schemeClr val="tx1"/>
                </a:solidFill>
              </a:rPr>
              <a:t>ألا أن الحاجات السيكولوجية تختلف من فرد لا خر و تختلف بالنسبة للفرد عن ذلك الاخر خلال نموه و نضجه العقلي و تختلف أهميتها من فرد إلى اخر و بعض الأحيان قد نجدها متضاربة </a:t>
            </a:r>
          </a:p>
          <a:p>
            <a:pPr algn="r" rtl="1"/>
            <a:endParaRPr lang="ar-SA" altLang="en-US" dirty="0">
              <a:solidFill>
                <a:schemeClr val="tx1"/>
              </a:solidFill>
            </a:endParaRPr>
          </a:p>
          <a:p>
            <a:pPr algn="r" rtl="1"/>
            <a:r>
              <a:rPr lang="ar-SA" altLang="en-US" dirty="0">
                <a:solidFill>
                  <a:schemeClr val="tx1"/>
                </a:solidFill>
              </a:rPr>
              <a:t>مثل أن يشعر الفرد بالحاجة إلى تحقيق الذات و لتأكيد أهميته فقد يسلك مسلطا عدوانيا مع الأخرين بينما شخص أخر على النقيض من ذلك فهو يرغب أن يكون متسامحا و يركز جهده في العمل  </a:t>
            </a:r>
            <a:endParaRPr lang="en-US" altLang="en-US" dirty="0">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BFA14-DE9B-85D1-B787-39A8DFB94020}"/>
              </a:ext>
            </a:extLst>
          </p:cNvPr>
          <p:cNvSpPr>
            <a:spLocks noGrp="1"/>
          </p:cNvSpPr>
          <p:nvPr>
            <p:ph type="title"/>
          </p:nvPr>
        </p:nvSpPr>
        <p:spPr>
          <a:xfrm>
            <a:off x="2063750" y="620713"/>
            <a:ext cx="8229600" cy="1600200"/>
          </a:xfrm>
        </p:spPr>
        <p:txBody>
          <a:bodyPr/>
          <a:lstStyle/>
          <a:p>
            <a:pPr algn="r" rtl="1">
              <a:defRPr/>
            </a:pPr>
            <a:r>
              <a:rPr lang="ar-SA" altLang="en-US" sz="4000">
                <a:effectLst>
                  <a:outerShdw blurRad="38100" dist="38100" dir="2700000" algn="tl">
                    <a:srgbClr val="C0C0C0"/>
                  </a:outerShdw>
                </a:effectLst>
              </a:rPr>
              <a:t>أنواع الحاجات أربعه حاجات :</a:t>
            </a:r>
            <a:endParaRPr lang="en-US" altLang="en-US" sz="4000">
              <a:effectLst>
                <a:outerShdw blurRad="38100" dist="38100" dir="2700000" algn="tl">
                  <a:srgbClr val="C0C0C0"/>
                </a:outerShdw>
              </a:effectLst>
              <a:cs typeface="Tahoma" panose="020B0604030504040204" pitchFamily="34" charset="0"/>
            </a:endParaRPr>
          </a:p>
        </p:txBody>
      </p:sp>
      <p:sp>
        <p:nvSpPr>
          <p:cNvPr id="28675" name="Content Placeholder 2">
            <a:extLst>
              <a:ext uri="{FF2B5EF4-FFF2-40B4-BE49-F238E27FC236}">
                <a16:creationId xmlns:a16="http://schemas.microsoft.com/office/drawing/2014/main" id="{1432AA64-ADC8-D7C3-1EAC-91B68665C1A4}"/>
              </a:ext>
            </a:extLst>
          </p:cNvPr>
          <p:cNvSpPr>
            <a:spLocks noGrp="1"/>
          </p:cNvSpPr>
          <p:nvPr>
            <p:ph sz="half" idx="2"/>
          </p:nvPr>
        </p:nvSpPr>
        <p:spPr>
          <a:xfrm>
            <a:off x="2711450" y="2924175"/>
            <a:ext cx="6192838" cy="2693988"/>
          </a:xfrm>
        </p:spPr>
        <p:txBody>
          <a:bodyPr/>
          <a:lstStyle/>
          <a:p>
            <a:pPr algn="r" rtl="1"/>
            <a:r>
              <a:rPr lang="ar-SA" altLang="en-US">
                <a:solidFill>
                  <a:schemeClr val="tx1"/>
                </a:solidFill>
              </a:rPr>
              <a:t>الحاجة إلى الأمان </a:t>
            </a:r>
          </a:p>
          <a:p>
            <a:pPr algn="r" rtl="1"/>
            <a:r>
              <a:rPr lang="ar-SA" altLang="en-US">
                <a:solidFill>
                  <a:schemeClr val="tx1"/>
                </a:solidFill>
              </a:rPr>
              <a:t>الحاجة إلى الانتماء </a:t>
            </a:r>
          </a:p>
          <a:p>
            <a:pPr algn="r" rtl="1"/>
            <a:r>
              <a:rPr lang="ar-SA" altLang="en-US">
                <a:solidFill>
                  <a:schemeClr val="tx1"/>
                </a:solidFill>
              </a:rPr>
              <a:t>الحاجه إلى الاحترام و التقدير </a:t>
            </a:r>
          </a:p>
          <a:p>
            <a:pPr algn="r" rtl="1"/>
            <a:r>
              <a:rPr lang="ar-SA" altLang="en-US">
                <a:solidFill>
                  <a:schemeClr val="tx1"/>
                </a:solidFill>
              </a:rPr>
              <a:t>الحاجة الى تحقيق الذات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EC72BB-E78B-1FEA-9296-C24C36C2AE52}"/>
              </a:ext>
            </a:extLst>
          </p:cNvPr>
          <p:cNvSpPr>
            <a:spLocks noGrp="1"/>
          </p:cNvSpPr>
          <p:nvPr>
            <p:ph idx="1"/>
          </p:nvPr>
        </p:nvSpPr>
        <p:spPr>
          <a:xfrm>
            <a:off x="838200" y="1570723"/>
            <a:ext cx="10515600" cy="5287277"/>
          </a:xfrm>
        </p:spPr>
        <p:txBody>
          <a:bodyPr>
            <a:normAutofit lnSpcReduction="10000"/>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b="1" dirty="0">
                <a:solidFill>
                  <a:schemeClr val="tx1"/>
                </a:solidFill>
              </a:rPr>
              <a:t>السلوك: </a:t>
            </a:r>
            <a:r>
              <a:rPr lang="ar-SA" dirty="0">
                <a:solidFill>
                  <a:schemeClr val="tx1"/>
                </a:solidFill>
              </a:rPr>
              <a:t>ردة فعل أو استجابة التي تصدر عن الفرد نتيجة اتصاله بغيره من الافراد أو نتيجة لاتصال بالبيئة الخارجية.</a:t>
            </a:r>
          </a:p>
          <a:p>
            <a:pPr marL="228600" indent="-228600" algn="r" defTabSz="914400" rtl="1" eaLnBrk="1" latinLnBrk="0" hangingPunct="1">
              <a:lnSpc>
                <a:spcPct val="90000"/>
              </a:lnSpc>
              <a:spcBef>
                <a:spcPts val="1000"/>
              </a:spcBef>
              <a:buFont typeface="Arial" panose="020B0604020202020204" pitchFamily="34" charset="0"/>
              <a:buChar char="•"/>
            </a:pPr>
            <a:r>
              <a:rPr lang="ar-SA" b="1" dirty="0">
                <a:solidFill>
                  <a:schemeClr val="tx1"/>
                </a:solidFill>
              </a:rPr>
              <a:t>السلوك الفردي: </a:t>
            </a:r>
            <a:r>
              <a:rPr lang="ar-SA" dirty="0">
                <a:solidFill>
                  <a:schemeClr val="tx1"/>
                </a:solidFill>
              </a:rPr>
              <a:t>السلوك الخاص بالفرد مع الاخرين ومدى الاستجابة من البيئة المحيطة والمجتمع، ومرتبط بعلم السلوك الإنساني. </a:t>
            </a:r>
          </a:p>
          <a:p>
            <a:pPr marL="228600" indent="-228600" algn="r" defTabSz="914400" rtl="1" eaLnBrk="1" latinLnBrk="0" hangingPunct="1">
              <a:lnSpc>
                <a:spcPct val="90000"/>
              </a:lnSpc>
              <a:spcBef>
                <a:spcPts val="1000"/>
              </a:spcBef>
              <a:buFont typeface="Arial" panose="020B0604020202020204" pitchFamily="34" charset="0"/>
              <a:buChar char="•"/>
            </a:pPr>
            <a:r>
              <a:rPr lang="ar-SA" b="1" dirty="0">
                <a:solidFill>
                  <a:schemeClr val="tx1"/>
                </a:solidFill>
              </a:rPr>
              <a:t>السلوك الاجتماعي: </a:t>
            </a:r>
            <a:r>
              <a:rPr lang="ar-SA" dirty="0">
                <a:solidFill>
                  <a:schemeClr val="tx1"/>
                </a:solidFill>
              </a:rPr>
              <a:t>السلوك الذي يتمثل في علاقة الافراد مع بعضهم البعض، ومرتبط بعلم الاجتماع. </a:t>
            </a:r>
          </a:p>
          <a:p>
            <a:pPr marL="228600" indent="-228600" algn="r" defTabSz="914400" rtl="1" eaLnBrk="1" latinLnBrk="0" hangingPunct="1">
              <a:lnSpc>
                <a:spcPct val="90000"/>
              </a:lnSpc>
              <a:spcBef>
                <a:spcPts val="1000"/>
              </a:spcBef>
              <a:buFont typeface="Arial" panose="020B0604020202020204" pitchFamily="34" charset="0"/>
              <a:buChar char="•"/>
            </a:pPr>
            <a:r>
              <a:rPr lang="ar-SA" b="1" dirty="0">
                <a:solidFill>
                  <a:schemeClr val="tx1"/>
                </a:solidFill>
              </a:rPr>
              <a:t>السلوك التنظيمي: </a:t>
            </a:r>
            <a:r>
              <a:rPr lang="ar-SA" dirty="0">
                <a:solidFill>
                  <a:schemeClr val="tx1"/>
                </a:solidFill>
              </a:rPr>
              <a:t>الاهتمام بدراسة سلوك العاملين بالوحدات التنظيمية المختلفة واتجاهاتهم ومويليهم وأدائهم.</a:t>
            </a:r>
          </a:p>
          <a:p>
            <a:pPr marL="228600" indent="-228600" algn="r" defTabSz="914400" rtl="1" eaLnBrk="1" latinLnBrk="0" hangingPunct="1">
              <a:lnSpc>
                <a:spcPct val="90000"/>
              </a:lnSpc>
              <a:spcBef>
                <a:spcPts val="1000"/>
              </a:spcBef>
              <a:buFont typeface="Arial" panose="020B0604020202020204" pitchFamily="34" charset="0"/>
              <a:buChar char="•"/>
            </a:pPr>
            <a:r>
              <a:rPr lang="ar-SA" b="1" dirty="0">
                <a:solidFill>
                  <a:schemeClr val="tx1"/>
                </a:solidFill>
              </a:rPr>
              <a:t>السلوك الوظيفي: </a:t>
            </a:r>
            <a:r>
              <a:rPr lang="ar-SA" dirty="0">
                <a:solidFill>
                  <a:schemeClr val="tx1"/>
                </a:solidFill>
              </a:rPr>
              <a:t>سلوك الموظف </a:t>
            </a:r>
            <a:r>
              <a:rPr lang="ar-SA" dirty="0" err="1">
                <a:solidFill>
                  <a:schemeClr val="tx1"/>
                </a:solidFill>
              </a:rPr>
              <a:t>اياً</a:t>
            </a:r>
            <a:r>
              <a:rPr lang="ar-SA" dirty="0">
                <a:solidFill>
                  <a:schemeClr val="tx1"/>
                </a:solidFill>
              </a:rPr>
              <a:t> كان موقعه داخل المنظمة التي يعمل بها، وضبط هذا السلوك وفقاً للصلاحيات والمسؤوليات المعطاة له. </a:t>
            </a:r>
          </a:p>
          <a:p>
            <a:pPr marL="0" indent="0" algn="r" defTabSz="914400" rtl="1" eaLnBrk="1" latinLnBrk="0" hangingPunct="1">
              <a:lnSpc>
                <a:spcPct val="90000"/>
              </a:lnSpc>
              <a:spcBef>
                <a:spcPts val="1000"/>
              </a:spcBef>
              <a:buNone/>
            </a:pPr>
            <a:r>
              <a:rPr lang="ar-SA" dirty="0">
                <a:solidFill>
                  <a:schemeClr val="tx1"/>
                </a:solidFill>
              </a:rPr>
              <a:t>السلوك الإداري: يهتم بدراسة سلوك رجال الإدارة في كافة المستويات داخل المنظمة المختلفة. </a:t>
            </a:r>
            <a:endParaRPr lang="en-SA" dirty="0">
              <a:solidFill>
                <a:schemeClr val="tx1"/>
              </a:solidFill>
            </a:endParaRPr>
          </a:p>
        </p:txBody>
      </p:sp>
    </p:spTree>
    <p:extLst>
      <p:ext uri="{BB962C8B-B14F-4D97-AF65-F5344CB8AC3E}">
        <p14:creationId xmlns:p14="http://schemas.microsoft.com/office/powerpoint/2010/main" val="3789289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A3E1-3D49-9568-D886-CFDD535FA31F}"/>
              </a:ext>
            </a:extLst>
          </p:cNvPr>
          <p:cNvSpPr>
            <a:spLocks noGrp="1"/>
          </p:cNvSpPr>
          <p:nvPr>
            <p:ph type="title"/>
          </p:nvPr>
        </p:nvSpPr>
        <p:spPr>
          <a:xfrm>
            <a:off x="-434546" y="731837"/>
            <a:ext cx="10515600" cy="1325563"/>
          </a:xfrm>
        </p:spPr>
        <p:txBody>
          <a:bodyPr/>
          <a:lstStyle/>
          <a:p>
            <a:pPr algn="r" rtl="1">
              <a:defRPr/>
            </a:pPr>
            <a:r>
              <a:rPr lang="ar-SA" altLang="en-US" dirty="0">
                <a:effectLst>
                  <a:outerShdw blurRad="38100" dist="38100" dir="2700000" algn="tl">
                    <a:srgbClr val="C0C0C0"/>
                  </a:outerShdw>
                </a:effectLst>
              </a:rPr>
              <a:t>الحاجة إلى الأمان </a:t>
            </a:r>
            <a:endParaRPr lang="en-US" altLang="en-US" dirty="0">
              <a:effectLst>
                <a:outerShdw blurRad="38100" dist="38100" dir="2700000" algn="tl">
                  <a:srgbClr val="C0C0C0"/>
                </a:outerShdw>
              </a:effectLst>
              <a:cs typeface="Tahoma" panose="020B0604030504040204" pitchFamily="34" charset="0"/>
            </a:endParaRPr>
          </a:p>
        </p:txBody>
      </p:sp>
      <p:sp>
        <p:nvSpPr>
          <p:cNvPr id="29699" name="Content Placeholder 2">
            <a:extLst>
              <a:ext uri="{FF2B5EF4-FFF2-40B4-BE49-F238E27FC236}">
                <a16:creationId xmlns:a16="http://schemas.microsoft.com/office/drawing/2014/main" id="{1AA66A9A-E2DB-7353-6A6A-9C9C43A9CB24}"/>
              </a:ext>
            </a:extLst>
          </p:cNvPr>
          <p:cNvSpPr>
            <a:spLocks noGrp="1"/>
          </p:cNvSpPr>
          <p:nvPr>
            <p:ph sz="half" idx="2"/>
          </p:nvPr>
        </p:nvSpPr>
        <p:spPr>
          <a:xfrm>
            <a:off x="1981200" y="1916113"/>
            <a:ext cx="8229600" cy="4210050"/>
          </a:xfrm>
        </p:spPr>
        <p:txBody>
          <a:bodyPr/>
          <a:lstStyle/>
          <a:p>
            <a:pPr algn="r" rtl="1"/>
            <a:r>
              <a:rPr lang="ar-SA" altLang="en-US">
                <a:solidFill>
                  <a:schemeClr val="tx1"/>
                </a:solidFill>
              </a:rPr>
              <a:t>تظهر الحاجة إلى الأمان بعد أن يقوم الفرد بإشباع حاجاته الفسيولوجية فبمجرد أن يقوم بإشباعها تفقد هذه الحاجه أهميتها كدافع للسلوك و يقصد الحاجة الى الأمن هي حماية الفرد من  أي نوع من المخاطر يسبب له عدم استقرار في حياته أو أي خطر يهدد كيانه </a:t>
            </a:r>
          </a:p>
          <a:p>
            <a:pPr algn="r" rtl="1"/>
            <a:endParaRPr lang="ar-SA" altLang="en-US">
              <a:solidFill>
                <a:schemeClr val="tx1"/>
              </a:solidFill>
            </a:endParaRPr>
          </a:p>
          <a:p>
            <a:pPr algn="r" rtl="1"/>
            <a:r>
              <a:rPr lang="ar-SA" altLang="en-US">
                <a:solidFill>
                  <a:schemeClr val="tx1"/>
                </a:solidFill>
              </a:rPr>
              <a:t>مثل يفضل الفرد أن يشغل وظيفة تضمن له الاستقرار العائلي في توفير دخل ثابت أفضل من أن يشغل و وظيفة أعلى و غير مضمون الاستمرار فيها ففي الحالة الثاني الفرد يشعر بتوتر و القلق مما يؤثر على سلوك الفرد و تصرفاته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9BB9D-B926-CE5B-6565-60F42E54B225}"/>
              </a:ext>
            </a:extLst>
          </p:cNvPr>
          <p:cNvSpPr>
            <a:spLocks noGrp="1"/>
          </p:cNvSpPr>
          <p:nvPr>
            <p:ph type="title"/>
          </p:nvPr>
        </p:nvSpPr>
        <p:spPr>
          <a:xfrm>
            <a:off x="-1015313" y="1527175"/>
            <a:ext cx="10515600" cy="1325563"/>
          </a:xfrm>
        </p:spPr>
        <p:txBody>
          <a:bodyPr/>
          <a:lstStyle/>
          <a:p>
            <a:pPr algn="r" rtl="1">
              <a:defRPr/>
            </a:pPr>
            <a:r>
              <a:rPr lang="ar-SA" altLang="en-US" dirty="0">
                <a:effectLst>
                  <a:outerShdw blurRad="38100" dist="38100" dir="2700000" algn="tl">
                    <a:srgbClr val="C0C0C0"/>
                  </a:outerShdw>
                </a:effectLst>
              </a:rPr>
              <a:t>الحاجة إلى </a:t>
            </a:r>
            <a:r>
              <a:rPr lang="ar-SA" altLang="en-US" dirty="0" err="1">
                <a:effectLst>
                  <a:outerShdw blurRad="38100" dist="38100" dir="2700000" algn="tl">
                    <a:srgbClr val="C0C0C0"/>
                  </a:outerShdw>
                </a:effectLst>
              </a:rPr>
              <a:t>الإنتماء</a:t>
            </a:r>
            <a:r>
              <a:rPr lang="ar-SA" altLang="en-US" dirty="0">
                <a:effectLst>
                  <a:outerShdw blurRad="38100" dist="38100" dir="2700000" algn="tl">
                    <a:srgbClr val="C0C0C0"/>
                  </a:outerShdw>
                </a:effectLst>
              </a:rPr>
              <a:t> </a:t>
            </a:r>
            <a:endParaRPr lang="en-US" altLang="en-US" dirty="0">
              <a:effectLst>
                <a:outerShdw blurRad="38100" dist="38100" dir="2700000" algn="tl">
                  <a:srgbClr val="C0C0C0"/>
                </a:outerShdw>
              </a:effectLst>
              <a:cs typeface="Tahoma" panose="020B0604030504040204" pitchFamily="34" charset="0"/>
            </a:endParaRPr>
          </a:p>
        </p:txBody>
      </p:sp>
      <p:sp>
        <p:nvSpPr>
          <p:cNvPr id="30723" name="Content Placeholder 2">
            <a:extLst>
              <a:ext uri="{FF2B5EF4-FFF2-40B4-BE49-F238E27FC236}">
                <a16:creationId xmlns:a16="http://schemas.microsoft.com/office/drawing/2014/main" id="{4CFF5885-2FDF-3F0A-0385-66B12DEA222E}"/>
              </a:ext>
            </a:extLst>
          </p:cNvPr>
          <p:cNvSpPr>
            <a:spLocks noGrp="1"/>
          </p:cNvSpPr>
          <p:nvPr>
            <p:ph sz="half" idx="2"/>
          </p:nvPr>
        </p:nvSpPr>
        <p:spPr>
          <a:xfrm>
            <a:off x="2495551" y="2852738"/>
            <a:ext cx="7134225" cy="3446462"/>
          </a:xfrm>
        </p:spPr>
        <p:txBody>
          <a:bodyPr/>
          <a:lstStyle/>
          <a:p>
            <a:pPr algn="r" rtl="1"/>
            <a:r>
              <a:rPr lang="ar-SA" altLang="en-US">
                <a:solidFill>
                  <a:schemeClr val="tx1"/>
                </a:solidFill>
              </a:rPr>
              <a:t>بعد أن يقوم الفرد بإشباع حاجاته إلى الأمن تظهر حاجة أخرى غير مشبعة و هي الحاجة الى الحب و الانتماء إلى الأفراد الذين يعيش معهم أو يتعامل معهم في الهمل أو النادي أو البيت أو الجامعة  </a:t>
            </a:r>
          </a:p>
          <a:p>
            <a:pPr algn="r" rtl="1"/>
            <a:endParaRPr lang="ar-SA" altLang="en-US">
              <a:solidFill>
                <a:schemeClr val="tx1"/>
              </a:solidFill>
            </a:endParaRPr>
          </a:p>
          <a:p>
            <a:pPr algn="r" rtl="1"/>
            <a:r>
              <a:rPr lang="ar-SA" altLang="en-US">
                <a:solidFill>
                  <a:schemeClr val="tx1"/>
                </a:solidFill>
              </a:rPr>
              <a:t>فعدم إشباع هذه الحاجة يعرض الفرد الى التوتر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D28E-C34F-9BAE-1508-465FE2CECE68}"/>
              </a:ext>
            </a:extLst>
          </p:cNvPr>
          <p:cNvSpPr>
            <a:spLocks noGrp="1"/>
          </p:cNvSpPr>
          <p:nvPr>
            <p:ph type="title"/>
          </p:nvPr>
        </p:nvSpPr>
        <p:spPr>
          <a:xfrm>
            <a:off x="-304800" y="1080830"/>
            <a:ext cx="10515600" cy="1325563"/>
          </a:xfrm>
        </p:spPr>
        <p:txBody>
          <a:bodyPr/>
          <a:lstStyle/>
          <a:p>
            <a:pPr algn="r" rtl="1">
              <a:defRPr/>
            </a:pPr>
            <a:r>
              <a:rPr lang="ar-SA" altLang="en-US" dirty="0">
                <a:effectLst>
                  <a:outerShdw blurRad="38100" dist="38100" dir="2700000" algn="tl">
                    <a:srgbClr val="C0C0C0"/>
                  </a:outerShdw>
                </a:effectLst>
              </a:rPr>
              <a:t>الحاجة إلى الاحترام و التقدير </a:t>
            </a:r>
            <a:endParaRPr lang="en-US" altLang="en-US" dirty="0">
              <a:effectLst>
                <a:outerShdw blurRad="38100" dist="38100" dir="2700000" algn="tl">
                  <a:srgbClr val="C0C0C0"/>
                </a:outerShdw>
              </a:effectLst>
              <a:cs typeface="Tahoma" panose="020B0604030504040204" pitchFamily="34" charset="0"/>
            </a:endParaRPr>
          </a:p>
        </p:txBody>
      </p:sp>
      <p:sp>
        <p:nvSpPr>
          <p:cNvPr id="31747" name="Content Placeholder 2">
            <a:extLst>
              <a:ext uri="{FF2B5EF4-FFF2-40B4-BE49-F238E27FC236}">
                <a16:creationId xmlns:a16="http://schemas.microsoft.com/office/drawing/2014/main" id="{65CDA238-4375-E07D-AC52-5E70AF03967B}"/>
              </a:ext>
            </a:extLst>
          </p:cNvPr>
          <p:cNvSpPr>
            <a:spLocks noGrp="1"/>
          </p:cNvSpPr>
          <p:nvPr>
            <p:ph sz="half" idx="2"/>
          </p:nvPr>
        </p:nvSpPr>
        <p:spPr>
          <a:xfrm>
            <a:off x="1981200" y="2565400"/>
            <a:ext cx="8229600" cy="2552700"/>
          </a:xfrm>
        </p:spPr>
        <p:txBody>
          <a:bodyPr/>
          <a:lstStyle/>
          <a:p>
            <a:pPr algn="r" rtl="1"/>
            <a:r>
              <a:rPr lang="ar-SA" altLang="en-US">
                <a:solidFill>
                  <a:schemeClr val="tx1"/>
                </a:solidFill>
              </a:rPr>
              <a:t>و يقصد بها رغبة الفرد في احترام الاخرين له و يكون له مكانة و هيبة في البيئة المحيطة به سواء في البيت او العمل او في إي جماعة ينتمي اليها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B611-FB3F-2947-7D4D-7A5A6E965DF1}"/>
              </a:ext>
            </a:extLst>
          </p:cNvPr>
          <p:cNvSpPr>
            <a:spLocks noGrp="1"/>
          </p:cNvSpPr>
          <p:nvPr>
            <p:ph type="title"/>
          </p:nvPr>
        </p:nvSpPr>
        <p:spPr>
          <a:xfrm>
            <a:off x="-304800" y="1538030"/>
            <a:ext cx="10515600" cy="1325563"/>
          </a:xfrm>
        </p:spPr>
        <p:txBody>
          <a:bodyPr/>
          <a:lstStyle/>
          <a:p>
            <a:pPr algn="r" rtl="1">
              <a:defRPr/>
            </a:pPr>
            <a:r>
              <a:rPr lang="ar-SA" altLang="en-US" dirty="0">
                <a:effectLst>
                  <a:outerShdw blurRad="38100" dist="38100" dir="2700000" algn="tl">
                    <a:srgbClr val="C0C0C0"/>
                  </a:outerShdw>
                </a:effectLst>
              </a:rPr>
              <a:t>الحاجة الى تحقيق الذات </a:t>
            </a:r>
            <a:endParaRPr lang="en-US" altLang="en-US" dirty="0">
              <a:effectLst>
                <a:outerShdw blurRad="38100" dist="38100" dir="2700000" algn="tl">
                  <a:srgbClr val="C0C0C0"/>
                </a:outerShdw>
              </a:effectLst>
              <a:cs typeface="Tahoma" panose="020B0604030504040204" pitchFamily="34" charset="0"/>
            </a:endParaRPr>
          </a:p>
        </p:txBody>
      </p:sp>
      <p:sp>
        <p:nvSpPr>
          <p:cNvPr id="32771" name="Content Placeholder 2">
            <a:extLst>
              <a:ext uri="{FF2B5EF4-FFF2-40B4-BE49-F238E27FC236}">
                <a16:creationId xmlns:a16="http://schemas.microsoft.com/office/drawing/2014/main" id="{DD0CEA3F-BBBB-DD09-05A1-23C5B10B3AF0}"/>
              </a:ext>
            </a:extLst>
          </p:cNvPr>
          <p:cNvSpPr>
            <a:spLocks noGrp="1"/>
          </p:cNvSpPr>
          <p:nvPr>
            <p:ph sz="half" idx="2"/>
          </p:nvPr>
        </p:nvSpPr>
        <p:spPr>
          <a:xfrm>
            <a:off x="2782888" y="3141663"/>
            <a:ext cx="7427912" cy="2984500"/>
          </a:xfrm>
        </p:spPr>
        <p:txBody>
          <a:bodyPr/>
          <a:lstStyle/>
          <a:p>
            <a:pPr algn="r" rtl="1"/>
            <a:r>
              <a:rPr lang="ar-SA" altLang="en-US">
                <a:solidFill>
                  <a:schemeClr val="tx1"/>
                </a:solidFill>
              </a:rPr>
              <a:t>لإشباع هذا النوع من الحاجات لابد أن يعمل الفرد في المكان الذي يتناسب مع قدرته و استعداده لإثبات وجوده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40F2C58-3966-7FF4-13F9-19573D8D7B9C}"/>
              </a:ext>
            </a:extLst>
          </p:cNvPr>
          <p:cNvSpPr>
            <a:spLocks noGrp="1" noChangeArrowheads="1"/>
          </p:cNvSpPr>
          <p:nvPr>
            <p:ph type="title"/>
          </p:nvPr>
        </p:nvSpPr>
        <p:spPr>
          <a:xfrm>
            <a:off x="-304800" y="1204397"/>
            <a:ext cx="10515600" cy="1325563"/>
          </a:xfrm>
        </p:spPr>
        <p:txBody>
          <a:bodyPr>
            <a:normAutofit/>
          </a:bodyPr>
          <a:lstStyle/>
          <a:p>
            <a:pPr algn="r" rtl="1" eaLnBrk="1" hangingPunct="1">
              <a:defRPr/>
            </a:pPr>
            <a:r>
              <a:rPr lang="ar-SA" altLang="en-US" sz="3200" dirty="0">
                <a:effectLst>
                  <a:outerShdw blurRad="38100" dist="38100" dir="2700000" algn="tl">
                    <a:srgbClr val="C0C0C0"/>
                  </a:outerShdw>
                </a:effectLst>
              </a:rPr>
              <a:t>ثانياً: نظرية عوامل الوقاية وعوامل الدفع (</a:t>
            </a:r>
            <a:r>
              <a:rPr lang="ar-SA" altLang="en-US" sz="3200" dirty="0" err="1">
                <a:effectLst>
                  <a:outerShdw blurRad="38100" dist="38100" dir="2700000" algn="tl">
                    <a:srgbClr val="C0C0C0"/>
                  </a:outerShdw>
                </a:effectLst>
              </a:rPr>
              <a:t>هيرزبرج</a:t>
            </a:r>
            <a:r>
              <a:rPr lang="ar-SA" altLang="en-US" sz="3200" dirty="0">
                <a:effectLst>
                  <a:outerShdw blurRad="38100" dist="38100" dir="2700000" algn="tl">
                    <a:srgbClr val="C0C0C0"/>
                  </a:outerShdw>
                </a:effectLst>
              </a:rPr>
              <a:t>)</a:t>
            </a:r>
            <a:endParaRPr lang="en-US" altLang="en-US" sz="3200" dirty="0">
              <a:effectLst>
                <a:outerShdw blurRad="38100" dist="38100" dir="2700000" algn="tl">
                  <a:srgbClr val="C0C0C0"/>
                </a:outerShdw>
              </a:effectLst>
              <a:cs typeface="Tahoma" panose="020B0604030504040204" pitchFamily="34" charset="0"/>
            </a:endParaRPr>
          </a:p>
        </p:txBody>
      </p:sp>
      <p:sp>
        <p:nvSpPr>
          <p:cNvPr id="33795" name="Rectangle 3">
            <a:extLst>
              <a:ext uri="{FF2B5EF4-FFF2-40B4-BE49-F238E27FC236}">
                <a16:creationId xmlns:a16="http://schemas.microsoft.com/office/drawing/2014/main" id="{627FF509-3FEE-B6C3-2D7B-7BDF4332A7B6}"/>
              </a:ext>
            </a:extLst>
          </p:cNvPr>
          <p:cNvSpPr>
            <a:spLocks noGrp="1" noChangeArrowheads="1"/>
          </p:cNvSpPr>
          <p:nvPr>
            <p:ph idx="1"/>
          </p:nvPr>
        </p:nvSpPr>
        <p:spPr>
          <a:xfrm>
            <a:off x="1981200" y="2349501"/>
            <a:ext cx="8229600" cy="3776663"/>
          </a:xfrm>
        </p:spPr>
        <p:txBody>
          <a:bodyPr/>
          <a:lstStyle/>
          <a:p>
            <a:pPr marL="609600" indent="-609600" algn="r" rtl="1">
              <a:buFontTx/>
              <a:buAutoNum type="arabic1Minus"/>
            </a:pPr>
            <a:r>
              <a:rPr lang="ar-SA" altLang="en-US"/>
              <a:t>العوامل الوقائية : وتتمثل في / الأمن الوظيفي ، ظروف العمل ، سياسات الشركة ، الأجور ، نوعية الإشراف طبيعة العلاقات ، مكانة العمل.</a:t>
            </a:r>
          </a:p>
          <a:p>
            <a:pPr marL="609600" indent="-609600" algn="r" rtl="1">
              <a:buFontTx/>
              <a:buAutoNum type="arabic1Minus"/>
            </a:pPr>
            <a:endParaRPr lang="ar-SA" altLang="en-US"/>
          </a:p>
          <a:p>
            <a:pPr marL="609600" indent="-609600" algn="r" rtl="1">
              <a:buFontTx/>
              <a:buAutoNum type="arabic1Minus"/>
            </a:pPr>
            <a:r>
              <a:rPr lang="ar-SA" altLang="en-US"/>
              <a:t>العوامل الدافعة : وتتمثل في/ الإنجاز ، الاعتراف، طابع التحدي في العمل، المسؤولية ، النمو ، التقدم والتعلم ، عمل ذو معنى تام.</a:t>
            </a:r>
            <a:endParaRPr lang="en-US" altLang="en-US">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D5B1-F3FB-095B-ADB2-2962DD8FF98C}"/>
              </a:ext>
            </a:extLst>
          </p:cNvPr>
          <p:cNvSpPr>
            <a:spLocks noGrp="1"/>
          </p:cNvSpPr>
          <p:nvPr>
            <p:ph type="title"/>
          </p:nvPr>
        </p:nvSpPr>
        <p:spPr>
          <a:xfrm>
            <a:off x="2640014" y="1989138"/>
            <a:ext cx="7343775" cy="1600200"/>
          </a:xfrm>
        </p:spPr>
        <p:txBody>
          <a:bodyPr/>
          <a:lstStyle/>
          <a:p>
            <a:pPr algn="r" rtl="1">
              <a:defRPr/>
            </a:pPr>
            <a:r>
              <a:rPr lang="ar-SA" altLang="en-US">
                <a:effectLst>
                  <a:outerShdw blurRad="38100" dist="38100" dir="2700000" algn="tl">
                    <a:srgbClr val="C0C0C0"/>
                  </a:outerShdw>
                </a:effectLst>
              </a:rPr>
              <a:t>جدول مقارنة بين نظريتي ماسلو و هيرزبرج </a:t>
            </a:r>
            <a:endParaRPr lang="en-US" altLang="en-US">
              <a:effectLst>
                <a:outerShdw blurRad="38100" dist="38100" dir="2700000" algn="tl">
                  <a:srgbClr val="C0C0C0"/>
                </a:outerShdw>
              </a:effectLst>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5FEB8D8-3C87-F37C-07AD-D143CAECA0E1}"/>
              </a:ext>
            </a:extLst>
          </p:cNvPr>
          <p:cNvSpPr>
            <a:spLocks noGrp="1" noChangeArrowheads="1"/>
          </p:cNvSpPr>
          <p:nvPr>
            <p:ph type="title"/>
          </p:nvPr>
        </p:nvSpPr>
        <p:spPr>
          <a:xfrm>
            <a:off x="-1767016" y="846138"/>
            <a:ext cx="11462951" cy="1143000"/>
          </a:xfrm>
        </p:spPr>
        <p:txBody>
          <a:bodyPr/>
          <a:lstStyle/>
          <a:p>
            <a:pPr algn="r" rtl="1" eaLnBrk="1" hangingPunct="1">
              <a:defRPr/>
            </a:pPr>
            <a:r>
              <a:rPr lang="ar-SA" altLang="en-US" sz="2800" dirty="0">
                <a:effectLst>
                  <a:outerShdw blurRad="38100" dist="38100" dir="2700000" algn="tl">
                    <a:srgbClr val="C0C0C0"/>
                  </a:outerShdw>
                </a:effectLst>
              </a:rPr>
              <a:t>ثالثاً: نظرية </a:t>
            </a:r>
            <a:r>
              <a:rPr lang="en-US" altLang="en-US" sz="2800" dirty="0">
                <a:effectLst>
                  <a:outerShdw blurRad="38100" dist="38100" dir="2700000" algn="tl">
                    <a:srgbClr val="C0C0C0"/>
                  </a:outerShdw>
                </a:effectLst>
                <a:cs typeface="Tahoma" panose="020B0604030504040204" pitchFamily="34" charset="0"/>
              </a:rPr>
              <a:t>X,Y,Z</a:t>
            </a:r>
            <a:br>
              <a:rPr lang="en-US" altLang="en-US" sz="2800" dirty="0">
                <a:effectLst>
                  <a:outerShdw blurRad="38100" dist="38100" dir="2700000" algn="tl">
                    <a:srgbClr val="C0C0C0"/>
                  </a:outerShdw>
                </a:effectLst>
                <a:cs typeface="Tahoma" panose="020B0604030504040204" pitchFamily="34" charset="0"/>
              </a:rPr>
            </a:br>
            <a:r>
              <a:rPr lang="ar-SA" altLang="en-US" sz="2800" dirty="0">
                <a:effectLst>
                  <a:outerShdw blurRad="38100" dist="38100" dir="2700000" algn="tl">
                    <a:srgbClr val="C0C0C0"/>
                  </a:outerShdw>
                </a:effectLst>
              </a:rPr>
              <a:t>(</a:t>
            </a:r>
            <a:r>
              <a:rPr lang="ar-SA" altLang="en-US" sz="2800" dirty="0" err="1">
                <a:effectLst>
                  <a:outerShdw blurRad="38100" dist="38100" dir="2700000" algn="tl">
                    <a:srgbClr val="C0C0C0"/>
                  </a:outerShdw>
                </a:effectLst>
              </a:rPr>
              <a:t>ماكيجروجر</a:t>
            </a:r>
            <a:r>
              <a:rPr lang="ar-SA" altLang="en-US" sz="2800" dirty="0">
                <a:effectLst>
                  <a:outerShdw blurRad="38100" dist="38100" dir="2700000" algn="tl">
                    <a:srgbClr val="C0C0C0"/>
                  </a:outerShdw>
                </a:effectLst>
              </a:rPr>
              <a:t>)</a:t>
            </a:r>
            <a:endParaRPr lang="en-US" altLang="en-US" sz="1800" dirty="0">
              <a:effectLst>
                <a:outerShdw blurRad="38100" dist="38100" dir="2700000" algn="tl">
                  <a:srgbClr val="C0C0C0"/>
                </a:outerShdw>
              </a:effectLst>
              <a:cs typeface="Tahoma" panose="020B0604030504040204" pitchFamily="34" charset="0"/>
            </a:endParaRPr>
          </a:p>
        </p:txBody>
      </p:sp>
      <p:graphicFrame>
        <p:nvGraphicFramePr>
          <p:cNvPr id="15401" name="Group 41">
            <a:extLst>
              <a:ext uri="{FF2B5EF4-FFF2-40B4-BE49-F238E27FC236}">
                <a16:creationId xmlns:a16="http://schemas.microsoft.com/office/drawing/2014/main" id="{9B7E83CF-E134-DAF2-8214-B2E4189103E2}"/>
              </a:ext>
            </a:extLst>
          </p:cNvPr>
          <p:cNvGraphicFramePr>
            <a:graphicFrameLocks noGrp="1"/>
          </p:cNvGraphicFramePr>
          <p:nvPr>
            <p:ph type="tbl" idx="1"/>
          </p:nvPr>
        </p:nvGraphicFramePr>
        <p:xfrm>
          <a:off x="1992313" y="1989138"/>
          <a:ext cx="8458200" cy="4572000"/>
        </p:xfrm>
        <a:graphic>
          <a:graphicData uri="http://schemas.openxmlformats.org/drawingml/2006/table">
            <a:tbl>
              <a:tblPr rtl="1"/>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4318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Times New Roman" pitchFamily="18" charset="0"/>
                          <a:cs typeface="Arial" pitchFamily="34" charset="0"/>
                        </a:rPr>
                        <a:t>نظرية </a:t>
                      </a:r>
                      <a:r>
                        <a:rPr kumimoji="0" lang="en-US" sz="2800" b="1" i="0" u="none" strike="noStrike" cap="none" normalizeH="0" baseline="0" dirty="0">
                          <a:ln>
                            <a:noFill/>
                          </a:ln>
                          <a:solidFill>
                            <a:schemeClr val="tx1"/>
                          </a:solidFill>
                          <a:effectLst/>
                          <a:latin typeface="Times New Roman" pitchFamily="18" charset="0"/>
                          <a:cs typeface="Arial"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Times New Roman" pitchFamily="18" charset="0"/>
                          <a:cs typeface="Arial" pitchFamily="34" charset="0"/>
                        </a:rPr>
                        <a:t>نظرية </a:t>
                      </a:r>
                      <a:r>
                        <a:rPr kumimoji="0" lang="en-US" sz="2800" b="1" i="0" u="none" strike="noStrike" cap="none" normalizeH="0" baseline="0" dirty="0">
                          <a:ln>
                            <a:noFill/>
                          </a:ln>
                          <a:solidFill>
                            <a:schemeClr val="tx1"/>
                          </a:solidFill>
                          <a:effectLst/>
                          <a:latin typeface="Times New Roman" pitchFamily="18" charset="0"/>
                          <a:cs typeface="Arial" pitchFamily="34"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51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tx1"/>
                          </a:solidFill>
                          <a:effectLst/>
                          <a:latin typeface="Times New Roman" pitchFamily="18" charset="0"/>
                          <a:cs typeface="Arial" pitchFamily="34" charset="0"/>
                        </a:rPr>
                        <a:t>يكره الفرد العمل</a:t>
                      </a:r>
                      <a:endParaRPr kumimoji="0" lang="en-US" sz="2800" b="0" i="0" u="none" strike="noStrike" cap="none" normalizeH="0" baseline="0" dirty="0">
                        <a:ln>
                          <a:noFill/>
                        </a:ln>
                        <a:solidFill>
                          <a:schemeClr val="tx1"/>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tx1"/>
                          </a:solidFill>
                          <a:effectLst/>
                          <a:latin typeface="Times New Roman" pitchFamily="18" charset="0"/>
                          <a:cs typeface="Arial" pitchFamily="34" charset="0"/>
                        </a:rPr>
                        <a:t>يحب الفرد العمل</a:t>
                      </a:r>
                      <a:endParaRPr kumimoji="0" lang="en-US" sz="2800" b="0" i="0" u="none" strike="noStrike" cap="none" normalizeH="0" baseline="0" dirty="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35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a:ln>
                            <a:noFill/>
                          </a:ln>
                          <a:solidFill>
                            <a:schemeClr val="tx1"/>
                          </a:solidFill>
                          <a:effectLst/>
                          <a:latin typeface="Times New Roman" pitchFamily="18" charset="0"/>
                          <a:cs typeface="Arial" pitchFamily="34" charset="0"/>
                        </a:rPr>
                        <a:t>هناك ضرورة للرقابة المباشرة</a:t>
                      </a:r>
                      <a:endParaRPr kumimoji="0" lang="en-US" sz="2800" b="0" i="0" u="none" strike="noStrike" cap="none" normalizeH="0" baseline="0">
                        <a:ln>
                          <a:noFill/>
                        </a:ln>
                        <a:solidFill>
                          <a:schemeClr val="tx1"/>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tx1"/>
                          </a:solidFill>
                          <a:effectLst/>
                          <a:latin typeface="Times New Roman" pitchFamily="18" charset="0"/>
                          <a:cs typeface="Arial" pitchFamily="34" charset="0"/>
                        </a:rPr>
                        <a:t>ممارسة الرقابة الذاتية</a:t>
                      </a:r>
                      <a:endParaRPr kumimoji="0" lang="en-US" sz="2800" b="0" i="0" u="none" strike="noStrike" cap="none" normalizeH="0" baseline="0" dirty="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51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a:ln>
                            <a:noFill/>
                          </a:ln>
                          <a:solidFill>
                            <a:schemeClr val="tx1"/>
                          </a:solidFill>
                          <a:effectLst/>
                          <a:latin typeface="Times New Roman" pitchFamily="18" charset="0"/>
                          <a:cs typeface="Arial" pitchFamily="34" charset="0"/>
                        </a:rPr>
                        <a:t>الفرد يتجنب المسؤولية</a:t>
                      </a:r>
                      <a:endParaRPr kumimoji="0" lang="en-US" sz="2800" b="0" i="0" u="none" strike="noStrike" cap="none" normalizeH="0" baseline="0">
                        <a:ln>
                          <a:noFill/>
                        </a:ln>
                        <a:solidFill>
                          <a:schemeClr val="tx1"/>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tx1"/>
                          </a:solidFill>
                          <a:effectLst/>
                          <a:latin typeface="Times New Roman" pitchFamily="18" charset="0"/>
                          <a:cs typeface="Arial" pitchFamily="34" charset="0"/>
                        </a:rPr>
                        <a:t>يسعى الفرد إلى تحمل المسؤولية</a:t>
                      </a:r>
                      <a:endParaRPr kumimoji="0" lang="en-US" sz="2800" b="0" i="0" u="none" strike="noStrike" cap="none" normalizeH="0" baseline="0" dirty="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a:ln>
                            <a:noFill/>
                          </a:ln>
                          <a:solidFill>
                            <a:schemeClr val="tx1"/>
                          </a:solidFill>
                          <a:effectLst/>
                          <a:latin typeface="Times New Roman" pitchFamily="18" charset="0"/>
                          <a:cs typeface="Arial" pitchFamily="34" charset="0"/>
                        </a:rPr>
                        <a:t>يفضل التوجيه عن طريق الآخرين</a:t>
                      </a:r>
                      <a:endParaRPr kumimoji="0" lang="en-US" sz="2800" b="0" i="0" u="none" strike="noStrike" cap="none" normalizeH="0" baseline="0">
                        <a:ln>
                          <a:noFill/>
                        </a:ln>
                        <a:solidFill>
                          <a:schemeClr val="tx1"/>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tx1"/>
                          </a:solidFill>
                          <a:effectLst/>
                          <a:latin typeface="Times New Roman" pitchFamily="18" charset="0"/>
                          <a:cs typeface="Arial" pitchFamily="34" charset="0"/>
                        </a:rPr>
                        <a:t>يفضل التوجيه الذاتي</a:t>
                      </a:r>
                      <a:endParaRPr kumimoji="0" lang="en-US" sz="2800" b="0" i="0" u="none" strike="noStrike" cap="none" normalizeH="0" baseline="0" dirty="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51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a:ln>
                            <a:noFill/>
                          </a:ln>
                          <a:solidFill>
                            <a:schemeClr val="tx1"/>
                          </a:solidFill>
                          <a:effectLst/>
                          <a:latin typeface="Times New Roman" pitchFamily="18" charset="0"/>
                          <a:cs typeface="Arial" pitchFamily="34" charset="0"/>
                        </a:rPr>
                        <a:t>لديه طموح قليل</a:t>
                      </a:r>
                      <a:endParaRPr kumimoji="0" lang="en-US" sz="2800" b="0" i="0" u="none" strike="noStrike" cap="none" normalizeH="0" baseline="0">
                        <a:ln>
                          <a:noFill/>
                        </a:ln>
                        <a:solidFill>
                          <a:schemeClr val="tx1"/>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tx1"/>
                          </a:solidFill>
                          <a:effectLst/>
                          <a:latin typeface="Times New Roman" pitchFamily="18" charset="0"/>
                          <a:cs typeface="Arial" pitchFamily="34" charset="0"/>
                        </a:rPr>
                        <a:t>طموحات عالية ودوافع </a:t>
                      </a:r>
                      <a:r>
                        <a:rPr kumimoji="0" lang="ar-SA" sz="2800" b="0" i="0" u="none" strike="noStrike" cap="none" normalizeH="0" baseline="0" dirty="0" err="1">
                          <a:ln>
                            <a:noFill/>
                          </a:ln>
                          <a:solidFill>
                            <a:schemeClr val="tx1"/>
                          </a:solidFill>
                          <a:effectLst/>
                          <a:latin typeface="Times New Roman" pitchFamily="18" charset="0"/>
                          <a:cs typeface="Arial" pitchFamily="34" charset="0"/>
                        </a:rPr>
                        <a:t>للإبتكار</a:t>
                      </a:r>
                      <a:endParaRPr kumimoji="0" lang="en-US" sz="2800" b="0" i="0" u="none" strike="noStrike" cap="none" normalizeH="0" baseline="0" dirty="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a:ln>
                            <a:noFill/>
                          </a:ln>
                          <a:solidFill>
                            <a:schemeClr val="tx1"/>
                          </a:solidFill>
                          <a:effectLst/>
                          <a:latin typeface="Times New Roman" pitchFamily="18" charset="0"/>
                          <a:cs typeface="Arial" pitchFamily="34" charset="0"/>
                        </a:rPr>
                        <a:t>يكون مدفوعا للعمل نتيجة للحوافز المادية أو الإقتصادية</a:t>
                      </a:r>
                      <a:endParaRPr kumimoji="0" lang="en-US" sz="2800" b="0" i="0" u="none" strike="noStrike" cap="none" normalizeH="0" baseline="0">
                        <a:ln>
                          <a:noFill/>
                        </a:ln>
                        <a:solidFill>
                          <a:schemeClr val="tx1"/>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tx1"/>
                          </a:solidFill>
                          <a:effectLst/>
                          <a:latin typeface="Times New Roman" pitchFamily="18" charset="0"/>
                          <a:cs typeface="Arial" pitchFamily="34" charset="0"/>
                        </a:rPr>
                        <a:t>يكون مدفوعا للعمل نتيجة للحوافز المعنوية</a:t>
                      </a:r>
                      <a:endParaRPr kumimoji="0" lang="en-US" sz="2800" b="0" i="0" u="none" strike="noStrike" cap="none" normalizeH="0" baseline="0" dirty="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a:ln>
                            <a:noFill/>
                          </a:ln>
                          <a:solidFill>
                            <a:schemeClr val="tx1"/>
                          </a:solidFill>
                          <a:effectLst/>
                          <a:latin typeface="Times New Roman" pitchFamily="18" charset="0"/>
                          <a:cs typeface="Arial" pitchFamily="34" charset="0"/>
                        </a:rPr>
                        <a:t>يفضل التخصص الدقيق في الوظيفة</a:t>
                      </a:r>
                      <a:endParaRPr kumimoji="0" lang="en-US" sz="2800" b="0" i="0" u="none" strike="noStrike" cap="none" normalizeH="0" baseline="0">
                        <a:ln>
                          <a:noFill/>
                        </a:ln>
                        <a:solidFill>
                          <a:schemeClr val="tx1"/>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a:ln>
                            <a:noFill/>
                          </a:ln>
                          <a:solidFill>
                            <a:schemeClr val="tx1"/>
                          </a:solidFill>
                          <a:effectLst/>
                          <a:latin typeface="Times New Roman" pitchFamily="18" charset="0"/>
                          <a:cs typeface="Arial" pitchFamily="34" charset="0"/>
                        </a:rPr>
                        <a:t>يرغب في الإثراء الوظيفي</a:t>
                      </a:r>
                      <a:endParaRPr kumimoji="0" lang="en-US" sz="2800" b="0" i="0" u="none" strike="noStrike" cap="none" normalizeH="0" baseline="0" dirty="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3FD2-9416-DEA9-3202-C1A6A5D86D42}"/>
              </a:ext>
            </a:extLst>
          </p:cNvPr>
          <p:cNvSpPr>
            <a:spLocks noGrp="1"/>
          </p:cNvSpPr>
          <p:nvPr>
            <p:ph type="title"/>
          </p:nvPr>
        </p:nvSpPr>
        <p:spPr>
          <a:xfrm>
            <a:off x="-674686" y="821337"/>
            <a:ext cx="10515600" cy="1325563"/>
          </a:xfrm>
        </p:spPr>
        <p:txBody>
          <a:bodyPr/>
          <a:lstStyle/>
          <a:p>
            <a:pPr algn="r" rtl="1">
              <a:defRPr/>
            </a:pPr>
            <a:r>
              <a:rPr lang="ar-SA" altLang="en-US" dirty="0">
                <a:effectLst>
                  <a:outerShdw blurRad="38100" dist="38100" dir="2700000" algn="tl">
                    <a:srgbClr val="C0C0C0"/>
                  </a:outerShdw>
                </a:effectLst>
              </a:rPr>
              <a:t>نظرية </a:t>
            </a:r>
            <a:r>
              <a:rPr lang="en-US" altLang="en-US" dirty="0">
                <a:effectLst>
                  <a:outerShdw blurRad="38100" dist="38100" dir="2700000" algn="tl">
                    <a:srgbClr val="C0C0C0"/>
                  </a:outerShdw>
                </a:effectLst>
                <a:cs typeface="Tahoma" panose="020B0604030504040204" pitchFamily="34" charset="0"/>
              </a:rPr>
              <a:t>x</a:t>
            </a:r>
          </a:p>
        </p:txBody>
      </p:sp>
      <p:sp>
        <p:nvSpPr>
          <p:cNvPr id="36867" name="Content Placeholder 2">
            <a:extLst>
              <a:ext uri="{FF2B5EF4-FFF2-40B4-BE49-F238E27FC236}">
                <a16:creationId xmlns:a16="http://schemas.microsoft.com/office/drawing/2014/main" id="{50280677-9C6F-AD5A-409B-1673481AA015}"/>
              </a:ext>
            </a:extLst>
          </p:cNvPr>
          <p:cNvSpPr>
            <a:spLocks noGrp="1"/>
          </p:cNvSpPr>
          <p:nvPr>
            <p:ph sz="half" idx="2"/>
          </p:nvPr>
        </p:nvSpPr>
        <p:spPr>
          <a:xfrm>
            <a:off x="1703389" y="1844676"/>
            <a:ext cx="8137525" cy="4525963"/>
          </a:xfrm>
        </p:spPr>
        <p:txBody>
          <a:bodyPr/>
          <a:lstStyle/>
          <a:p>
            <a:pPr algn="r" rtl="1"/>
            <a:r>
              <a:rPr lang="ar-SA" altLang="en-US">
                <a:solidFill>
                  <a:schemeClr val="tx1"/>
                </a:solidFill>
              </a:rPr>
              <a:t>وضع هذه النظرية ماكجر يجور في كتابه الشهير  ( الجانب الإنساني للمنظمة ) و هي تركز على الافتراضات المتعلقة بسلوك العنصر البشري في العمل و التي تتمثل في :</a:t>
            </a:r>
          </a:p>
          <a:p>
            <a:pPr algn="r" rtl="1"/>
            <a:endParaRPr lang="ar-SA" altLang="en-US">
              <a:solidFill>
                <a:schemeClr val="tx1"/>
              </a:solidFill>
            </a:endParaRPr>
          </a:p>
          <a:p>
            <a:pPr algn="r" rtl="1"/>
            <a:r>
              <a:rPr lang="ar-SA" altLang="en-US">
                <a:solidFill>
                  <a:schemeClr val="tx1"/>
                </a:solidFill>
              </a:rPr>
              <a:t>أن الإنسان لديه بصفة عامة كره ضمني للعمل</a:t>
            </a:r>
          </a:p>
          <a:p>
            <a:pPr algn="r" rtl="1"/>
            <a:r>
              <a:rPr lang="ar-SA" altLang="en-US">
                <a:solidFill>
                  <a:schemeClr val="tx1"/>
                </a:solidFill>
              </a:rPr>
              <a:t>يترتب على كره الإنسان للعمل أن تصبح هناك ضورة للرقابة على الأفراد</a:t>
            </a:r>
          </a:p>
          <a:p>
            <a:pPr algn="r" rtl="1"/>
            <a:r>
              <a:rPr lang="ar-SA" altLang="en-US">
                <a:solidFill>
                  <a:schemeClr val="tx1"/>
                </a:solidFill>
              </a:rPr>
              <a:t>أن الأنسان يفضل أن يتم توجيه للعمل و يرغب في تجنب المسؤولية و يكون لديه طموح قليل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3123-E98C-D9DF-05CB-C90B662F42F6}"/>
              </a:ext>
            </a:extLst>
          </p:cNvPr>
          <p:cNvSpPr>
            <a:spLocks noGrp="1"/>
          </p:cNvSpPr>
          <p:nvPr>
            <p:ph type="title"/>
          </p:nvPr>
        </p:nvSpPr>
        <p:spPr>
          <a:xfrm>
            <a:off x="-304799" y="731836"/>
            <a:ext cx="10515600" cy="1325563"/>
          </a:xfrm>
        </p:spPr>
        <p:txBody>
          <a:bodyPr/>
          <a:lstStyle/>
          <a:p>
            <a:pPr algn="r" rtl="1">
              <a:defRPr/>
            </a:pPr>
            <a:r>
              <a:rPr lang="ar-SA" altLang="en-US" dirty="0">
                <a:effectLst>
                  <a:outerShdw blurRad="38100" dist="38100" dir="2700000" algn="tl">
                    <a:srgbClr val="C0C0C0"/>
                  </a:outerShdw>
                </a:effectLst>
              </a:rPr>
              <a:t>نظرية </a:t>
            </a:r>
            <a:r>
              <a:rPr lang="en-US" altLang="en-US" dirty="0">
                <a:effectLst>
                  <a:outerShdw blurRad="38100" dist="38100" dir="2700000" algn="tl">
                    <a:srgbClr val="C0C0C0"/>
                  </a:outerShdw>
                </a:effectLst>
                <a:cs typeface="Tahoma" panose="020B0604030504040204" pitchFamily="34" charset="0"/>
              </a:rPr>
              <a:t>Y</a:t>
            </a:r>
            <a:r>
              <a:rPr lang="ar-SA" altLang="en-US" dirty="0">
                <a:effectLst>
                  <a:outerShdw blurRad="38100" dist="38100" dir="2700000" algn="tl">
                    <a:srgbClr val="C0C0C0"/>
                  </a:outerShdw>
                </a:effectLst>
              </a:rPr>
              <a:t> تقوم على الافتراضات الأتية</a:t>
            </a:r>
            <a:endParaRPr lang="en-US" altLang="en-US" dirty="0">
              <a:effectLst>
                <a:outerShdw blurRad="38100" dist="38100" dir="2700000" algn="tl">
                  <a:srgbClr val="C0C0C0"/>
                </a:outerShdw>
              </a:effectLst>
              <a:cs typeface="Tahoma" panose="020B0604030504040204" pitchFamily="34" charset="0"/>
            </a:endParaRPr>
          </a:p>
        </p:txBody>
      </p:sp>
      <p:sp>
        <p:nvSpPr>
          <p:cNvPr id="37891" name="Content Placeholder 2">
            <a:extLst>
              <a:ext uri="{FF2B5EF4-FFF2-40B4-BE49-F238E27FC236}">
                <a16:creationId xmlns:a16="http://schemas.microsoft.com/office/drawing/2014/main" id="{27D88CBE-5EBB-6509-8AC1-4D831899CA17}"/>
              </a:ext>
            </a:extLst>
          </p:cNvPr>
          <p:cNvSpPr>
            <a:spLocks noGrp="1"/>
          </p:cNvSpPr>
          <p:nvPr>
            <p:ph sz="half" idx="2"/>
          </p:nvPr>
        </p:nvSpPr>
        <p:spPr>
          <a:xfrm>
            <a:off x="2208214" y="1600201"/>
            <a:ext cx="8002587" cy="4525963"/>
          </a:xfrm>
        </p:spPr>
        <p:txBody>
          <a:bodyPr/>
          <a:lstStyle/>
          <a:p>
            <a:pPr algn="r" rtl="1"/>
            <a:r>
              <a:rPr lang="ar-SA" altLang="en-US">
                <a:solidFill>
                  <a:schemeClr val="tx1"/>
                </a:solidFill>
              </a:rPr>
              <a:t>إن تكاليف المجهودات المادية و الذهنية الخاصة بالعمل ماهي إلا أمر طبيعي يشبه اللعب و الراحة</a:t>
            </a:r>
          </a:p>
          <a:p>
            <a:pPr algn="r" rtl="1"/>
            <a:endParaRPr lang="ar-SA" altLang="en-US">
              <a:solidFill>
                <a:schemeClr val="tx1"/>
              </a:solidFill>
            </a:endParaRPr>
          </a:p>
          <a:p>
            <a:pPr algn="r" rtl="1"/>
            <a:r>
              <a:rPr lang="ar-SA" altLang="en-US">
                <a:solidFill>
                  <a:schemeClr val="tx1"/>
                </a:solidFill>
              </a:rPr>
              <a:t>إن الرقابة الخارجية الموجهة إلى السلوك الإنساني و كذل التهديد بالعقاب لا تعد الوسائل الوحيدة التي تدفع الأفراد الى بذل مزيد من الجهود لتحقيق الأهداف التنظيمية</a:t>
            </a:r>
          </a:p>
          <a:p>
            <a:pPr algn="r" rtl="1"/>
            <a:r>
              <a:rPr lang="ar-SA" altLang="en-US">
                <a:solidFill>
                  <a:schemeClr val="tx1"/>
                </a:solidFill>
              </a:rPr>
              <a:t>إن الالتزام بالأهداف يعد بمنزلة دالة للقائد المرتبط بتحقيق الأهداف </a:t>
            </a:r>
          </a:p>
          <a:p>
            <a:pPr algn="r" rtl="1"/>
            <a:r>
              <a:rPr lang="ar-SA" altLang="en-US">
                <a:solidFill>
                  <a:schemeClr val="tx1"/>
                </a:solidFill>
              </a:rPr>
              <a:t>إن  الإنسان المتوسط يستطيع أن يتعلم تحت ظروف مناسبة</a:t>
            </a:r>
          </a:p>
          <a:p>
            <a:pPr algn="r" rtl="1"/>
            <a:r>
              <a:rPr lang="ar-SA" altLang="en-US">
                <a:solidFill>
                  <a:schemeClr val="tx1"/>
                </a:solidFill>
              </a:rPr>
              <a:t>ان معظم الأفراد العاملين يرغبون في إشباع حاجتهم الاجتماعية و الأدبية و تحقيق الذات</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C7F0-0D7D-B984-C6DC-A472009E0209}"/>
              </a:ext>
            </a:extLst>
          </p:cNvPr>
          <p:cNvSpPr>
            <a:spLocks noGrp="1"/>
          </p:cNvSpPr>
          <p:nvPr>
            <p:ph type="title"/>
          </p:nvPr>
        </p:nvSpPr>
        <p:spPr>
          <a:xfrm>
            <a:off x="-704335" y="686765"/>
            <a:ext cx="11372335" cy="1557338"/>
          </a:xfrm>
        </p:spPr>
        <p:txBody>
          <a:bodyPr/>
          <a:lstStyle/>
          <a:p>
            <a:pPr algn="r" rtl="1">
              <a:defRPr/>
            </a:pPr>
            <a:r>
              <a:rPr lang="ar-SA" altLang="en-US" sz="4000">
                <a:effectLst>
                  <a:outerShdw blurRad="38100" dist="38100" dir="2700000" algn="tl">
                    <a:srgbClr val="C0C0C0"/>
                  </a:outerShdw>
                </a:effectLst>
              </a:rPr>
              <a:t>قام و ليم أوشي بتقديم نظريه </a:t>
            </a:r>
            <a:r>
              <a:rPr lang="en-US" altLang="en-US" sz="4000">
                <a:effectLst>
                  <a:outerShdw blurRad="38100" dist="38100" dir="2700000" algn="tl">
                    <a:srgbClr val="C0C0C0"/>
                  </a:outerShdw>
                </a:effectLst>
                <a:cs typeface="Tahoma" panose="020B0604030504040204" pitchFamily="34" charset="0"/>
              </a:rPr>
              <a:t> z</a:t>
            </a:r>
            <a:r>
              <a:rPr lang="ar-SA" altLang="en-US" sz="4000">
                <a:effectLst>
                  <a:outerShdw blurRad="38100" dist="38100" dir="2700000" algn="tl">
                    <a:srgbClr val="C0C0C0"/>
                  </a:outerShdw>
                </a:effectLst>
              </a:rPr>
              <a:t>و تقوم على الافتراضات الأتية </a:t>
            </a:r>
            <a:endParaRPr lang="en-US" altLang="en-US" sz="4000">
              <a:effectLst>
                <a:outerShdw blurRad="38100" dist="38100" dir="2700000" algn="tl">
                  <a:srgbClr val="C0C0C0"/>
                </a:outerShdw>
              </a:effectLst>
              <a:cs typeface="Tahoma" panose="020B0604030504040204" pitchFamily="34" charset="0"/>
            </a:endParaRPr>
          </a:p>
        </p:txBody>
      </p:sp>
      <p:sp>
        <p:nvSpPr>
          <p:cNvPr id="38915" name="Content Placeholder 2">
            <a:extLst>
              <a:ext uri="{FF2B5EF4-FFF2-40B4-BE49-F238E27FC236}">
                <a16:creationId xmlns:a16="http://schemas.microsoft.com/office/drawing/2014/main" id="{86E38806-2678-39B7-88A0-AEB82B9CF119}"/>
              </a:ext>
            </a:extLst>
          </p:cNvPr>
          <p:cNvSpPr>
            <a:spLocks noGrp="1"/>
          </p:cNvSpPr>
          <p:nvPr>
            <p:ph sz="half" idx="2"/>
          </p:nvPr>
        </p:nvSpPr>
        <p:spPr>
          <a:xfrm>
            <a:off x="1631950" y="1700213"/>
            <a:ext cx="9036050" cy="5041900"/>
          </a:xfrm>
        </p:spPr>
        <p:txBody>
          <a:bodyPr/>
          <a:lstStyle/>
          <a:p>
            <a:pPr algn="r" rtl="1"/>
            <a:r>
              <a:rPr lang="ar-SA" altLang="en-US" sz="2000"/>
              <a:t>الموافقة على العمل مدى الحياة دون اشتراط التسريح أو التوقف عن العمل ( أن وظيفة مدى الحياه أهم خاصية تتميز بها المنظمة في اليابان )</a:t>
            </a:r>
          </a:p>
          <a:p>
            <a:pPr algn="r" rtl="1"/>
            <a:endParaRPr lang="ar-SA" altLang="en-US" sz="2000"/>
          </a:p>
          <a:p>
            <a:pPr algn="r" rtl="1"/>
            <a:r>
              <a:rPr lang="ar-SA" altLang="en-US" sz="2000"/>
              <a:t>يجب التركيز على الثقة و كسب الولاء في علاقة العامل بصاحب العمل </a:t>
            </a:r>
          </a:p>
          <a:p>
            <a:pPr algn="r" rtl="1"/>
            <a:endParaRPr lang="ar-SA" altLang="en-US" sz="2000"/>
          </a:p>
          <a:p>
            <a:pPr algn="r" rtl="1"/>
            <a:r>
              <a:rPr lang="ar-SA" altLang="en-US" sz="2000"/>
              <a:t>الاهتمام الشامل بالأفراد</a:t>
            </a:r>
          </a:p>
          <a:p>
            <a:pPr algn="r" rtl="1"/>
            <a:endParaRPr lang="ar-SA" altLang="en-US" sz="2000"/>
          </a:p>
          <a:p>
            <a:pPr algn="r" rtl="1"/>
            <a:r>
              <a:rPr lang="ar-SA" altLang="en-US" sz="2000"/>
              <a:t>ابراز المسؤولية الفردية كعامل أساسي في العمل </a:t>
            </a:r>
          </a:p>
          <a:p>
            <a:pPr algn="r" rtl="1"/>
            <a:endParaRPr lang="ar-SA" altLang="en-US" sz="2000"/>
          </a:p>
          <a:p>
            <a:pPr algn="r" rtl="1"/>
            <a:r>
              <a:rPr lang="ar-SA" altLang="en-US" sz="2000"/>
              <a:t>الاستفادة من تأثير المشاركة في الإدارة بحيث تحظى القرارات بالرضا التام  أو الموافقة الجماعية</a:t>
            </a:r>
          </a:p>
          <a:p>
            <a:pPr algn="r" rtl="1"/>
            <a:endParaRPr lang="ar-SA" altLang="en-US" sz="2000"/>
          </a:p>
          <a:p>
            <a:pPr algn="r" rtl="1"/>
            <a:r>
              <a:rPr lang="ar-SA" altLang="en-US" sz="2000"/>
              <a:t>اجاء اختبارات عالية المستوى قبل توليه مستوى وظيفي أعلى </a:t>
            </a:r>
            <a:endParaRPr lang="en-US" altLang="en-US" sz="200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44C2-71FF-C695-E308-23A6FC33449E}"/>
              </a:ext>
            </a:extLst>
          </p:cNvPr>
          <p:cNvSpPr>
            <a:spLocks noGrp="1"/>
          </p:cNvSpPr>
          <p:nvPr>
            <p:ph type="title"/>
          </p:nvPr>
        </p:nvSpPr>
        <p:spPr>
          <a:xfrm>
            <a:off x="838200" y="878745"/>
            <a:ext cx="10515600" cy="1325563"/>
          </a:xfrm>
        </p:spPr>
        <p:txBody>
          <a:bodyPr/>
          <a:lstStyle/>
          <a:p>
            <a:pPr algn="r" rtl="1"/>
            <a:r>
              <a:rPr lang="ar-SA" dirty="0">
                <a:solidFill>
                  <a:schemeClr val="tx1"/>
                </a:solidFill>
              </a:rPr>
              <a:t>أهمية التعرف على السلوك الوظيفي</a:t>
            </a:r>
            <a:endParaRPr lang="en-SA" dirty="0">
              <a:solidFill>
                <a:schemeClr val="tx1"/>
              </a:solidFill>
            </a:endParaRPr>
          </a:p>
        </p:txBody>
      </p:sp>
      <p:sp>
        <p:nvSpPr>
          <p:cNvPr id="3" name="Content Placeholder 2">
            <a:extLst>
              <a:ext uri="{FF2B5EF4-FFF2-40B4-BE49-F238E27FC236}">
                <a16:creationId xmlns:a16="http://schemas.microsoft.com/office/drawing/2014/main" id="{980021AC-0C09-4F98-7FE8-A244B5FC3CFA}"/>
              </a:ext>
            </a:extLst>
          </p:cNvPr>
          <p:cNvSpPr>
            <a:spLocks noGrp="1"/>
          </p:cNvSpPr>
          <p:nvPr>
            <p:ph idx="1"/>
          </p:nvPr>
        </p:nvSpPr>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معرفة العوامل المؤثرة في سلوك الفرد والتي لها تأثير مباشر </a:t>
            </a:r>
            <a:r>
              <a:rPr lang="ar-SA" dirty="0" err="1">
                <a:solidFill>
                  <a:schemeClr val="tx1"/>
                </a:solidFill>
              </a:rPr>
              <a:t>بإنتاجته</a:t>
            </a:r>
            <a:r>
              <a:rPr lang="ar-SA" dirty="0">
                <a:solidFill>
                  <a:schemeClr val="tx1"/>
                </a:solidFill>
              </a:rPr>
              <a:t>.</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معرفة مسببات ردود الأفعال المختلفة من الافراد تجاه أي مثير.</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التعرف على الأسباب التي تؤدي الى التوتر الفرد وقلقه ومن </a:t>
            </a:r>
            <a:r>
              <a:rPr lang="ar-SA" dirty="0" err="1">
                <a:solidFill>
                  <a:schemeClr val="tx1"/>
                </a:solidFill>
              </a:rPr>
              <a:t>ثمه</a:t>
            </a:r>
            <a:r>
              <a:rPr lang="ar-SA" dirty="0">
                <a:solidFill>
                  <a:schemeClr val="tx1"/>
                </a:solidFill>
              </a:rPr>
              <a:t> السعي نحو معالجته.</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إدارة وتقليل الصراعات الإدارية السلبية ومعالجتها. </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 معرفة نمط القيادة المناسب للعاملين.</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معرفة طرق التعامل مع تغيير السلوك باستخدام الحوافز والعقاب. </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التنبؤ بسلوك الافراد حتى يمكن التحكم فيه وتوجيه.</a:t>
            </a:r>
          </a:p>
          <a:p>
            <a:pPr marL="228600" indent="-228600" algn="r" defTabSz="914400" rtl="1" eaLnBrk="1" latinLnBrk="0" hangingPunct="1">
              <a:lnSpc>
                <a:spcPct val="90000"/>
              </a:lnSpc>
              <a:spcBef>
                <a:spcPts val="1000"/>
              </a:spcBef>
              <a:buFont typeface="Arial" panose="020B0604020202020204" pitchFamily="34" charset="0"/>
              <a:buChar char="•"/>
            </a:pPr>
            <a:endParaRPr lang="en-SA" dirty="0">
              <a:solidFill>
                <a:schemeClr val="tx1"/>
              </a:solidFill>
            </a:endParaRPr>
          </a:p>
        </p:txBody>
      </p:sp>
    </p:spTree>
    <p:extLst>
      <p:ext uri="{BB962C8B-B14F-4D97-AF65-F5344CB8AC3E}">
        <p14:creationId xmlns:p14="http://schemas.microsoft.com/office/powerpoint/2010/main" val="11277985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A34E9FA-4EAF-BBC7-7CA1-E5CECE792FC6}"/>
              </a:ext>
            </a:extLst>
          </p:cNvPr>
          <p:cNvSpPr>
            <a:spLocks noGrp="1" noChangeArrowheads="1"/>
          </p:cNvSpPr>
          <p:nvPr>
            <p:ph type="title"/>
          </p:nvPr>
        </p:nvSpPr>
        <p:spPr>
          <a:xfrm>
            <a:off x="2438400" y="941990"/>
            <a:ext cx="7772400" cy="936625"/>
          </a:xfrm>
        </p:spPr>
        <p:txBody>
          <a:bodyPr/>
          <a:lstStyle/>
          <a:p>
            <a:pPr algn="r" rtl="1" eaLnBrk="1" hangingPunct="1">
              <a:defRPr/>
            </a:pPr>
            <a:r>
              <a:rPr lang="ar-SA" altLang="en-US" sz="3600" dirty="0">
                <a:effectLst>
                  <a:outerShdw blurRad="38100" dist="38100" dir="2700000" algn="tl">
                    <a:srgbClr val="C0C0C0"/>
                  </a:outerShdw>
                </a:effectLst>
              </a:rPr>
              <a:t>رابعاً: نظرية دافع الإنجاز</a:t>
            </a:r>
            <a:endParaRPr lang="en-US" altLang="en-US" sz="1400" dirty="0">
              <a:effectLst>
                <a:outerShdw blurRad="38100" dist="38100" dir="2700000" algn="tl">
                  <a:srgbClr val="C0C0C0"/>
                </a:outerShdw>
              </a:effectLst>
              <a:cs typeface="Tahoma" panose="020B0604030504040204" pitchFamily="34" charset="0"/>
            </a:endParaRPr>
          </a:p>
        </p:txBody>
      </p:sp>
      <p:sp>
        <p:nvSpPr>
          <p:cNvPr id="39939" name="Rectangle 3">
            <a:extLst>
              <a:ext uri="{FF2B5EF4-FFF2-40B4-BE49-F238E27FC236}">
                <a16:creationId xmlns:a16="http://schemas.microsoft.com/office/drawing/2014/main" id="{A0A6103E-FC49-0823-5A12-63F1E587A368}"/>
              </a:ext>
            </a:extLst>
          </p:cNvPr>
          <p:cNvSpPr>
            <a:spLocks noGrp="1" noChangeArrowheads="1"/>
          </p:cNvSpPr>
          <p:nvPr>
            <p:ph idx="1"/>
          </p:nvPr>
        </p:nvSpPr>
        <p:spPr>
          <a:xfrm>
            <a:off x="1981200" y="1989139"/>
            <a:ext cx="8229600" cy="4137025"/>
          </a:xfrm>
        </p:spPr>
        <p:txBody>
          <a:bodyPr/>
          <a:lstStyle/>
          <a:p>
            <a:pPr algn="r" rtl="1" eaLnBrk="1" hangingPunct="1"/>
            <a:r>
              <a:rPr lang="ar-SA" altLang="en-US"/>
              <a:t>الحاجة إلى الإنجاز.</a:t>
            </a:r>
          </a:p>
          <a:p>
            <a:pPr algn="r" rtl="1" eaLnBrk="1" hangingPunct="1"/>
            <a:r>
              <a:rPr lang="ar-SA" altLang="en-US"/>
              <a:t>الحاجة إلى القوة .</a:t>
            </a:r>
          </a:p>
          <a:p>
            <a:pPr algn="r" rtl="1" eaLnBrk="1" hangingPunct="1"/>
            <a:r>
              <a:rPr lang="ar-SA" altLang="en-US"/>
              <a:t>الحاجة إلى الانتماء.</a:t>
            </a:r>
            <a:endParaRPr lang="en-US" altLang="en-US">
              <a:cs typeface="Times New Roman" panose="02020603050405020304" pitchFamily="18" charset="0"/>
            </a:endParaRPr>
          </a:p>
        </p:txBody>
      </p:sp>
      <p:pic>
        <p:nvPicPr>
          <p:cNvPr id="39940" name="Picture 4" descr="motivation_research">
            <a:extLst>
              <a:ext uri="{FF2B5EF4-FFF2-40B4-BE49-F238E27FC236}">
                <a16:creationId xmlns:a16="http://schemas.microsoft.com/office/drawing/2014/main" id="{AD1C014D-74AA-CF2B-E398-EEB66DA29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7338"/>
            <a:ext cx="3132138"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E515-2168-91BD-18F5-EF15E08293FE}"/>
              </a:ext>
            </a:extLst>
          </p:cNvPr>
          <p:cNvSpPr>
            <a:spLocks noGrp="1"/>
          </p:cNvSpPr>
          <p:nvPr>
            <p:ph type="title"/>
          </p:nvPr>
        </p:nvSpPr>
        <p:spPr>
          <a:xfrm>
            <a:off x="-397475" y="1043759"/>
            <a:ext cx="10515600" cy="1325563"/>
          </a:xfrm>
        </p:spPr>
        <p:txBody>
          <a:bodyPr/>
          <a:lstStyle/>
          <a:p>
            <a:pPr algn="r" rtl="1">
              <a:defRPr/>
            </a:pPr>
            <a:r>
              <a:rPr lang="ar-SA" altLang="en-US" dirty="0">
                <a:effectLst>
                  <a:outerShdw blurRad="38100" dist="38100" dir="2700000" algn="tl">
                    <a:srgbClr val="C0C0C0"/>
                  </a:outerShdw>
                </a:effectLst>
              </a:rPr>
              <a:t>الحاجة إلى الإنجاز </a:t>
            </a:r>
            <a:endParaRPr lang="en-US" altLang="en-US" dirty="0">
              <a:effectLst>
                <a:outerShdw blurRad="38100" dist="38100" dir="2700000" algn="tl">
                  <a:srgbClr val="C0C0C0"/>
                </a:outerShdw>
              </a:effectLst>
              <a:cs typeface="Tahoma" panose="020B0604030504040204" pitchFamily="34" charset="0"/>
            </a:endParaRPr>
          </a:p>
        </p:txBody>
      </p:sp>
      <p:sp>
        <p:nvSpPr>
          <p:cNvPr id="40963" name="Content Placeholder 2">
            <a:extLst>
              <a:ext uri="{FF2B5EF4-FFF2-40B4-BE49-F238E27FC236}">
                <a16:creationId xmlns:a16="http://schemas.microsoft.com/office/drawing/2014/main" id="{9CB22E87-FA3A-55FB-C627-0DE7C962D0D5}"/>
              </a:ext>
            </a:extLst>
          </p:cNvPr>
          <p:cNvSpPr>
            <a:spLocks noGrp="1"/>
          </p:cNvSpPr>
          <p:nvPr>
            <p:ph sz="half" idx="2"/>
          </p:nvPr>
        </p:nvSpPr>
        <p:spPr>
          <a:xfrm>
            <a:off x="2711450" y="2205039"/>
            <a:ext cx="7499350" cy="3921125"/>
          </a:xfrm>
        </p:spPr>
        <p:txBody>
          <a:bodyPr/>
          <a:lstStyle/>
          <a:p>
            <a:pPr algn="r" rtl="1"/>
            <a:r>
              <a:rPr lang="ar-SA" altLang="en-US">
                <a:solidFill>
                  <a:schemeClr val="tx1"/>
                </a:solidFill>
              </a:rPr>
              <a:t>ويشير دافع الإنجاز إلى تلك الرغبة لأداء العمل بصورة جيدة و يعد دافع الإنجاز من الدوافع المتعلمة أي انها ترجع الى خبرات الشخص و رصيد ما تعلمه و ترجع الى تربيته السابقة</a:t>
            </a:r>
          </a:p>
          <a:p>
            <a:pPr algn="r" rtl="1"/>
            <a:endParaRPr lang="ar-SA" altLang="en-US">
              <a:solidFill>
                <a:schemeClr val="tx1"/>
              </a:solidFill>
            </a:endParaRPr>
          </a:p>
          <a:p>
            <a:pPr algn="r" rtl="1"/>
            <a:r>
              <a:rPr lang="ar-SA" altLang="en-US">
                <a:solidFill>
                  <a:schemeClr val="tx1"/>
                </a:solidFill>
              </a:rPr>
              <a:t>مثال على ذلك أن الشعوب التي تحتوي اساطيرها و حكايات الصغار فيها على قيم إ نجاز عالية أن الأطفال فيها ذو إنجاز عال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23E3-2800-FE95-44F2-8C700BDEA812}"/>
              </a:ext>
            </a:extLst>
          </p:cNvPr>
          <p:cNvSpPr>
            <a:spLocks noGrp="1"/>
          </p:cNvSpPr>
          <p:nvPr>
            <p:ph type="title"/>
          </p:nvPr>
        </p:nvSpPr>
        <p:spPr>
          <a:xfrm>
            <a:off x="-304799" y="1239838"/>
            <a:ext cx="10515600" cy="1325563"/>
          </a:xfrm>
        </p:spPr>
        <p:txBody>
          <a:bodyPr/>
          <a:lstStyle/>
          <a:p>
            <a:pPr algn="r" rtl="1">
              <a:defRPr/>
            </a:pPr>
            <a:r>
              <a:rPr lang="ar-SA" altLang="en-US" dirty="0">
                <a:effectLst>
                  <a:outerShdw blurRad="38100" dist="38100" dir="2700000" algn="tl">
                    <a:srgbClr val="C0C0C0"/>
                  </a:outerShdw>
                </a:effectLst>
              </a:rPr>
              <a:t>الحاجة الى القوة </a:t>
            </a:r>
            <a:endParaRPr lang="en-US" altLang="en-US" dirty="0">
              <a:effectLst>
                <a:outerShdw blurRad="38100" dist="38100" dir="2700000" algn="tl">
                  <a:srgbClr val="C0C0C0"/>
                </a:outerShdw>
              </a:effectLst>
              <a:cs typeface="Tahoma" panose="020B0604030504040204" pitchFamily="34" charset="0"/>
            </a:endParaRPr>
          </a:p>
        </p:txBody>
      </p:sp>
      <p:sp>
        <p:nvSpPr>
          <p:cNvPr id="41987" name="Content Placeholder 2">
            <a:extLst>
              <a:ext uri="{FF2B5EF4-FFF2-40B4-BE49-F238E27FC236}">
                <a16:creationId xmlns:a16="http://schemas.microsoft.com/office/drawing/2014/main" id="{E3DBC7DC-1FD7-85C5-343A-387ECCB8209D}"/>
              </a:ext>
            </a:extLst>
          </p:cNvPr>
          <p:cNvSpPr>
            <a:spLocks noGrp="1"/>
          </p:cNvSpPr>
          <p:nvPr>
            <p:ph sz="half" idx="2"/>
          </p:nvPr>
        </p:nvSpPr>
        <p:spPr>
          <a:xfrm>
            <a:off x="2208214" y="2565401"/>
            <a:ext cx="8002587" cy="3560763"/>
          </a:xfrm>
        </p:spPr>
        <p:txBody>
          <a:bodyPr/>
          <a:lstStyle/>
          <a:p>
            <a:pPr algn="r" rtl="1"/>
            <a:r>
              <a:rPr lang="ar-SA" altLang="en-US">
                <a:solidFill>
                  <a:schemeClr val="tx1"/>
                </a:solidFill>
              </a:rPr>
              <a:t>إن الافراد الذين ليدهم حاجة الى القوه يحاولون عادة التأثير على الاخرين مباشره من خلال تقديم مقترحات مستمرة و مباشرة والإعلان عن آرائهم و تقيميهم للمواقف و الأشخاص  </a:t>
            </a:r>
          </a:p>
          <a:p>
            <a:pPr algn="r" rtl="1"/>
            <a:endParaRPr lang="ar-SA" altLang="en-US">
              <a:solidFill>
                <a:schemeClr val="tx1"/>
              </a:solidFill>
            </a:endParaRPr>
          </a:p>
          <a:p>
            <a:pPr algn="r" rtl="1"/>
            <a:r>
              <a:rPr lang="ar-SA" altLang="en-US">
                <a:solidFill>
                  <a:schemeClr val="tx1"/>
                </a:solidFill>
              </a:rPr>
              <a:t>يتميزون عادة بالقدرة على التعبير والطلاقة اللغوية و كثره الكلام و أطاله النقاش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0928-9432-09CF-4036-BC8E8D2A4886}"/>
              </a:ext>
            </a:extLst>
          </p:cNvPr>
          <p:cNvSpPr>
            <a:spLocks noGrp="1"/>
          </p:cNvSpPr>
          <p:nvPr>
            <p:ph type="title"/>
          </p:nvPr>
        </p:nvSpPr>
        <p:spPr>
          <a:xfrm>
            <a:off x="-304799" y="1439175"/>
            <a:ext cx="10515600" cy="1325563"/>
          </a:xfrm>
        </p:spPr>
        <p:txBody>
          <a:bodyPr/>
          <a:lstStyle/>
          <a:p>
            <a:pPr algn="r" rtl="1">
              <a:defRPr/>
            </a:pPr>
            <a:r>
              <a:rPr lang="ar-SA" altLang="en-US" dirty="0">
                <a:effectLst>
                  <a:outerShdw blurRad="38100" dist="38100" dir="2700000" algn="tl">
                    <a:srgbClr val="C0C0C0"/>
                  </a:outerShdw>
                </a:effectLst>
              </a:rPr>
              <a:t>الحاجة إلى الانتماء </a:t>
            </a:r>
            <a:endParaRPr lang="en-US" altLang="en-US" dirty="0">
              <a:effectLst>
                <a:outerShdw blurRad="38100" dist="38100" dir="2700000" algn="tl">
                  <a:srgbClr val="C0C0C0"/>
                </a:outerShdw>
              </a:effectLst>
              <a:cs typeface="Tahoma" panose="020B0604030504040204" pitchFamily="34" charset="0"/>
            </a:endParaRPr>
          </a:p>
        </p:txBody>
      </p:sp>
      <p:sp>
        <p:nvSpPr>
          <p:cNvPr id="43011" name="Content Placeholder 2">
            <a:extLst>
              <a:ext uri="{FF2B5EF4-FFF2-40B4-BE49-F238E27FC236}">
                <a16:creationId xmlns:a16="http://schemas.microsoft.com/office/drawing/2014/main" id="{5AA7AC43-113B-233A-7907-8C7EA4D9C4FE}"/>
              </a:ext>
            </a:extLst>
          </p:cNvPr>
          <p:cNvSpPr>
            <a:spLocks noGrp="1"/>
          </p:cNvSpPr>
          <p:nvPr>
            <p:ph sz="half" idx="2"/>
          </p:nvPr>
        </p:nvSpPr>
        <p:spPr>
          <a:xfrm>
            <a:off x="2640014" y="2636839"/>
            <a:ext cx="7570787" cy="3489325"/>
          </a:xfrm>
        </p:spPr>
        <p:txBody>
          <a:bodyPr/>
          <a:lstStyle/>
          <a:p>
            <a:pPr algn="r" rtl="1"/>
            <a:r>
              <a:rPr lang="ar-SA" altLang="en-US">
                <a:solidFill>
                  <a:schemeClr val="tx1"/>
                </a:solidFill>
              </a:rPr>
              <a:t>عندما يقضي الشخص وقته في التفكر بشأن إقامه علاقات ودية مع الأخرين ففي هذه الحالة تصبح لديه حاجة الى الانتماء أو الاندماج بالأخرين </a:t>
            </a:r>
          </a:p>
          <a:p>
            <a:pPr algn="r" rtl="1"/>
            <a:endParaRPr lang="ar-SA" altLang="en-US">
              <a:solidFill>
                <a:schemeClr val="tx1"/>
              </a:solidFill>
            </a:endParaRPr>
          </a:p>
          <a:p>
            <a:pPr algn="r" rtl="1"/>
            <a:r>
              <a:rPr lang="ar-SA" altLang="en-US">
                <a:solidFill>
                  <a:schemeClr val="tx1"/>
                </a:solidFill>
              </a:rPr>
              <a:t>ان الناس يرغبون في الحصول على حب الاخرين لهم فإنهم بالتالي يهتمون بمرعاه الاخرين و احساسيهم و يبنون جهودهم في تنميه العلاقات الطيبة </a:t>
            </a:r>
            <a:endParaRPr lang="en-US" altLang="en-US">
              <a:solidFill>
                <a:schemeClr val="tx1"/>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8962D-E288-157F-37E4-10DD0BB0F067}"/>
              </a:ext>
            </a:extLst>
          </p:cNvPr>
          <p:cNvSpPr>
            <a:spLocks noGrp="1"/>
          </p:cNvSpPr>
          <p:nvPr>
            <p:ph type="title"/>
          </p:nvPr>
        </p:nvSpPr>
        <p:spPr>
          <a:xfrm>
            <a:off x="-199767" y="1204397"/>
            <a:ext cx="10515600" cy="1325563"/>
          </a:xfrm>
        </p:spPr>
        <p:txBody>
          <a:bodyPr/>
          <a:lstStyle/>
          <a:p>
            <a:pPr algn="r" rtl="1">
              <a:defRPr/>
            </a:pPr>
            <a:r>
              <a:rPr lang="ar-SA" altLang="en-US" dirty="0">
                <a:effectLst>
                  <a:outerShdw blurRad="38100" dist="38100" dir="2700000" algn="tl">
                    <a:srgbClr val="C0C0C0"/>
                  </a:outerShdw>
                </a:effectLst>
              </a:rPr>
              <a:t>أهم أسس التطبيق الإداري من قبل نظرية دافع الإنجاز </a:t>
            </a:r>
            <a:endParaRPr lang="en-US" altLang="en-US" dirty="0">
              <a:effectLst>
                <a:outerShdw blurRad="38100" dist="38100" dir="2700000" algn="tl">
                  <a:srgbClr val="C0C0C0"/>
                </a:outerShdw>
              </a:effectLst>
              <a:cs typeface="Tahoma" panose="020B0604030504040204" pitchFamily="34" charset="0"/>
            </a:endParaRPr>
          </a:p>
        </p:txBody>
      </p:sp>
      <p:sp>
        <p:nvSpPr>
          <p:cNvPr id="44035" name="Content Placeholder 2">
            <a:extLst>
              <a:ext uri="{FF2B5EF4-FFF2-40B4-BE49-F238E27FC236}">
                <a16:creationId xmlns:a16="http://schemas.microsoft.com/office/drawing/2014/main" id="{2BB89886-C90B-CD76-211D-3132CB14C274}"/>
              </a:ext>
            </a:extLst>
          </p:cNvPr>
          <p:cNvSpPr>
            <a:spLocks noGrp="1"/>
          </p:cNvSpPr>
          <p:nvPr>
            <p:ph sz="half" idx="2"/>
          </p:nvPr>
        </p:nvSpPr>
        <p:spPr>
          <a:xfrm>
            <a:off x="2279650" y="2349501"/>
            <a:ext cx="7931150" cy="3776663"/>
          </a:xfrm>
        </p:spPr>
        <p:txBody>
          <a:bodyPr/>
          <a:lstStyle/>
          <a:p>
            <a:pPr algn="r" rtl="1"/>
            <a:r>
              <a:rPr lang="ar-SA" altLang="en-US" sz="2800"/>
              <a:t>اذا كان دافع الإنجاز من الدوافع المتعلمة فإننا بنا عليه يمكننا تصميم بعض برامج التدريب التي يمكنها رفع الإنجاز</a:t>
            </a:r>
          </a:p>
          <a:p>
            <a:pPr algn="r" rtl="1"/>
            <a:endParaRPr lang="ar-SA" altLang="en-US" sz="2800"/>
          </a:p>
          <a:p>
            <a:pPr algn="r" rtl="1"/>
            <a:r>
              <a:rPr lang="ar-SA" altLang="en-US" sz="2800"/>
              <a:t>لا بد من تزويد الموظفين من وقت لآخر بعلوات عن مدى تقدمهم في العمل </a:t>
            </a:r>
            <a:endParaRPr lang="en-US" altLang="en-US" sz="280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team_work">
            <a:extLst>
              <a:ext uri="{FF2B5EF4-FFF2-40B4-BE49-F238E27FC236}">
                <a16:creationId xmlns:a16="http://schemas.microsoft.com/office/drawing/2014/main" id="{11EA20D2-C17E-E19F-602A-CB657CD1A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3348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a:extLst>
              <a:ext uri="{FF2B5EF4-FFF2-40B4-BE49-F238E27FC236}">
                <a16:creationId xmlns:a16="http://schemas.microsoft.com/office/drawing/2014/main" id="{D8F3D6CC-FAA9-980B-19EE-F66CEAF7CBDE}"/>
              </a:ext>
            </a:extLst>
          </p:cNvPr>
          <p:cNvSpPr>
            <a:spLocks noGrp="1" noChangeArrowheads="1"/>
          </p:cNvSpPr>
          <p:nvPr>
            <p:ph type="title"/>
          </p:nvPr>
        </p:nvSpPr>
        <p:spPr>
          <a:xfrm>
            <a:off x="2208213" y="620713"/>
            <a:ext cx="7772400" cy="792162"/>
          </a:xfrm>
        </p:spPr>
        <p:txBody>
          <a:bodyPr/>
          <a:lstStyle/>
          <a:p>
            <a:pPr algn="r" rtl="1" eaLnBrk="1" hangingPunct="1">
              <a:defRPr/>
            </a:pPr>
            <a:r>
              <a:rPr lang="ar-SA" altLang="en-US" sz="4000">
                <a:effectLst>
                  <a:outerShdw blurRad="38100" dist="38100" dir="2700000" algn="tl">
                    <a:srgbClr val="C0C0C0"/>
                  </a:outerShdw>
                </a:effectLst>
              </a:rPr>
              <a:t>أنواع الحوافز</a:t>
            </a:r>
            <a:endParaRPr lang="en-US" altLang="en-US" sz="4000">
              <a:effectLst>
                <a:outerShdw blurRad="38100" dist="38100" dir="2700000" algn="tl">
                  <a:srgbClr val="C0C0C0"/>
                </a:outerShdw>
              </a:effectLst>
              <a:cs typeface="Tahoma" panose="020B0604030504040204" pitchFamily="34" charset="0"/>
            </a:endParaRPr>
          </a:p>
        </p:txBody>
      </p:sp>
      <p:sp>
        <p:nvSpPr>
          <p:cNvPr id="45060" name="Rectangle 3">
            <a:extLst>
              <a:ext uri="{FF2B5EF4-FFF2-40B4-BE49-F238E27FC236}">
                <a16:creationId xmlns:a16="http://schemas.microsoft.com/office/drawing/2014/main" id="{CB314735-4122-F410-9D40-060B780A9BC3}"/>
              </a:ext>
            </a:extLst>
          </p:cNvPr>
          <p:cNvSpPr>
            <a:spLocks noGrp="1" noChangeArrowheads="1"/>
          </p:cNvSpPr>
          <p:nvPr>
            <p:ph idx="1"/>
          </p:nvPr>
        </p:nvSpPr>
        <p:spPr/>
        <p:txBody>
          <a:bodyPr/>
          <a:lstStyle/>
          <a:p>
            <a:pPr algn="r" rtl="1" eaLnBrk="1" hangingPunct="1"/>
            <a:r>
              <a:rPr lang="ar-SA" altLang="en-US"/>
              <a:t>الحوافز المادية</a:t>
            </a:r>
          </a:p>
          <a:p>
            <a:pPr algn="r" rtl="1" eaLnBrk="1" hangingPunct="1"/>
            <a:r>
              <a:rPr lang="ar-SA" altLang="en-US"/>
              <a:t>الحوافز المعنوية</a:t>
            </a:r>
          </a:p>
          <a:p>
            <a:pPr algn="r" rtl="1" eaLnBrk="1" hangingPunct="1"/>
            <a:r>
              <a:rPr lang="ar-SA" altLang="en-US"/>
              <a:t>الحوافز الفردية</a:t>
            </a:r>
          </a:p>
          <a:p>
            <a:pPr algn="r" rtl="1" eaLnBrk="1" hangingPunct="1"/>
            <a:r>
              <a:rPr lang="ar-SA" altLang="en-US"/>
              <a:t>الحوافز الجماعية</a:t>
            </a:r>
          </a:p>
          <a:p>
            <a:pPr algn="r" rtl="1" eaLnBrk="1" hangingPunct="1"/>
            <a:r>
              <a:rPr lang="ar-SA" altLang="en-US"/>
              <a:t>الحوافز الإيجابية</a:t>
            </a:r>
          </a:p>
          <a:p>
            <a:pPr algn="r" rtl="1" eaLnBrk="1" hangingPunct="1"/>
            <a:r>
              <a:rPr lang="ar-SA" altLang="en-US"/>
              <a:t>الحوافز السلبية</a:t>
            </a:r>
            <a:endParaRPr lang="en-US" altLang="en-US">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287A-84E8-9188-B98B-FBF3A6E16BF6}"/>
              </a:ext>
            </a:extLst>
          </p:cNvPr>
          <p:cNvSpPr>
            <a:spLocks noGrp="1"/>
          </p:cNvSpPr>
          <p:nvPr>
            <p:ph type="title"/>
          </p:nvPr>
        </p:nvSpPr>
        <p:spPr>
          <a:xfrm>
            <a:off x="0" y="1095376"/>
            <a:ext cx="10515600" cy="1325563"/>
          </a:xfrm>
        </p:spPr>
        <p:txBody>
          <a:bodyPr/>
          <a:lstStyle/>
          <a:p>
            <a:pPr algn="r" rtl="1">
              <a:defRPr/>
            </a:pPr>
            <a:r>
              <a:rPr lang="ar-SA" altLang="en-US" dirty="0">
                <a:effectLst>
                  <a:outerShdw blurRad="38100" dist="38100" dir="2700000" algn="tl">
                    <a:srgbClr val="C0C0C0"/>
                  </a:outerShdw>
                </a:effectLst>
              </a:rPr>
              <a:t>الحوافز المادية </a:t>
            </a:r>
            <a:endParaRPr lang="en-US" altLang="en-US" dirty="0">
              <a:effectLst>
                <a:outerShdw blurRad="38100" dist="38100" dir="2700000" algn="tl">
                  <a:srgbClr val="C0C0C0"/>
                </a:outerShdw>
              </a:effectLst>
              <a:cs typeface="Tahoma" panose="020B0604030504040204" pitchFamily="34" charset="0"/>
            </a:endParaRPr>
          </a:p>
        </p:txBody>
      </p:sp>
      <p:sp>
        <p:nvSpPr>
          <p:cNvPr id="46083" name="Content Placeholder 2">
            <a:extLst>
              <a:ext uri="{FF2B5EF4-FFF2-40B4-BE49-F238E27FC236}">
                <a16:creationId xmlns:a16="http://schemas.microsoft.com/office/drawing/2014/main" id="{53FF5D42-2B66-5296-BA27-483F2ACB84BC}"/>
              </a:ext>
            </a:extLst>
          </p:cNvPr>
          <p:cNvSpPr>
            <a:spLocks noGrp="1"/>
          </p:cNvSpPr>
          <p:nvPr>
            <p:ph sz="half" idx="2"/>
          </p:nvPr>
        </p:nvSpPr>
        <p:spPr>
          <a:xfrm>
            <a:off x="2135188" y="2420939"/>
            <a:ext cx="8286750" cy="1800225"/>
          </a:xfrm>
        </p:spPr>
        <p:txBody>
          <a:bodyPr/>
          <a:lstStyle/>
          <a:p>
            <a:pPr algn="r" rtl="1"/>
            <a:r>
              <a:rPr lang="ar-SA" altLang="en-US" sz="2800"/>
              <a:t>و تشمل المكافآت و زياده الأجور و الرواتب و المشاركة بالأرباح  و منح نسبه من المبيعات أو الأرباح و الترقيات الوظيفية </a:t>
            </a:r>
            <a:endParaRPr lang="en-US" altLang="en-US" sz="280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6463-36EB-45EF-C87A-BE0C099DE9E9}"/>
              </a:ext>
            </a:extLst>
          </p:cNvPr>
          <p:cNvSpPr>
            <a:spLocks noGrp="1"/>
          </p:cNvSpPr>
          <p:nvPr>
            <p:ph type="title"/>
          </p:nvPr>
        </p:nvSpPr>
        <p:spPr>
          <a:xfrm>
            <a:off x="-334963" y="1488602"/>
            <a:ext cx="10515600" cy="1325563"/>
          </a:xfrm>
        </p:spPr>
        <p:txBody>
          <a:bodyPr/>
          <a:lstStyle/>
          <a:p>
            <a:pPr algn="r" rtl="1">
              <a:defRPr/>
            </a:pPr>
            <a:r>
              <a:rPr lang="ar-SA" altLang="en-US" dirty="0">
                <a:effectLst>
                  <a:outerShdw blurRad="38100" dist="38100" dir="2700000" algn="tl">
                    <a:srgbClr val="C0C0C0"/>
                  </a:outerShdw>
                </a:effectLst>
              </a:rPr>
              <a:t>الحوافز المعنوية </a:t>
            </a:r>
            <a:endParaRPr lang="en-US" altLang="en-US" dirty="0">
              <a:effectLst>
                <a:outerShdw blurRad="38100" dist="38100" dir="2700000" algn="tl">
                  <a:srgbClr val="C0C0C0"/>
                </a:outerShdw>
              </a:effectLst>
              <a:cs typeface="Tahoma" panose="020B0604030504040204" pitchFamily="34" charset="0"/>
            </a:endParaRPr>
          </a:p>
        </p:txBody>
      </p:sp>
      <p:sp>
        <p:nvSpPr>
          <p:cNvPr id="47107" name="Content Placeholder 2">
            <a:extLst>
              <a:ext uri="{FF2B5EF4-FFF2-40B4-BE49-F238E27FC236}">
                <a16:creationId xmlns:a16="http://schemas.microsoft.com/office/drawing/2014/main" id="{62DC9C3E-6154-F20F-5868-7A0788D03A6E}"/>
              </a:ext>
            </a:extLst>
          </p:cNvPr>
          <p:cNvSpPr>
            <a:spLocks noGrp="1"/>
          </p:cNvSpPr>
          <p:nvPr>
            <p:ph sz="half" idx="2"/>
          </p:nvPr>
        </p:nvSpPr>
        <p:spPr>
          <a:xfrm>
            <a:off x="2011363" y="2708275"/>
            <a:ext cx="7931150" cy="2554288"/>
          </a:xfrm>
        </p:spPr>
        <p:txBody>
          <a:bodyPr/>
          <a:lstStyle/>
          <a:p>
            <a:pPr algn="r" rtl="1"/>
            <a:r>
              <a:rPr lang="ar-SA" altLang="en-US" sz="2800"/>
              <a:t>و تشمل خطابات الشكر و المشاركة في القرارات الإدارية و الثناء و المديح و شهادات التفوق و التميز </a:t>
            </a:r>
            <a:endParaRPr lang="en-US" altLang="en-US" sz="280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F81C-4C64-571A-DB08-CD21667DB18D}"/>
              </a:ext>
            </a:extLst>
          </p:cNvPr>
          <p:cNvSpPr>
            <a:spLocks noGrp="1"/>
          </p:cNvSpPr>
          <p:nvPr>
            <p:ph type="title"/>
          </p:nvPr>
        </p:nvSpPr>
        <p:spPr>
          <a:xfrm>
            <a:off x="-304800" y="1365035"/>
            <a:ext cx="10515600" cy="1325563"/>
          </a:xfrm>
        </p:spPr>
        <p:txBody>
          <a:bodyPr/>
          <a:lstStyle/>
          <a:p>
            <a:pPr algn="r" rtl="1">
              <a:defRPr/>
            </a:pPr>
            <a:r>
              <a:rPr lang="ar-SA" altLang="en-US" dirty="0">
                <a:effectLst>
                  <a:outerShdw blurRad="38100" dist="38100" dir="2700000" algn="tl">
                    <a:srgbClr val="C0C0C0"/>
                  </a:outerShdw>
                </a:effectLst>
              </a:rPr>
              <a:t>الحوافز الفردية </a:t>
            </a:r>
            <a:endParaRPr lang="en-US" altLang="en-US" dirty="0">
              <a:effectLst>
                <a:outerShdw blurRad="38100" dist="38100" dir="2700000" algn="tl">
                  <a:srgbClr val="C0C0C0"/>
                </a:outerShdw>
              </a:effectLst>
              <a:cs typeface="Tahoma" panose="020B0604030504040204" pitchFamily="34" charset="0"/>
            </a:endParaRPr>
          </a:p>
        </p:txBody>
      </p:sp>
      <p:sp>
        <p:nvSpPr>
          <p:cNvPr id="48131" name="Content Placeholder 2">
            <a:extLst>
              <a:ext uri="{FF2B5EF4-FFF2-40B4-BE49-F238E27FC236}">
                <a16:creationId xmlns:a16="http://schemas.microsoft.com/office/drawing/2014/main" id="{E4574EA2-2E18-2F64-8F65-443036AF7E74}"/>
              </a:ext>
            </a:extLst>
          </p:cNvPr>
          <p:cNvSpPr>
            <a:spLocks noGrp="1"/>
          </p:cNvSpPr>
          <p:nvPr>
            <p:ph sz="half" idx="2"/>
          </p:nvPr>
        </p:nvSpPr>
        <p:spPr>
          <a:xfrm>
            <a:off x="1981200" y="2565401"/>
            <a:ext cx="8229600" cy="3560763"/>
          </a:xfrm>
        </p:spPr>
        <p:txBody>
          <a:bodyPr/>
          <a:lstStyle/>
          <a:p>
            <a:pPr algn="r" rtl="1"/>
            <a:r>
              <a:rPr lang="ar-SA" altLang="en-US" sz="2800"/>
              <a:t>تختص بأفراد محددين في المنشأة و مثال ذلك تقديم مكافاة لأفضل موظف خطاب شكر لأفضل شخص منتج </a:t>
            </a:r>
          </a:p>
          <a:p>
            <a:pPr algn="r" rtl="1"/>
            <a:endParaRPr lang="ar-SA" altLang="en-US" sz="2800"/>
          </a:p>
          <a:p>
            <a:pPr algn="r" rtl="1"/>
            <a:r>
              <a:rPr lang="ar-SA" altLang="en-US" sz="2800"/>
              <a:t>و هذه الحوافز تستخدم لدعم التنافس الإيجابي بين الأفراد لكن قد يترتب عليها ظهور الغيرة و الحسد </a:t>
            </a:r>
            <a:endParaRPr lang="en-US" altLang="en-US" sz="280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AB39-F3C7-FF2D-3EB4-8F596C53C916}"/>
              </a:ext>
            </a:extLst>
          </p:cNvPr>
          <p:cNvSpPr>
            <a:spLocks noGrp="1"/>
          </p:cNvSpPr>
          <p:nvPr>
            <p:ph type="title"/>
          </p:nvPr>
        </p:nvSpPr>
        <p:spPr>
          <a:xfrm>
            <a:off x="-304799" y="1451532"/>
            <a:ext cx="10515600" cy="1325563"/>
          </a:xfrm>
        </p:spPr>
        <p:txBody>
          <a:bodyPr/>
          <a:lstStyle/>
          <a:p>
            <a:pPr algn="r" rtl="1">
              <a:defRPr/>
            </a:pPr>
            <a:r>
              <a:rPr lang="ar-SA" altLang="en-US" dirty="0">
                <a:effectLst>
                  <a:outerShdw blurRad="38100" dist="38100" dir="2700000" algn="tl">
                    <a:srgbClr val="C0C0C0"/>
                  </a:outerShdw>
                </a:effectLst>
              </a:rPr>
              <a:t>الحوافز الجماعية </a:t>
            </a:r>
            <a:endParaRPr lang="en-US" altLang="en-US" dirty="0">
              <a:effectLst>
                <a:outerShdw blurRad="38100" dist="38100" dir="2700000" algn="tl">
                  <a:srgbClr val="C0C0C0"/>
                </a:outerShdw>
              </a:effectLst>
              <a:cs typeface="Tahoma" panose="020B0604030504040204" pitchFamily="34" charset="0"/>
            </a:endParaRPr>
          </a:p>
        </p:txBody>
      </p:sp>
      <p:sp>
        <p:nvSpPr>
          <p:cNvPr id="49155" name="Content Placeholder 2">
            <a:extLst>
              <a:ext uri="{FF2B5EF4-FFF2-40B4-BE49-F238E27FC236}">
                <a16:creationId xmlns:a16="http://schemas.microsoft.com/office/drawing/2014/main" id="{7CE9DCEA-D540-0AA1-0935-7A39C3D0989E}"/>
              </a:ext>
            </a:extLst>
          </p:cNvPr>
          <p:cNvSpPr>
            <a:spLocks noGrp="1"/>
          </p:cNvSpPr>
          <p:nvPr>
            <p:ph sz="half" idx="2"/>
          </p:nvPr>
        </p:nvSpPr>
        <p:spPr>
          <a:xfrm>
            <a:off x="2208214" y="2924175"/>
            <a:ext cx="8002587" cy="3201988"/>
          </a:xfrm>
        </p:spPr>
        <p:txBody>
          <a:bodyPr/>
          <a:lstStyle/>
          <a:p>
            <a:pPr algn="r" rtl="1"/>
            <a:r>
              <a:rPr lang="ar-SA" altLang="en-US" sz="2800"/>
              <a:t>توجه هذه الحوافز لإثارة دوافع الروح الجماعية و التعاون بين العاملين و دعم مبادئ التكاتف لتحقيق أهداف المنشأة </a:t>
            </a:r>
          </a:p>
          <a:p>
            <a:pPr algn="r" rtl="1"/>
            <a:endParaRPr lang="ar-SA" altLang="en-US" sz="2800"/>
          </a:p>
          <a:p>
            <a:pPr algn="r" rtl="1"/>
            <a:r>
              <a:rPr lang="ar-SA" altLang="en-US" sz="2800"/>
              <a:t>مثل إنشاء جائزة لأفضل قسم أو افضل أداره </a:t>
            </a:r>
            <a:endParaRPr lang="en-US" altLang="en-US" sz="280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4A91-A037-51D4-407C-DB81CCFB2D1C}"/>
              </a:ext>
            </a:extLst>
          </p:cNvPr>
          <p:cNvSpPr>
            <a:spLocks noGrp="1"/>
          </p:cNvSpPr>
          <p:nvPr>
            <p:ph type="title"/>
          </p:nvPr>
        </p:nvSpPr>
        <p:spPr>
          <a:xfrm>
            <a:off x="838200" y="1150594"/>
            <a:ext cx="10515600" cy="1325563"/>
          </a:xfrm>
        </p:spPr>
        <p:txBody>
          <a:bodyPr/>
          <a:lstStyle/>
          <a:p>
            <a:pPr algn="r" rtl="1"/>
            <a:r>
              <a:rPr lang="ar-SA" dirty="0">
                <a:solidFill>
                  <a:schemeClr val="tx1"/>
                </a:solidFill>
              </a:rPr>
              <a:t>خصائص السلوك الوظيفي </a:t>
            </a:r>
            <a:endParaRPr lang="en-SA" dirty="0">
              <a:solidFill>
                <a:schemeClr val="tx1"/>
              </a:solidFill>
            </a:endParaRPr>
          </a:p>
        </p:txBody>
      </p:sp>
      <p:sp>
        <p:nvSpPr>
          <p:cNvPr id="3" name="Content Placeholder 2">
            <a:extLst>
              <a:ext uri="{FF2B5EF4-FFF2-40B4-BE49-F238E27FC236}">
                <a16:creationId xmlns:a16="http://schemas.microsoft.com/office/drawing/2014/main" id="{8F540307-0FE3-BF45-F627-48075503AA7F}"/>
              </a:ext>
            </a:extLst>
          </p:cNvPr>
          <p:cNvSpPr>
            <a:spLocks noGrp="1"/>
          </p:cNvSpPr>
          <p:nvPr>
            <p:ph idx="1"/>
          </p:nvPr>
        </p:nvSpPr>
        <p:spPr>
          <a:xfrm>
            <a:off x="838200" y="2675732"/>
            <a:ext cx="10515600" cy="4351338"/>
          </a:xfrm>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سلوك مسبب بمعنى أنه يظهر من العدم ولكن يكون هناك سبب في نشأته</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سلوك هادف بمعنى أنه يسعى الى تحقيق غايه أو إشباع حاجات غير مشبعة.</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سلوك متنوع ومرن بمعنى يظهر في صورة متعددة حتى يستطيع أن يتكيف مع المواقف.</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solidFill>
                  <a:schemeClr val="tx1"/>
                </a:solidFill>
              </a:rPr>
              <a:t>سلوك تحركه مجموعة من الدوافع والمثيرات. </a:t>
            </a:r>
            <a:endParaRPr lang="en-SA" dirty="0">
              <a:solidFill>
                <a:schemeClr val="tx1"/>
              </a:solidFill>
            </a:endParaRPr>
          </a:p>
        </p:txBody>
      </p:sp>
    </p:spTree>
    <p:extLst>
      <p:ext uri="{BB962C8B-B14F-4D97-AF65-F5344CB8AC3E}">
        <p14:creationId xmlns:p14="http://schemas.microsoft.com/office/powerpoint/2010/main" val="13644064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1B33-0865-FCF4-116D-437048B2C48F}"/>
              </a:ext>
            </a:extLst>
          </p:cNvPr>
          <p:cNvSpPr>
            <a:spLocks noGrp="1"/>
          </p:cNvSpPr>
          <p:nvPr>
            <p:ph type="title"/>
          </p:nvPr>
        </p:nvSpPr>
        <p:spPr>
          <a:xfrm>
            <a:off x="-304799" y="1488603"/>
            <a:ext cx="10515600" cy="1325563"/>
          </a:xfrm>
        </p:spPr>
        <p:txBody>
          <a:bodyPr/>
          <a:lstStyle/>
          <a:p>
            <a:pPr algn="r" rtl="1">
              <a:defRPr/>
            </a:pPr>
            <a:r>
              <a:rPr lang="ar-SA" altLang="en-US" dirty="0">
                <a:effectLst>
                  <a:outerShdw blurRad="38100" dist="38100" dir="2700000" algn="tl">
                    <a:srgbClr val="C0C0C0"/>
                  </a:outerShdw>
                </a:effectLst>
              </a:rPr>
              <a:t>الحوافز الإيجابية و السلبية </a:t>
            </a:r>
            <a:endParaRPr lang="en-US" altLang="en-US" dirty="0">
              <a:effectLst>
                <a:outerShdw blurRad="38100" dist="38100" dir="2700000" algn="tl">
                  <a:srgbClr val="C0C0C0"/>
                </a:outerShdw>
              </a:effectLst>
              <a:cs typeface="Tahoma" panose="020B0604030504040204" pitchFamily="34" charset="0"/>
            </a:endParaRPr>
          </a:p>
        </p:txBody>
      </p:sp>
      <p:sp>
        <p:nvSpPr>
          <p:cNvPr id="50179" name="Content Placeholder 2">
            <a:extLst>
              <a:ext uri="{FF2B5EF4-FFF2-40B4-BE49-F238E27FC236}">
                <a16:creationId xmlns:a16="http://schemas.microsoft.com/office/drawing/2014/main" id="{091C7F30-8E8E-05F1-01C6-6874058E4249}"/>
              </a:ext>
            </a:extLst>
          </p:cNvPr>
          <p:cNvSpPr>
            <a:spLocks noGrp="1"/>
          </p:cNvSpPr>
          <p:nvPr>
            <p:ph sz="half" idx="2"/>
          </p:nvPr>
        </p:nvSpPr>
        <p:spPr>
          <a:xfrm>
            <a:off x="1774826" y="2997201"/>
            <a:ext cx="8435975" cy="3128963"/>
          </a:xfrm>
        </p:spPr>
        <p:txBody>
          <a:bodyPr/>
          <a:lstStyle/>
          <a:p>
            <a:pPr algn="r" rtl="1"/>
            <a:r>
              <a:rPr lang="ar-SA" altLang="en-US" sz="2800"/>
              <a:t>الحوافز كما هي إيجابية فأنها يمكن أن تكون سلبية كذلك فالمكافأة المالية لأحد الموظفين هي حافز مادي إيجابي في حين أن الخصم من الراتب هو حافز مادي سلبي </a:t>
            </a:r>
            <a:endParaRPr lang="en-US" altLang="en-US" sz="280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F63C0FC-3B1D-F0BD-04D0-F44D35E30A24}"/>
              </a:ext>
            </a:extLst>
          </p:cNvPr>
          <p:cNvSpPr>
            <a:spLocks noGrp="1" noChangeArrowheads="1"/>
          </p:cNvSpPr>
          <p:nvPr>
            <p:ph type="title"/>
          </p:nvPr>
        </p:nvSpPr>
        <p:spPr>
          <a:xfrm>
            <a:off x="2209800" y="1077913"/>
            <a:ext cx="7772400" cy="1143000"/>
          </a:xfrm>
        </p:spPr>
        <p:txBody>
          <a:bodyPr/>
          <a:lstStyle/>
          <a:p>
            <a:pPr algn="r" rtl="1" eaLnBrk="1" hangingPunct="1">
              <a:defRPr/>
            </a:pPr>
            <a:r>
              <a:rPr lang="ar-SA" altLang="en-US" sz="4000" dirty="0">
                <a:effectLst>
                  <a:outerShdw blurRad="38100" dist="38100" dir="2700000" algn="tl">
                    <a:srgbClr val="C0C0C0"/>
                  </a:outerShdw>
                </a:effectLst>
              </a:rPr>
              <a:t>صنف الحوافز التالية حسب أنواعها؟</a:t>
            </a:r>
            <a:endParaRPr lang="en-US" altLang="en-US" sz="4000" dirty="0">
              <a:effectLst>
                <a:outerShdw blurRad="38100" dist="38100" dir="2700000" algn="tl">
                  <a:srgbClr val="C0C0C0"/>
                </a:outerShdw>
              </a:effectLst>
              <a:cs typeface="Tahoma" panose="020B0604030504040204" pitchFamily="34" charset="0"/>
            </a:endParaRPr>
          </a:p>
        </p:txBody>
      </p:sp>
      <p:sp>
        <p:nvSpPr>
          <p:cNvPr id="51203" name="Rectangle 3">
            <a:extLst>
              <a:ext uri="{FF2B5EF4-FFF2-40B4-BE49-F238E27FC236}">
                <a16:creationId xmlns:a16="http://schemas.microsoft.com/office/drawing/2014/main" id="{C0289CAA-FB95-319D-B8F5-D4B7A003E46C}"/>
              </a:ext>
            </a:extLst>
          </p:cNvPr>
          <p:cNvSpPr>
            <a:spLocks noGrp="1" noChangeArrowheads="1"/>
          </p:cNvSpPr>
          <p:nvPr>
            <p:ph idx="1"/>
          </p:nvPr>
        </p:nvSpPr>
        <p:spPr>
          <a:xfrm>
            <a:off x="1981200" y="2133601"/>
            <a:ext cx="8229600" cy="3992563"/>
          </a:xfrm>
        </p:spPr>
        <p:txBody>
          <a:bodyPr/>
          <a:lstStyle/>
          <a:p>
            <a:pPr algn="r" rtl="1" eaLnBrk="1" hangingPunct="1"/>
            <a:r>
              <a:rPr lang="ar-SA" altLang="en-US"/>
              <a:t>الخصم من الراتب</a:t>
            </a:r>
          </a:p>
          <a:p>
            <a:pPr algn="r" rtl="1" eaLnBrk="1" hangingPunct="1"/>
            <a:r>
              <a:rPr lang="ar-SA" altLang="en-US"/>
              <a:t>زيادة الأجور</a:t>
            </a:r>
          </a:p>
          <a:p>
            <a:pPr algn="r" rtl="1" eaLnBrk="1" hangingPunct="1"/>
            <a:r>
              <a:rPr lang="ar-SA" altLang="en-US"/>
              <a:t>مكافأة لأفضل موظف</a:t>
            </a:r>
          </a:p>
          <a:p>
            <a:pPr algn="r" rtl="1" eaLnBrk="1" hangingPunct="1"/>
            <a:r>
              <a:rPr lang="ar-SA" altLang="en-US"/>
              <a:t>مكافأة لأفضل قسم و إدارة</a:t>
            </a:r>
          </a:p>
          <a:p>
            <a:pPr algn="r" rtl="1" eaLnBrk="1" hangingPunct="1"/>
            <a:r>
              <a:rPr lang="ar-SA" altLang="en-US"/>
              <a:t>خطاب شكر</a:t>
            </a:r>
            <a:endParaRPr lang="en-US" altLang="en-US">
              <a:cs typeface="Times New Roman" panose="02020603050405020304" pitchFamily="18" charset="0"/>
            </a:endParaRPr>
          </a:p>
        </p:txBody>
      </p:sp>
      <p:pic>
        <p:nvPicPr>
          <p:cNvPr id="51204" name="Picture 4" descr="تنسيق1">
            <a:extLst>
              <a:ext uri="{FF2B5EF4-FFF2-40B4-BE49-F238E27FC236}">
                <a16:creationId xmlns:a16="http://schemas.microsoft.com/office/drawing/2014/main" id="{29FADF08-AC00-7AC9-5277-197DF2841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16114"/>
            <a:ext cx="451485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AB76-2CBF-C238-5B56-3F8E4749837D}"/>
              </a:ext>
            </a:extLst>
          </p:cNvPr>
          <p:cNvSpPr>
            <a:spLocks noGrp="1"/>
          </p:cNvSpPr>
          <p:nvPr>
            <p:ph type="title"/>
          </p:nvPr>
        </p:nvSpPr>
        <p:spPr>
          <a:xfrm>
            <a:off x="838200" y="821338"/>
            <a:ext cx="10515600" cy="1325563"/>
          </a:xfrm>
        </p:spPr>
        <p:txBody>
          <a:bodyPr/>
          <a:lstStyle/>
          <a:p>
            <a:pPr algn="ctr" rtl="1"/>
            <a:r>
              <a:rPr lang="ar-SA" dirty="0">
                <a:solidFill>
                  <a:schemeClr val="tx1"/>
                </a:solidFill>
              </a:rPr>
              <a:t>اخلاقيات العمل </a:t>
            </a:r>
            <a:endParaRPr lang="en-SA" dirty="0">
              <a:solidFill>
                <a:schemeClr val="tx1"/>
              </a:solidFill>
            </a:endParaRPr>
          </a:p>
        </p:txBody>
      </p:sp>
      <p:sp>
        <p:nvSpPr>
          <p:cNvPr id="3" name="Content Placeholder 2">
            <a:extLst>
              <a:ext uri="{FF2B5EF4-FFF2-40B4-BE49-F238E27FC236}">
                <a16:creationId xmlns:a16="http://schemas.microsoft.com/office/drawing/2014/main" id="{A122DEEE-A93C-C4BF-399B-548740A1EEA0}"/>
              </a:ext>
            </a:extLst>
          </p:cNvPr>
          <p:cNvSpPr>
            <a:spLocks noGrp="1"/>
          </p:cNvSpPr>
          <p:nvPr>
            <p:ph idx="1"/>
          </p:nvPr>
        </p:nvSpPr>
        <p:spPr/>
        <p:txBody>
          <a:bodyPr/>
          <a:lstStyle/>
          <a:p>
            <a:endParaRPr lang="en-SA"/>
          </a:p>
        </p:txBody>
      </p:sp>
    </p:spTree>
    <p:extLst>
      <p:ext uri="{BB962C8B-B14F-4D97-AF65-F5344CB8AC3E}">
        <p14:creationId xmlns:p14="http://schemas.microsoft.com/office/powerpoint/2010/main" val="31158011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a:extLst>
              <a:ext uri="{FF2B5EF4-FFF2-40B4-BE49-F238E27FC236}">
                <a16:creationId xmlns:a16="http://schemas.microsoft.com/office/drawing/2014/main" id="{67BDEDD6-28F2-4309-4527-FFC88AC28DE8}"/>
              </a:ext>
            </a:extLst>
          </p:cNvPr>
          <p:cNvSpPr>
            <a:spLocks noGrp="1" noChangeArrowheads="1"/>
          </p:cNvSpPr>
          <p:nvPr>
            <p:ph type="title"/>
          </p:nvPr>
        </p:nvSpPr>
        <p:spPr/>
        <p:txBody>
          <a:bodyPr/>
          <a:lstStyle/>
          <a:p>
            <a:pPr algn="r" rtl="1"/>
            <a:endParaRPr lang="en-SA" altLang="en-SA" dirty="0">
              <a:solidFill>
                <a:schemeClr val="tx1"/>
              </a:solidFill>
            </a:endParaRPr>
          </a:p>
        </p:txBody>
      </p:sp>
      <p:sp>
        <p:nvSpPr>
          <p:cNvPr id="536580" name="Rectangle 4">
            <a:extLst>
              <a:ext uri="{FF2B5EF4-FFF2-40B4-BE49-F238E27FC236}">
                <a16:creationId xmlns:a16="http://schemas.microsoft.com/office/drawing/2014/main" id="{4642A532-5A1A-4E10-022D-FF052464A1BA}"/>
              </a:ext>
            </a:extLst>
          </p:cNvPr>
          <p:cNvSpPr>
            <a:spLocks noGrp="1" noChangeArrowheads="1"/>
          </p:cNvSpPr>
          <p:nvPr>
            <p:ph type="body" idx="1"/>
          </p:nvPr>
        </p:nvSpPr>
        <p:spPr>
          <a:xfrm>
            <a:off x="1981200" y="1268414"/>
            <a:ext cx="8229600" cy="5113337"/>
          </a:xfrm>
          <a:noFill/>
          <a:ln/>
        </p:spPr>
        <p:txBody>
          <a:bodyPr/>
          <a:lstStyle/>
          <a:p>
            <a:pPr algn="r" rtl="1"/>
            <a:r>
              <a:rPr lang="ar-SA" altLang="en-SA" sz="2600" b="1" dirty="0">
                <a:solidFill>
                  <a:schemeClr val="tx1"/>
                </a:solidFill>
              </a:rPr>
              <a:t>الأخلاق:</a:t>
            </a:r>
          </a:p>
          <a:p>
            <a:pPr algn="r" rtl="1">
              <a:buFont typeface="Wingdings" pitchFamily="2" charset="2"/>
              <a:buNone/>
            </a:pPr>
            <a:r>
              <a:rPr lang="ar-SA" altLang="en-SA" sz="2600" dirty="0">
                <a:solidFill>
                  <a:schemeClr val="tx1"/>
                </a:solidFill>
              </a:rPr>
              <a:t> مجموع قواعد السلوك/ نظرية عقلية في الخير والشر. </a:t>
            </a:r>
          </a:p>
          <a:p>
            <a:pPr algn="r" rtl="1"/>
            <a:r>
              <a:rPr lang="ar-SA" altLang="en-SA" sz="2600" b="1" dirty="0">
                <a:solidFill>
                  <a:schemeClr val="tx1"/>
                </a:solidFill>
              </a:rPr>
              <a:t>أخلاقي:</a:t>
            </a:r>
          </a:p>
          <a:p>
            <a:pPr algn="r" rtl="1">
              <a:buFont typeface="Wingdings" pitchFamily="2" charset="2"/>
              <a:buNone/>
            </a:pPr>
            <a:r>
              <a:rPr lang="ar-SA" altLang="en-SA" sz="2600" dirty="0">
                <a:solidFill>
                  <a:schemeClr val="tx1"/>
                </a:solidFill>
              </a:rPr>
              <a:t>  ما يتفق مع قواعد السلوك.</a:t>
            </a:r>
          </a:p>
          <a:p>
            <a:pPr algn="r" rtl="1"/>
            <a:r>
              <a:rPr lang="ar-SA" altLang="en-SA" sz="2600" b="1" dirty="0">
                <a:solidFill>
                  <a:schemeClr val="tx1"/>
                </a:solidFill>
              </a:rPr>
              <a:t>الخلق:</a:t>
            </a:r>
          </a:p>
          <a:p>
            <a:pPr algn="r" rtl="1">
              <a:buFont typeface="Wingdings" pitchFamily="2" charset="2"/>
              <a:buNone/>
            </a:pPr>
            <a:r>
              <a:rPr lang="ar-SA" altLang="en-SA" sz="2600" dirty="0">
                <a:solidFill>
                  <a:schemeClr val="tx1"/>
                </a:solidFill>
              </a:rPr>
              <a:t>  هو السجية أو الطبع أو حال النفس الراسخة تصدر عنها الأفعال الإنسانية من ناحية أنها خير أو شر. وهو أحد العلوم المعيارية.</a:t>
            </a:r>
          </a:p>
          <a:p>
            <a:pPr algn="r" rtl="1">
              <a:buFont typeface="Wingdings" pitchFamily="2" charset="2"/>
              <a:buNone/>
            </a:pPr>
            <a:r>
              <a:rPr lang="ar-SA" altLang="en-SA" sz="2600" dirty="0">
                <a:solidFill>
                  <a:schemeClr val="tx1"/>
                </a:solidFill>
              </a:rPr>
              <a:t>   وهو عملي: من حيث الأخلاق العملية ويسمى السلوك، وهو نظري: يبحث في الخير والشر.</a:t>
            </a:r>
          </a:p>
          <a:p>
            <a:pPr algn="r" rtl="1">
              <a:buFont typeface="Wingdings" pitchFamily="2" charset="2"/>
              <a:buNone/>
            </a:pPr>
            <a:r>
              <a:rPr lang="ar-SA" altLang="en-SA" sz="2500" dirty="0">
                <a:solidFill>
                  <a:schemeClr val="tx1"/>
                </a:solidFill>
              </a:rPr>
              <a:t>   فعلم الأخلاق علم فلسفي يتناول المعايير السلوكية الواجبة على الإنسان عن طريق تحديد مفاهيم الخير والشر.</a:t>
            </a:r>
            <a:endParaRPr lang="ar-SA" altLang="en-SA" sz="2600" dirty="0">
              <a:solidFill>
                <a:schemeClr val="tx1"/>
              </a:solidFill>
            </a:endParaRPr>
          </a:p>
          <a:p>
            <a:pPr algn="r" rtl="1">
              <a:buFont typeface="Wingdings" pitchFamily="2" charset="2"/>
              <a:buNone/>
            </a:pPr>
            <a:endParaRPr lang="ar-SA" altLang="en-SA" sz="2600" dirty="0">
              <a:solidFill>
                <a:schemeClr val="tx1"/>
              </a:solidFill>
            </a:endParaRPr>
          </a:p>
          <a:p>
            <a:pPr algn="r" rtl="1">
              <a:buFont typeface="Wingdings" pitchFamily="2" charset="2"/>
              <a:buNone/>
            </a:pPr>
            <a:endParaRPr lang="ar-SA" altLang="en-SA" sz="2600" dirty="0">
              <a:solidFill>
                <a:schemeClr val="tx1"/>
              </a:solidFill>
            </a:endParaRPr>
          </a:p>
          <a:p>
            <a:pPr algn="r" rtl="1"/>
            <a:endParaRPr lang="ar-SA" altLang="en-SA" sz="26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a:extLst>
              <a:ext uri="{FF2B5EF4-FFF2-40B4-BE49-F238E27FC236}">
                <a16:creationId xmlns:a16="http://schemas.microsoft.com/office/drawing/2014/main" id="{21BC651B-1E5E-7860-F427-7768E9E90DE3}"/>
              </a:ext>
            </a:extLst>
          </p:cNvPr>
          <p:cNvSpPr>
            <a:spLocks noGrp="1" noChangeArrowheads="1"/>
          </p:cNvSpPr>
          <p:nvPr>
            <p:ph type="title"/>
          </p:nvPr>
        </p:nvSpPr>
        <p:spPr>
          <a:xfrm>
            <a:off x="1992313" y="565151"/>
            <a:ext cx="8229600" cy="919163"/>
          </a:xfrm>
        </p:spPr>
        <p:txBody>
          <a:bodyPr/>
          <a:lstStyle/>
          <a:p>
            <a:pPr algn="r" rtl="1"/>
            <a:endParaRPr lang="en-US" altLang="en-SA" sz="4000" dirty="0">
              <a:solidFill>
                <a:schemeClr val="tx1"/>
              </a:solidFill>
            </a:endParaRPr>
          </a:p>
        </p:txBody>
      </p:sp>
      <p:sp>
        <p:nvSpPr>
          <p:cNvPr id="538627" name="Rectangle 3">
            <a:extLst>
              <a:ext uri="{FF2B5EF4-FFF2-40B4-BE49-F238E27FC236}">
                <a16:creationId xmlns:a16="http://schemas.microsoft.com/office/drawing/2014/main" id="{01BC3646-60FD-329A-8C86-AB196DED5D73}"/>
              </a:ext>
            </a:extLst>
          </p:cNvPr>
          <p:cNvSpPr>
            <a:spLocks noGrp="1" noChangeArrowheads="1"/>
          </p:cNvSpPr>
          <p:nvPr>
            <p:ph type="body" idx="1"/>
          </p:nvPr>
        </p:nvSpPr>
        <p:spPr>
          <a:xfrm>
            <a:off x="1981200" y="1412876"/>
            <a:ext cx="8229600" cy="5040313"/>
          </a:xfrm>
        </p:spPr>
        <p:txBody>
          <a:bodyPr/>
          <a:lstStyle/>
          <a:p>
            <a:pPr algn="r" rtl="1">
              <a:buFont typeface="Wingdings" pitchFamily="2" charset="2"/>
              <a:buNone/>
            </a:pPr>
            <a:r>
              <a:rPr lang="ar-SA" altLang="en-SA" sz="2500" dirty="0">
                <a:solidFill>
                  <a:schemeClr val="tx1"/>
                </a:solidFill>
              </a:rPr>
              <a:t>       </a:t>
            </a:r>
          </a:p>
          <a:p>
            <a:pPr algn="r" rtl="1"/>
            <a:r>
              <a:rPr lang="ar-SA" altLang="en-SA" sz="2500" b="1" dirty="0">
                <a:solidFill>
                  <a:schemeClr val="tx1"/>
                </a:solidFill>
              </a:rPr>
              <a:t>تأصيل علم الأخلاق:</a:t>
            </a:r>
          </a:p>
          <a:p>
            <a:pPr lvl="2" algn="r" rtl="1">
              <a:buFont typeface="Verdana" panose="020B0604030504040204" pitchFamily="34" charset="0"/>
              <a:buNone/>
            </a:pPr>
            <a:r>
              <a:rPr lang="ar-SA" altLang="en-SA" sz="2500" dirty="0">
                <a:solidFill>
                  <a:schemeClr val="tx1"/>
                </a:solidFill>
              </a:rPr>
              <a:t> * فريق يرى تبعيتها لعلم الاجتماع.</a:t>
            </a:r>
          </a:p>
          <a:p>
            <a:pPr lvl="2" algn="r" rtl="1">
              <a:buFont typeface="Verdana" panose="020B0604030504040204" pitchFamily="34" charset="0"/>
              <a:buNone/>
            </a:pPr>
            <a:r>
              <a:rPr lang="ar-SA" altLang="en-SA" sz="2500" dirty="0">
                <a:solidFill>
                  <a:schemeClr val="tx1"/>
                </a:solidFill>
              </a:rPr>
              <a:t> * وفريق يرى أنه علم مستقل.</a:t>
            </a:r>
          </a:p>
          <a:p>
            <a:pPr lvl="2" algn="r" rtl="1">
              <a:buFont typeface="Verdana" panose="020B0604030504040204" pitchFamily="34" charset="0"/>
              <a:buNone/>
            </a:pPr>
            <a:r>
              <a:rPr lang="ar-SA" altLang="en-SA" sz="2500" dirty="0">
                <a:solidFill>
                  <a:schemeClr val="tx1"/>
                </a:solidFill>
              </a:rPr>
              <a:t> * مجموعة العلوم الانسانية متكاملة لأنها تتمحور حول نفس المركز ( الإنسان) لكن ضرورات الدراسة المنهجية أدت إلى التخصص.</a:t>
            </a:r>
          </a:p>
          <a:p>
            <a:pPr algn="r" rtl="1"/>
            <a:r>
              <a:rPr lang="ar-SA" altLang="en-SA" sz="2500" b="1" dirty="0">
                <a:solidFill>
                  <a:schemeClr val="tx1"/>
                </a:solidFill>
              </a:rPr>
              <a:t>المهنة:</a:t>
            </a:r>
          </a:p>
          <a:p>
            <a:pPr algn="r" rtl="1">
              <a:buFont typeface="Wingdings" pitchFamily="2" charset="2"/>
              <a:buNone/>
            </a:pPr>
            <a:r>
              <a:rPr lang="ar-SA" altLang="en-SA" sz="2500" dirty="0">
                <a:solidFill>
                  <a:schemeClr val="tx1"/>
                </a:solidFill>
              </a:rPr>
              <a:t>	غايتها خدمة الانسان.</a:t>
            </a:r>
          </a:p>
          <a:p>
            <a:pPr algn="r" rtl="1"/>
            <a:r>
              <a:rPr lang="ar-SA" altLang="en-SA" sz="2500" b="1" dirty="0">
                <a:solidFill>
                  <a:schemeClr val="tx1"/>
                </a:solidFill>
              </a:rPr>
              <a:t>أخلاقيات المهنة:</a:t>
            </a:r>
          </a:p>
          <a:p>
            <a:pPr algn="r" rtl="1">
              <a:buFont typeface="Wingdings" pitchFamily="2" charset="2"/>
              <a:buNone/>
            </a:pPr>
            <a:r>
              <a:rPr lang="ar-SA" altLang="en-SA" sz="2500" dirty="0">
                <a:solidFill>
                  <a:schemeClr val="tx1"/>
                </a:solidFill>
              </a:rPr>
              <a:t>	سلوكيات تهدف إلى توظيف واجبات المهنة وتقديمها للمستفيد ولكل مهنة أخلاقياتها.... مثل التجارة ( الثقة والائتمان ).</a:t>
            </a:r>
          </a:p>
          <a:p>
            <a:pPr algn="r" rtl="1">
              <a:buFont typeface="Wingdings" pitchFamily="2" charset="2"/>
              <a:buNone/>
            </a:pPr>
            <a:endParaRPr lang="ar-SA" altLang="en-SA" sz="2500" dirty="0">
              <a:solidFill>
                <a:schemeClr val="tx1"/>
              </a:solidFill>
            </a:endParaRPr>
          </a:p>
          <a:p>
            <a:pPr algn="r" rtl="1">
              <a:buFont typeface="Wingdings" pitchFamily="2" charset="2"/>
              <a:buNone/>
            </a:pPr>
            <a:endParaRPr lang="ar-SA" altLang="en-SA" sz="25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7" name="Rectangle 3">
            <a:extLst>
              <a:ext uri="{FF2B5EF4-FFF2-40B4-BE49-F238E27FC236}">
                <a16:creationId xmlns:a16="http://schemas.microsoft.com/office/drawing/2014/main" id="{27ADE3D8-ADE8-0EAF-1896-8121C8D8CDF2}"/>
              </a:ext>
            </a:extLst>
          </p:cNvPr>
          <p:cNvSpPr>
            <a:spLocks noGrp="1" noChangeArrowheads="1"/>
          </p:cNvSpPr>
          <p:nvPr>
            <p:ph type="body" idx="1"/>
          </p:nvPr>
        </p:nvSpPr>
        <p:spPr/>
        <p:txBody>
          <a:bodyPr/>
          <a:lstStyle/>
          <a:p>
            <a:pPr algn="r" rtl="1">
              <a:buFont typeface="Wingdings" pitchFamily="2" charset="2"/>
              <a:buNone/>
            </a:pPr>
            <a:endParaRPr lang="ar-SA" altLang="en-SA" dirty="0">
              <a:solidFill>
                <a:schemeClr val="tx1"/>
              </a:solidFill>
            </a:endParaRPr>
          </a:p>
          <a:p>
            <a:pPr algn="r" rtl="1">
              <a:buFont typeface="Wingdings" pitchFamily="2" charset="2"/>
              <a:buNone/>
            </a:pPr>
            <a:r>
              <a:rPr lang="ar-SA" altLang="en-SA" b="1" dirty="0">
                <a:solidFill>
                  <a:schemeClr val="tx1"/>
                </a:solidFill>
              </a:rPr>
              <a:t>موظف منحرف</a:t>
            </a:r>
          </a:p>
          <a:p>
            <a:pPr algn="r" rtl="1">
              <a:buFont typeface="Wingdings" pitchFamily="2" charset="2"/>
              <a:buNone/>
            </a:pPr>
            <a:r>
              <a:rPr lang="ar-SA" altLang="en-SA" dirty="0">
                <a:solidFill>
                  <a:schemeClr val="tx1"/>
                </a:solidFill>
              </a:rPr>
              <a:t> - هو أي موظف يغلب مصلحته الشخصية على المصلحة العامة </a:t>
            </a:r>
            <a:endParaRPr lang="en-SA" altLang="en-SA" dirty="0">
              <a:solidFill>
                <a:schemeClr val="tx1"/>
              </a:solidFill>
            </a:endParaRPr>
          </a:p>
          <a:p>
            <a:pPr algn="r" rtl="1">
              <a:buFont typeface="Wingdings" pitchFamily="2" charset="2"/>
              <a:buNone/>
            </a:pPr>
            <a:r>
              <a:rPr lang="ar-SA" altLang="en-SA" dirty="0">
                <a:solidFill>
                  <a:schemeClr val="tx1"/>
                </a:solidFill>
              </a:rPr>
              <a:t> - أي موظف يقحم عواطفه وميوله في محتوى السلطة</a:t>
            </a:r>
          </a:p>
          <a:p>
            <a:pPr algn="r" rtl="1"/>
            <a:endParaRPr lang="en-SA"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a:extLst>
              <a:ext uri="{FF2B5EF4-FFF2-40B4-BE49-F238E27FC236}">
                <a16:creationId xmlns:a16="http://schemas.microsoft.com/office/drawing/2014/main" id="{1F6E8C01-71F3-A845-5356-18903C76A885}"/>
              </a:ext>
            </a:extLst>
          </p:cNvPr>
          <p:cNvSpPr>
            <a:spLocks noGrp="1" noChangeArrowheads="1"/>
          </p:cNvSpPr>
          <p:nvPr>
            <p:ph type="title"/>
          </p:nvPr>
        </p:nvSpPr>
        <p:spPr/>
        <p:txBody>
          <a:bodyPr/>
          <a:lstStyle/>
          <a:p>
            <a:pPr algn="r" rtl="1"/>
            <a:endParaRPr lang="en-SA" altLang="en-SA" sz="3600" dirty="0">
              <a:solidFill>
                <a:schemeClr val="tx1"/>
              </a:solidFill>
            </a:endParaRPr>
          </a:p>
        </p:txBody>
      </p:sp>
      <p:sp>
        <p:nvSpPr>
          <p:cNvPr id="539651" name="Rectangle 3">
            <a:extLst>
              <a:ext uri="{FF2B5EF4-FFF2-40B4-BE49-F238E27FC236}">
                <a16:creationId xmlns:a16="http://schemas.microsoft.com/office/drawing/2014/main" id="{FC50ED46-3843-4712-A497-F43FD96F2696}"/>
              </a:ext>
            </a:extLst>
          </p:cNvPr>
          <p:cNvSpPr>
            <a:spLocks noGrp="1" noChangeArrowheads="1"/>
          </p:cNvSpPr>
          <p:nvPr>
            <p:ph type="body" idx="1"/>
          </p:nvPr>
        </p:nvSpPr>
        <p:spPr>
          <a:xfrm>
            <a:off x="1981200" y="1268414"/>
            <a:ext cx="8229600" cy="5113337"/>
          </a:xfrm>
        </p:spPr>
        <p:txBody>
          <a:bodyPr/>
          <a:lstStyle/>
          <a:p>
            <a:pPr algn="r" rtl="1">
              <a:lnSpc>
                <a:spcPct val="90000"/>
              </a:lnSpc>
            </a:pPr>
            <a:r>
              <a:rPr lang="ar-SA" altLang="en-SA" sz="3200" dirty="0">
                <a:solidFill>
                  <a:schemeClr val="tx1"/>
                </a:solidFill>
              </a:rPr>
              <a:t>القيم الأخلاقية</a:t>
            </a:r>
            <a:r>
              <a:rPr lang="ar-SA" altLang="en-SA" sz="2900" dirty="0">
                <a:solidFill>
                  <a:schemeClr val="tx1"/>
                </a:solidFill>
              </a:rPr>
              <a:t>: نوعان</a:t>
            </a:r>
          </a:p>
          <a:p>
            <a:pPr lvl="2" algn="r" rtl="1">
              <a:lnSpc>
                <a:spcPct val="90000"/>
              </a:lnSpc>
              <a:buClr>
                <a:srgbClr val="FF9999"/>
              </a:buClr>
            </a:pPr>
            <a:r>
              <a:rPr lang="ar-SA" altLang="en-SA" sz="2900" dirty="0">
                <a:solidFill>
                  <a:schemeClr val="tx1"/>
                </a:solidFill>
              </a:rPr>
              <a:t> قيم جامدة تعيق التطور الاجتماعي.</a:t>
            </a:r>
          </a:p>
          <a:p>
            <a:pPr lvl="2" algn="r" rtl="1">
              <a:lnSpc>
                <a:spcPct val="90000"/>
              </a:lnSpc>
              <a:buClr>
                <a:srgbClr val="FF9999"/>
              </a:buClr>
            </a:pPr>
            <a:r>
              <a:rPr lang="ar-SA" altLang="en-SA" sz="2900" dirty="0">
                <a:solidFill>
                  <a:schemeClr val="tx1"/>
                </a:solidFill>
              </a:rPr>
              <a:t> قيم سلفية إيجابية تنتقل من جيل إلى آخر دون عوائق إلا أن يضمونها فتتعرض للاختلاف بسبب التطور الاجتماعي والسياسي والاقتصادي اللاحق.</a:t>
            </a:r>
          </a:p>
          <a:p>
            <a:pPr algn="r" rtl="1">
              <a:lnSpc>
                <a:spcPct val="90000"/>
              </a:lnSpc>
            </a:pPr>
            <a:r>
              <a:rPr lang="ar-SA" altLang="en-SA" sz="3200" dirty="0">
                <a:solidFill>
                  <a:schemeClr val="tx1"/>
                </a:solidFill>
              </a:rPr>
              <a:t>مصادر القيم:</a:t>
            </a:r>
            <a:r>
              <a:rPr lang="ar-SA" altLang="en-SA" sz="2900" dirty="0">
                <a:solidFill>
                  <a:schemeClr val="tx1"/>
                </a:solidFill>
              </a:rPr>
              <a:t> </a:t>
            </a:r>
          </a:p>
          <a:p>
            <a:pPr algn="r" rtl="1">
              <a:lnSpc>
                <a:spcPct val="90000"/>
              </a:lnSpc>
              <a:buFont typeface="Wingdings" pitchFamily="2" charset="2"/>
              <a:buNone/>
            </a:pPr>
            <a:r>
              <a:rPr lang="ar-SA" altLang="en-SA" sz="2900" dirty="0">
                <a:solidFill>
                  <a:schemeClr val="tx1"/>
                </a:solidFill>
              </a:rPr>
              <a:t>   الدين – النظام الاجتماعي – النظام الاقتصادي والتشريعي.</a:t>
            </a:r>
          </a:p>
          <a:p>
            <a:pPr lvl="2" algn="r" rtl="1">
              <a:lnSpc>
                <a:spcPct val="90000"/>
              </a:lnSpc>
              <a:buClr>
                <a:srgbClr val="FF9999"/>
              </a:buClr>
            </a:pPr>
            <a:r>
              <a:rPr lang="ar-SA" altLang="en-SA" sz="2900" dirty="0">
                <a:solidFill>
                  <a:schemeClr val="tx1"/>
                </a:solidFill>
              </a:rPr>
              <a:t> علاقة الاخلاق بالدين.</a:t>
            </a:r>
          </a:p>
          <a:p>
            <a:pPr lvl="2" algn="r" rtl="1">
              <a:lnSpc>
                <a:spcPct val="90000"/>
              </a:lnSpc>
              <a:buClr>
                <a:srgbClr val="FF9999"/>
              </a:buClr>
            </a:pPr>
            <a:r>
              <a:rPr lang="ar-SA" altLang="en-SA" sz="2900" dirty="0">
                <a:solidFill>
                  <a:schemeClr val="tx1"/>
                </a:solidFill>
              </a:rPr>
              <a:t> علاقة الاخلاق بالقانون.</a:t>
            </a:r>
          </a:p>
          <a:p>
            <a:pPr lvl="2" algn="r" rtl="1">
              <a:lnSpc>
                <a:spcPct val="90000"/>
              </a:lnSpc>
              <a:buClr>
                <a:srgbClr val="FF9999"/>
              </a:buClr>
              <a:buFont typeface="Wingdings" pitchFamily="2" charset="2"/>
              <a:buNone/>
            </a:pPr>
            <a:r>
              <a:rPr lang="ar-SA" altLang="en-SA" sz="2900" dirty="0">
                <a:solidFill>
                  <a:schemeClr val="tx1"/>
                </a:solidFill>
              </a:rPr>
              <a:t>    لكل مهنة أخلاقياتها.</a:t>
            </a:r>
          </a:p>
          <a:p>
            <a:pPr algn="r" rtl="1">
              <a:lnSpc>
                <a:spcPct val="90000"/>
              </a:lnSpc>
              <a:buFont typeface="Wingdings" pitchFamily="2" charset="2"/>
              <a:buNone/>
            </a:pPr>
            <a:endParaRPr lang="ar-SA" altLang="en-SA" sz="29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a:extLst>
              <a:ext uri="{FF2B5EF4-FFF2-40B4-BE49-F238E27FC236}">
                <a16:creationId xmlns:a16="http://schemas.microsoft.com/office/drawing/2014/main" id="{118BB231-42C3-AEDA-1451-7A02F101F551}"/>
              </a:ext>
            </a:extLst>
          </p:cNvPr>
          <p:cNvSpPr>
            <a:spLocks noGrp="1" noChangeArrowheads="1"/>
          </p:cNvSpPr>
          <p:nvPr>
            <p:ph type="title"/>
          </p:nvPr>
        </p:nvSpPr>
        <p:spPr/>
        <p:txBody>
          <a:bodyPr/>
          <a:lstStyle/>
          <a:p>
            <a:pPr algn="r" rtl="1"/>
            <a:endParaRPr lang="en-SA" altLang="en-SA" b="1" dirty="0">
              <a:solidFill>
                <a:schemeClr val="tx1"/>
              </a:solidFill>
            </a:endParaRPr>
          </a:p>
        </p:txBody>
      </p:sp>
      <p:sp>
        <p:nvSpPr>
          <p:cNvPr id="540675" name="Rectangle 3">
            <a:extLst>
              <a:ext uri="{FF2B5EF4-FFF2-40B4-BE49-F238E27FC236}">
                <a16:creationId xmlns:a16="http://schemas.microsoft.com/office/drawing/2014/main" id="{6F236A3B-6A05-96BD-1F68-C3B42FFA29B5}"/>
              </a:ext>
            </a:extLst>
          </p:cNvPr>
          <p:cNvSpPr>
            <a:spLocks noGrp="1" noChangeArrowheads="1"/>
          </p:cNvSpPr>
          <p:nvPr>
            <p:ph type="body" idx="1"/>
          </p:nvPr>
        </p:nvSpPr>
        <p:spPr>
          <a:xfrm>
            <a:off x="2711450" y="1773238"/>
            <a:ext cx="7499350" cy="4602162"/>
          </a:xfrm>
        </p:spPr>
        <p:txBody>
          <a:bodyPr/>
          <a:lstStyle/>
          <a:p>
            <a:pPr algn="r" rtl="1">
              <a:lnSpc>
                <a:spcPct val="90000"/>
              </a:lnSpc>
            </a:pPr>
            <a:r>
              <a:rPr lang="ar-SA" altLang="en-SA" dirty="0">
                <a:solidFill>
                  <a:schemeClr val="tx1"/>
                </a:solidFill>
              </a:rPr>
              <a:t>الهدف من وضع أخلاقيات الوظيفة العامة:</a:t>
            </a:r>
          </a:p>
          <a:p>
            <a:pPr lvl="1" algn="r" rtl="1">
              <a:lnSpc>
                <a:spcPct val="90000"/>
              </a:lnSpc>
              <a:buFontTx/>
              <a:buNone/>
            </a:pPr>
            <a:r>
              <a:rPr lang="ar-SA" altLang="en-SA" dirty="0">
                <a:solidFill>
                  <a:schemeClr val="tx1"/>
                </a:solidFill>
              </a:rPr>
              <a:t>  1- إبعاد الموظف عن الانحراف.</a:t>
            </a:r>
          </a:p>
          <a:p>
            <a:pPr lvl="1" algn="r" rtl="1">
              <a:lnSpc>
                <a:spcPct val="90000"/>
              </a:lnSpc>
              <a:buFontTx/>
              <a:buNone/>
            </a:pPr>
            <a:r>
              <a:rPr lang="ar-SA" altLang="en-SA" dirty="0">
                <a:solidFill>
                  <a:schemeClr val="tx1"/>
                </a:solidFill>
              </a:rPr>
              <a:t>  2- عدم التسبب في هدر المال والوقت والجهد.</a:t>
            </a:r>
          </a:p>
          <a:p>
            <a:pPr lvl="1" algn="r" rtl="1">
              <a:lnSpc>
                <a:spcPct val="90000"/>
              </a:lnSpc>
              <a:buFontTx/>
              <a:buNone/>
            </a:pPr>
            <a:r>
              <a:rPr lang="ar-SA" altLang="en-SA" dirty="0">
                <a:solidFill>
                  <a:schemeClr val="tx1"/>
                </a:solidFill>
              </a:rPr>
              <a:t>  3- دعم انضباط الموظف ليؤدي التزامات الوظيفة.</a:t>
            </a:r>
          </a:p>
          <a:p>
            <a:pPr algn="r" rtl="1">
              <a:lnSpc>
                <a:spcPct val="90000"/>
              </a:lnSpc>
            </a:pPr>
            <a:endParaRPr lang="ar-SA" altLang="en-SA" dirty="0">
              <a:solidFill>
                <a:schemeClr val="tx1"/>
              </a:solidFill>
            </a:endParaRPr>
          </a:p>
          <a:p>
            <a:pPr algn="ctr" rtl="1">
              <a:lnSpc>
                <a:spcPct val="90000"/>
              </a:lnSpc>
              <a:buFont typeface="Wingdings" pitchFamily="2" charset="2"/>
              <a:buNone/>
            </a:pPr>
            <a:endParaRPr lang="ar-SA" altLang="en-SA" dirty="0">
              <a:solidFill>
                <a:schemeClr val="tx1"/>
              </a:solidFill>
            </a:endParaRPr>
          </a:p>
          <a:p>
            <a:pPr algn="ctr" rtl="1">
              <a:lnSpc>
                <a:spcPct val="90000"/>
              </a:lnSpc>
              <a:buFont typeface="Wingdings" pitchFamily="2" charset="2"/>
              <a:buNone/>
            </a:pPr>
            <a:endParaRPr lang="ar-SA" altLang="en-SA" dirty="0">
              <a:solidFill>
                <a:schemeClr val="tx1"/>
              </a:solidFill>
            </a:endParaRPr>
          </a:p>
          <a:p>
            <a:pPr algn="ctr" rtl="1">
              <a:lnSpc>
                <a:spcPct val="90000"/>
              </a:lnSpc>
              <a:buFont typeface="Wingdings" pitchFamily="2" charset="2"/>
              <a:buNone/>
            </a:pPr>
            <a:endParaRPr lang="ar-SA" altLang="en-SA" dirty="0">
              <a:solidFill>
                <a:schemeClr val="tx1"/>
              </a:solidFill>
            </a:endParaRPr>
          </a:p>
          <a:p>
            <a:pPr algn="r" rtl="1">
              <a:lnSpc>
                <a:spcPct val="90000"/>
              </a:lnSpc>
              <a:buFont typeface="Wingdings" pitchFamily="2" charset="2"/>
              <a:buNone/>
            </a:pPr>
            <a:r>
              <a:rPr lang="ar-SA" altLang="en-SA" dirty="0">
                <a:solidFill>
                  <a:schemeClr val="tx1"/>
                </a:solidFill>
              </a:rPr>
              <a:t>               </a:t>
            </a:r>
          </a:p>
          <a:p>
            <a:pPr algn="ctr" rtl="1">
              <a:lnSpc>
                <a:spcPct val="90000"/>
              </a:lnSpc>
              <a:buFont typeface="Wingdings" pitchFamily="2" charset="2"/>
              <a:buNone/>
            </a:pPr>
            <a:endParaRPr lang="ar-SA" altLang="en-SA" dirty="0">
              <a:solidFill>
                <a:schemeClr val="tx1"/>
              </a:solidFill>
            </a:endParaRPr>
          </a:p>
          <a:p>
            <a:pPr algn="r" rtl="1">
              <a:lnSpc>
                <a:spcPct val="90000"/>
              </a:lnSpc>
              <a:buFont typeface="Wingdings" pitchFamily="2" charset="2"/>
              <a:buNone/>
            </a:pPr>
            <a:endParaRPr lang="ar-SA" altLang="en-SA" dirty="0">
              <a:solidFill>
                <a:schemeClr val="tx1"/>
              </a:solidFill>
            </a:endParaRPr>
          </a:p>
          <a:p>
            <a:pPr algn="r" rtl="1">
              <a:lnSpc>
                <a:spcPct val="90000"/>
              </a:lnSpc>
              <a:buFont typeface="Wingdings" pitchFamily="2" charset="2"/>
              <a:buNone/>
            </a:pPr>
            <a:endParaRPr lang="ar-SA" altLang="en-SA" dirty="0">
              <a:solidFill>
                <a:schemeClr val="tx1"/>
              </a:solidFill>
            </a:endParaRPr>
          </a:p>
          <a:p>
            <a:pPr algn="r" rtl="1">
              <a:lnSpc>
                <a:spcPct val="90000"/>
              </a:lnSpc>
              <a:buFont typeface="Wingdings" pitchFamily="2" charset="2"/>
              <a:buNone/>
            </a:pPr>
            <a:endParaRPr lang="ar-SA" altLang="en-SA" dirty="0">
              <a:solidFill>
                <a:schemeClr val="tx1"/>
              </a:solidFill>
            </a:endParaRPr>
          </a:p>
          <a:p>
            <a:pPr algn="r" rtl="1">
              <a:lnSpc>
                <a:spcPct val="90000"/>
              </a:lnSpc>
              <a:buFont typeface="Wingdings" pitchFamily="2" charset="2"/>
              <a:buNone/>
            </a:pPr>
            <a:endParaRPr lang="en-SA"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a:extLst>
              <a:ext uri="{FF2B5EF4-FFF2-40B4-BE49-F238E27FC236}">
                <a16:creationId xmlns:a16="http://schemas.microsoft.com/office/drawing/2014/main" id="{66E1F9FB-05C7-0614-D2E4-7957B2DF2A68}"/>
              </a:ext>
            </a:extLst>
          </p:cNvPr>
          <p:cNvSpPr>
            <a:spLocks noGrp="1" noChangeArrowheads="1"/>
          </p:cNvSpPr>
          <p:nvPr>
            <p:ph type="title"/>
          </p:nvPr>
        </p:nvSpPr>
        <p:spPr>
          <a:xfrm>
            <a:off x="2114550" y="488951"/>
            <a:ext cx="8229600" cy="1139825"/>
          </a:xfrm>
        </p:spPr>
        <p:txBody>
          <a:bodyPr/>
          <a:lstStyle/>
          <a:p>
            <a:pPr algn="r" rtl="1"/>
            <a:r>
              <a:rPr lang="ar-SA" altLang="en-SA">
                <a:solidFill>
                  <a:schemeClr val="tx1"/>
                </a:solidFill>
              </a:rPr>
              <a:t> </a:t>
            </a:r>
            <a:endParaRPr lang="en-US" altLang="en-SA">
              <a:solidFill>
                <a:schemeClr val="tx1"/>
              </a:solidFill>
            </a:endParaRPr>
          </a:p>
        </p:txBody>
      </p:sp>
      <p:sp>
        <p:nvSpPr>
          <p:cNvPr id="541699" name="Rectangle 3">
            <a:extLst>
              <a:ext uri="{FF2B5EF4-FFF2-40B4-BE49-F238E27FC236}">
                <a16:creationId xmlns:a16="http://schemas.microsoft.com/office/drawing/2014/main" id="{AB206E99-9198-3ABC-07CB-32EDC5DCBC4D}"/>
              </a:ext>
            </a:extLst>
          </p:cNvPr>
          <p:cNvSpPr>
            <a:spLocks noGrp="1" noChangeArrowheads="1"/>
          </p:cNvSpPr>
          <p:nvPr>
            <p:ph type="body" idx="1"/>
          </p:nvPr>
        </p:nvSpPr>
        <p:spPr>
          <a:xfrm>
            <a:off x="1898650" y="836614"/>
            <a:ext cx="8229600" cy="4530725"/>
          </a:xfrm>
        </p:spPr>
        <p:txBody>
          <a:bodyPr/>
          <a:lstStyle/>
          <a:p>
            <a:pPr marL="571500" indent="-571500" algn="r" rtl="1">
              <a:buNone/>
            </a:pPr>
            <a:endParaRPr lang="ar-SA" altLang="en-SA" dirty="0">
              <a:solidFill>
                <a:schemeClr val="tx1"/>
              </a:solidFill>
            </a:endParaRPr>
          </a:p>
          <a:p>
            <a:pPr marL="571500" indent="-571500" algn="r" rtl="1">
              <a:buNone/>
            </a:pPr>
            <a:endParaRPr lang="ar-SA" altLang="en-SA" dirty="0">
              <a:solidFill>
                <a:schemeClr val="tx1"/>
              </a:solidFill>
            </a:endParaRPr>
          </a:p>
          <a:p>
            <a:pPr marL="571500" indent="-571500" algn="r" rtl="1">
              <a:buNone/>
            </a:pPr>
            <a:r>
              <a:rPr lang="ar-SA" altLang="en-SA" dirty="0">
                <a:solidFill>
                  <a:schemeClr val="tx1"/>
                </a:solidFill>
              </a:rPr>
              <a:t>أثر القيم الاجتماعية علي أخلاقيات الوظيفة</a:t>
            </a:r>
          </a:p>
          <a:p>
            <a:pPr marL="571500" indent="-571500" algn="r" rtl="1">
              <a:buNone/>
            </a:pPr>
            <a:r>
              <a:rPr lang="ar-SA" altLang="en-SA" dirty="0">
                <a:solidFill>
                  <a:schemeClr val="tx1"/>
                </a:solidFill>
              </a:rPr>
              <a:t>  يخضع الفرد الى نوعين من القيم :</a:t>
            </a:r>
          </a:p>
          <a:p>
            <a:pPr marL="571500" indent="-571500" algn="r" rtl="1">
              <a:buNone/>
            </a:pPr>
            <a:r>
              <a:rPr lang="ar-SA" altLang="en-SA" dirty="0">
                <a:solidFill>
                  <a:schemeClr val="tx1"/>
                </a:solidFill>
              </a:rPr>
              <a:t>	* قيم الاسرة والقبيلة</a:t>
            </a:r>
          </a:p>
          <a:p>
            <a:pPr marL="571500" indent="-571500" algn="r" rtl="1">
              <a:buNone/>
            </a:pPr>
            <a:r>
              <a:rPr lang="ar-SA" altLang="en-SA" dirty="0">
                <a:solidFill>
                  <a:schemeClr val="tx1"/>
                </a:solidFill>
              </a:rPr>
              <a:t>	* قيم النظام الاجتماعي والأخلاقي السائد</a:t>
            </a:r>
            <a:endParaRPr lang="en-US"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a:extLst>
              <a:ext uri="{FF2B5EF4-FFF2-40B4-BE49-F238E27FC236}">
                <a16:creationId xmlns:a16="http://schemas.microsoft.com/office/drawing/2014/main" id="{677A2424-881B-DDDF-1F9E-1918819B695C}"/>
              </a:ext>
            </a:extLst>
          </p:cNvPr>
          <p:cNvSpPr>
            <a:spLocks noGrp="1" noChangeArrowheads="1"/>
          </p:cNvSpPr>
          <p:nvPr>
            <p:ph type="title"/>
          </p:nvPr>
        </p:nvSpPr>
        <p:spPr/>
        <p:txBody>
          <a:bodyPr/>
          <a:lstStyle/>
          <a:p>
            <a:pPr algn="r" rtl="1"/>
            <a:br>
              <a:rPr lang="ar-SA" altLang="en-SA" sz="3600">
                <a:solidFill>
                  <a:schemeClr val="tx1"/>
                </a:solidFill>
              </a:rPr>
            </a:br>
            <a:endParaRPr lang="en-US" altLang="en-SA" sz="3600">
              <a:solidFill>
                <a:schemeClr val="tx1"/>
              </a:solidFill>
            </a:endParaRPr>
          </a:p>
        </p:txBody>
      </p:sp>
      <p:sp>
        <p:nvSpPr>
          <p:cNvPr id="542723" name="Rectangle 3">
            <a:extLst>
              <a:ext uri="{FF2B5EF4-FFF2-40B4-BE49-F238E27FC236}">
                <a16:creationId xmlns:a16="http://schemas.microsoft.com/office/drawing/2014/main" id="{F7DE0E51-F0BF-FAFE-B5C8-B2776A27AAA1}"/>
              </a:ext>
            </a:extLst>
          </p:cNvPr>
          <p:cNvSpPr>
            <a:spLocks noGrp="1" noChangeArrowheads="1"/>
          </p:cNvSpPr>
          <p:nvPr>
            <p:ph type="body" idx="1"/>
          </p:nvPr>
        </p:nvSpPr>
        <p:spPr>
          <a:xfrm>
            <a:off x="1981200" y="1778001"/>
            <a:ext cx="8229600" cy="4530725"/>
          </a:xfrm>
        </p:spPr>
        <p:txBody>
          <a:bodyPr/>
          <a:lstStyle/>
          <a:p>
            <a:pPr marL="571500" indent="-571500" algn="r" rtl="1">
              <a:buNone/>
            </a:pPr>
            <a:r>
              <a:rPr lang="ar-SA" altLang="en-SA" dirty="0">
                <a:solidFill>
                  <a:schemeClr val="tx1"/>
                </a:solidFill>
              </a:rPr>
              <a:t>يدخل الفرد للوظيفة   لسببين:</a:t>
            </a:r>
          </a:p>
          <a:p>
            <a:pPr marL="1485900" lvl="2" indent="-571500" algn="r" rtl="1">
              <a:buClr>
                <a:srgbClr val="FF9999"/>
              </a:buClr>
            </a:pPr>
            <a:r>
              <a:rPr lang="ar-SA" altLang="en-SA" dirty="0">
                <a:solidFill>
                  <a:schemeClr val="tx1"/>
                </a:solidFill>
              </a:rPr>
              <a:t>مورد رزق للفرد</a:t>
            </a:r>
          </a:p>
          <a:p>
            <a:pPr marL="1485900" lvl="2" indent="-571500" algn="r" rtl="1">
              <a:buClr>
                <a:srgbClr val="FF9999"/>
              </a:buClr>
            </a:pPr>
            <a:r>
              <a:rPr lang="ar-SA" altLang="en-SA" dirty="0">
                <a:solidFill>
                  <a:schemeClr val="tx1"/>
                </a:solidFill>
              </a:rPr>
              <a:t>مركز اجتماعي للفرد بما تحمله من صلاحيات وسلطات</a:t>
            </a:r>
            <a:endParaRPr lang="en-US"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498B-B09C-9AFE-6C66-B4DEF681CF37}"/>
              </a:ext>
            </a:extLst>
          </p:cNvPr>
          <p:cNvSpPr>
            <a:spLocks noGrp="1"/>
          </p:cNvSpPr>
          <p:nvPr>
            <p:ph type="title"/>
          </p:nvPr>
        </p:nvSpPr>
        <p:spPr>
          <a:xfrm>
            <a:off x="838200" y="681037"/>
            <a:ext cx="10515600" cy="1325563"/>
          </a:xfrm>
        </p:spPr>
        <p:txBody>
          <a:bodyPr/>
          <a:lstStyle/>
          <a:p>
            <a:pPr algn="r" rtl="1"/>
            <a:r>
              <a:rPr lang="ar-SA" dirty="0">
                <a:solidFill>
                  <a:schemeClr val="tx1"/>
                </a:solidFill>
              </a:rPr>
              <a:t>مسببات السلوك السلبي والإيجابي </a:t>
            </a:r>
            <a:endParaRPr lang="en-SA" dirty="0">
              <a:solidFill>
                <a:schemeClr val="tx1"/>
              </a:solidFill>
            </a:endParaRPr>
          </a:p>
        </p:txBody>
      </p:sp>
      <p:sp>
        <p:nvSpPr>
          <p:cNvPr id="3" name="Content Placeholder 2">
            <a:extLst>
              <a:ext uri="{FF2B5EF4-FFF2-40B4-BE49-F238E27FC236}">
                <a16:creationId xmlns:a16="http://schemas.microsoft.com/office/drawing/2014/main" id="{D221EC94-B822-A500-0193-83A542997F7C}"/>
              </a:ext>
            </a:extLst>
          </p:cNvPr>
          <p:cNvSpPr>
            <a:spLocks noGrp="1"/>
          </p:cNvSpPr>
          <p:nvPr>
            <p:ph idx="1"/>
          </p:nvPr>
        </p:nvSpPr>
        <p:spPr/>
        <p:txBody>
          <a:bodyPr/>
          <a:lstStyle/>
          <a:p>
            <a:pPr marL="0" indent="0" algn="r" defTabSz="914400" rtl="1" eaLnBrk="1" latinLnBrk="0" hangingPunct="1">
              <a:lnSpc>
                <a:spcPct val="90000"/>
              </a:lnSpc>
              <a:spcBef>
                <a:spcPts val="1000"/>
              </a:spcBef>
              <a:buNone/>
            </a:pPr>
            <a:endParaRPr lang="ar-SA" dirty="0">
              <a:solidFill>
                <a:schemeClr val="tx1"/>
              </a:solidFill>
            </a:endParaRPr>
          </a:p>
          <a:p>
            <a:pPr marL="0" indent="0" algn="r" defTabSz="914400" rtl="1" eaLnBrk="1" latinLnBrk="0" hangingPunct="1">
              <a:lnSpc>
                <a:spcPct val="90000"/>
              </a:lnSpc>
              <a:spcBef>
                <a:spcPts val="1000"/>
              </a:spcBef>
              <a:buNone/>
            </a:pPr>
            <a:r>
              <a:rPr lang="ar-SA" dirty="0">
                <a:solidFill>
                  <a:schemeClr val="tx1"/>
                </a:solidFill>
              </a:rPr>
              <a:t>ينشأ السلوك الإيجابي أو السلبي بمدى معدل الرضى الوظيفي لدى العاملين الذي ينتج عن تفاعل عدة عوامل:</a:t>
            </a:r>
          </a:p>
          <a:p>
            <a:pPr algn="r" rtl="1"/>
            <a:r>
              <a:rPr lang="ar-SA" dirty="0">
                <a:solidFill>
                  <a:schemeClr val="tx1"/>
                </a:solidFill>
              </a:rPr>
              <a:t>تهيئة ظروف العمل المناسبة للأفراد في المنظمة ووجود مرونة في أساليب العمل.</a:t>
            </a:r>
          </a:p>
          <a:p>
            <a:pPr algn="r" rtl="1"/>
            <a:r>
              <a:rPr lang="ar-SA" dirty="0">
                <a:solidFill>
                  <a:schemeClr val="tx1"/>
                </a:solidFill>
              </a:rPr>
              <a:t>وجود علاقات إنسانية سليمة بين الإدارة والافراد بمختلف مستوياتهم الإدارية.</a:t>
            </a:r>
          </a:p>
          <a:p>
            <a:pPr algn="r" rtl="1"/>
            <a:r>
              <a:rPr lang="ar-SA" dirty="0">
                <a:solidFill>
                  <a:schemeClr val="tx1"/>
                </a:solidFill>
              </a:rPr>
              <a:t>الموضوعية والعدالة في نظام الأجور والحوافز.</a:t>
            </a:r>
          </a:p>
          <a:p>
            <a:pPr algn="r" rtl="1"/>
            <a:r>
              <a:rPr lang="ar-SA" dirty="0">
                <a:solidFill>
                  <a:schemeClr val="tx1"/>
                </a:solidFill>
              </a:rPr>
              <a:t>وجود القيادة المتفهمة القادرة على تحفيز الافراد واثارة دوافع العمل لديهم. </a:t>
            </a:r>
          </a:p>
          <a:p>
            <a:pPr marL="0" indent="0" algn="r" defTabSz="914400" rtl="1" eaLnBrk="1" latinLnBrk="0" hangingPunct="1">
              <a:lnSpc>
                <a:spcPct val="90000"/>
              </a:lnSpc>
              <a:spcBef>
                <a:spcPts val="1000"/>
              </a:spcBef>
              <a:buNone/>
            </a:pPr>
            <a:endParaRPr lang="ar-SA" dirty="0">
              <a:solidFill>
                <a:schemeClr val="tx1"/>
              </a:solidFill>
            </a:endParaRPr>
          </a:p>
        </p:txBody>
      </p:sp>
    </p:spTree>
    <p:extLst>
      <p:ext uri="{BB962C8B-B14F-4D97-AF65-F5344CB8AC3E}">
        <p14:creationId xmlns:p14="http://schemas.microsoft.com/office/powerpoint/2010/main" val="14765333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7" name="Rectangle 3">
            <a:extLst>
              <a:ext uri="{FF2B5EF4-FFF2-40B4-BE49-F238E27FC236}">
                <a16:creationId xmlns:a16="http://schemas.microsoft.com/office/drawing/2014/main" id="{F1731D82-A9E5-B2AE-F47B-00B14AB13DE7}"/>
              </a:ext>
            </a:extLst>
          </p:cNvPr>
          <p:cNvSpPr>
            <a:spLocks noGrp="1" noChangeArrowheads="1"/>
          </p:cNvSpPr>
          <p:nvPr>
            <p:ph type="body" idx="1"/>
          </p:nvPr>
        </p:nvSpPr>
        <p:spPr>
          <a:xfrm>
            <a:off x="2135188" y="1600201"/>
            <a:ext cx="8075612" cy="4530725"/>
          </a:xfrm>
        </p:spPr>
        <p:txBody>
          <a:bodyPr/>
          <a:lstStyle/>
          <a:p>
            <a:pPr marL="571500" indent="-571500" algn="r" rtl="1">
              <a:buNone/>
            </a:pPr>
            <a:r>
              <a:rPr lang="ar-SA" altLang="en-SA" sz="3500" dirty="0">
                <a:solidFill>
                  <a:schemeClr val="tx1"/>
                </a:solidFill>
              </a:rPr>
              <a:t>الموظف العام:</a:t>
            </a:r>
          </a:p>
          <a:p>
            <a:pPr marL="571500" indent="-571500" algn="r" rtl="1"/>
            <a:r>
              <a:rPr lang="ar-SA" altLang="en-SA" sz="3500" dirty="0">
                <a:solidFill>
                  <a:schemeClr val="tx1"/>
                </a:solidFill>
              </a:rPr>
              <a:t> هو خادم للمواطنين</a:t>
            </a:r>
          </a:p>
          <a:p>
            <a:pPr marL="571500" indent="-571500" algn="r" rtl="1"/>
            <a:r>
              <a:rPr lang="ar-SA" altLang="en-SA" sz="3500" dirty="0">
                <a:solidFill>
                  <a:schemeClr val="tx1"/>
                </a:solidFill>
              </a:rPr>
              <a:t>امين على اموال الدولة لديه</a:t>
            </a:r>
          </a:p>
          <a:p>
            <a:pPr marL="571500" indent="-571500" algn="r" rtl="1"/>
            <a:r>
              <a:rPr lang="ar-SA" altLang="en-SA" sz="3500" dirty="0">
                <a:solidFill>
                  <a:schemeClr val="tx1"/>
                </a:solidFill>
              </a:rPr>
              <a:t> سلطات وظيفته مرتبطة ب : </a:t>
            </a:r>
          </a:p>
          <a:p>
            <a:pPr marL="571500" indent="-571500" algn="r" rtl="1">
              <a:buNone/>
            </a:pPr>
            <a:r>
              <a:rPr lang="ar-SA" altLang="en-SA" sz="3500" dirty="0">
                <a:solidFill>
                  <a:schemeClr val="tx1"/>
                </a:solidFill>
              </a:rPr>
              <a:t>                - قواعد القانون العام</a:t>
            </a:r>
          </a:p>
          <a:p>
            <a:pPr marL="571500" indent="-571500" algn="r" rtl="1">
              <a:buNone/>
            </a:pPr>
            <a:r>
              <a:rPr lang="ar-SA" altLang="en-SA" sz="3500" dirty="0">
                <a:solidFill>
                  <a:schemeClr val="tx1"/>
                </a:solidFill>
              </a:rPr>
              <a:t>                - مصالح الدولة</a:t>
            </a:r>
          </a:p>
          <a:p>
            <a:pPr marL="571500" indent="-571500" algn="r" rtl="1">
              <a:buNone/>
            </a:pPr>
            <a:r>
              <a:rPr lang="ar-SA" altLang="en-SA" sz="3500" dirty="0">
                <a:solidFill>
                  <a:schemeClr val="tx1"/>
                </a:solidFill>
              </a:rPr>
              <a:t>                -  اهداف المنظمة التي يعمل بها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a:extLst>
              <a:ext uri="{FF2B5EF4-FFF2-40B4-BE49-F238E27FC236}">
                <a16:creationId xmlns:a16="http://schemas.microsoft.com/office/drawing/2014/main" id="{D3A65DEA-F2B8-0A71-413E-57815A6B2F00}"/>
              </a:ext>
            </a:extLst>
          </p:cNvPr>
          <p:cNvSpPr>
            <a:spLocks noGrp="1" noChangeArrowheads="1"/>
          </p:cNvSpPr>
          <p:nvPr>
            <p:ph type="title"/>
          </p:nvPr>
        </p:nvSpPr>
        <p:spPr>
          <a:xfrm>
            <a:off x="0" y="1056116"/>
            <a:ext cx="10515600" cy="1325563"/>
          </a:xfrm>
        </p:spPr>
        <p:txBody>
          <a:bodyPr/>
          <a:lstStyle/>
          <a:p>
            <a:pPr algn="r" rtl="1"/>
            <a:r>
              <a:rPr lang="ar-SA" altLang="en-SA" sz="4000" dirty="0">
                <a:solidFill>
                  <a:schemeClr val="tx1"/>
                </a:solidFill>
              </a:rPr>
              <a:t>انحراف الموظف</a:t>
            </a:r>
            <a:endParaRPr lang="en-US" altLang="en-SA" sz="4000" dirty="0">
              <a:solidFill>
                <a:schemeClr val="tx1"/>
              </a:solidFill>
            </a:endParaRPr>
          </a:p>
        </p:txBody>
      </p:sp>
      <p:sp>
        <p:nvSpPr>
          <p:cNvPr id="556036" name="Rectangle 4">
            <a:extLst>
              <a:ext uri="{FF2B5EF4-FFF2-40B4-BE49-F238E27FC236}">
                <a16:creationId xmlns:a16="http://schemas.microsoft.com/office/drawing/2014/main" id="{4FDA4A1A-F845-BD2E-AB14-18E6D387A4ED}"/>
              </a:ext>
            </a:extLst>
          </p:cNvPr>
          <p:cNvSpPr>
            <a:spLocks noChangeArrowheads="1"/>
          </p:cNvSpPr>
          <p:nvPr/>
        </p:nvSpPr>
        <p:spPr bwMode="auto">
          <a:xfrm>
            <a:off x="2424113" y="1989138"/>
            <a:ext cx="7416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ar-SA" altLang="en-SA" sz="2400" dirty="0">
                <a:effectLst>
                  <a:outerShdw blurRad="38100" dist="38100" dir="2700000" algn="tl">
                    <a:srgbClr val="000000"/>
                  </a:outerShdw>
                </a:effectLst>
                <a:cs typeface="+mj-cs"/>
              </a:rPr>
              <a:t>ينحرف الموظف في الحالات التالية:</a:t>
            </a:r>
          </a:p>
          <a:p>
            <a:pPr algn="r" rtl="1"/>
            <a:endParaRPr lang="ar-SA" altLang="en-SA" sz="2400" dirty="0">
              <a:effectLst>
                <a:outerShdw blurRad="38100" dist="38100" dir="2700000" algn="tl">
                  <a:srgbClr val="000000"/>
                </a:outerShdw>
              </a:effectLst>
              <a:cs typeface="+mj-cs"/>
            </a:endParaRPr>
          </a:p>
          <a:p>
            <a:pPr lvl="2" algn="r" rtl="1">
              <a:buClr>
                <a:srgbClr val="FF9999"/>
              </a:buClr>
              <a:buFont typeface="Wingdings" pitchFamily="2" charset="2"/>
              <a:buChar char="w"/>
            </a:pPr>
            <a:r>
              <a:rPr lang="ar-SA" altLang="en-SA" sz="2400" dirty="0">
                <a:effectLst>
                  <a:outerShdw blurRad="38100" dist="38100" dir="2700000" algn="tl">
                    <a:srgbClr val="000000"/>
                  </a:outerShdw>
                </a:effectLst>
                <a:cs typeface="+mj-cs"/>
              </a:rPr>
              <a:t> اعتقاد أن الوظيفة تشريف  لا تكليف  </a:t>
            </a:r>
          </a:p>
          <a:p>
            <a:pPr lvl="2" algn="r" rtl="1">
              <a:buClr>
                <a:srgbClr val="FF9999"/>
              </a:buClr>
              <a:buFont typeface="Wingdings" pitchFamily="2" charset="2"/>
              <a:buChar char="w"/>
            </a:pPr>
            <a:r>
              <a:rPr lang="ar-SA" altLang="en-SA" sz="2400" dirty="0">
                <a:effectLst>
                  <a:outerShdw blurRad="38100" dist="38100" dir="2700000" algn="tl">
                    <a:srgbClr val="000000"/>
                  </a:outerShdw>
                </a:effectLst>
                <a:cs typeface="+mj-cs"/>
              </a:rPr>
              <a:t> استغلال النفوذ</a:t>
            </a:r>
          </a:p>
          <a:p>
            <a:pPr lvl="2" algn="r" rtl="1">
              <a:buClr>
                <a:srgbClr val="FF9999"/>
              </a:buClr>
              <a:buFont typeface="Wingdings" pitchFamily="2" charset="2"/>
              <a:buChar char="w"/>
            </a:pPr>
            <a:r>
              <a:rPr lang="ar-SA" altLang="en-SA" sz="2400" dirty="0">
                <a:effectLst>
                  <a:outerShdw blurRad="38100" dist="38100" dir="2700000" algn="tl">
                    <a:srgbClr val="000000"/>
                  </a:outerShdw>
                </a:effectLst>
                <a:cs typeface="+mj-cs"/>
              </a:rPr>
              <a:t> المتاجرة بالوظيفة</a:t>
            </a:r>
          </a:p>
          <a:p>
            <a:pPr lvl="2" algn="r" rtl="1">
              <a:buClr>
                <a:srgbClr val="FF9999"/>
              </a:buClr>
              <a:buFont typeface="Wingdings" pitchFamily="2" charset="2"/>
              <a:buChar char="w"/>
            </a:pPr>
            <a:r>
              <a:rPr lang="ar-SA" altLang="en-SA" sz="2400" dirty="0">
                <a:effectLst>
                  <a:outerShdw blurRad="38100" dist="38100" dir="2700000" algn="tl">
                    <a:srgbClr val="000000"/>
                  </a:outerShdw>
                </a:effectLst>
                <a:cs typeface="+mj-cs"/>
              </a:rPr>
              <a:t> تنافس غير شريف لامتيازات اكثر</a:t>
            </a:r>
          </a:p>
          <a:p>
            <a:pPr algn="r" rtl="1">
              <a:spcBef>
                <a:spcPct val="50000"/>
              </a:spcBef>
              <a:buClr>
                <a:srgbClr val="FF9999"/>
              </a:buClr>
              <a:buSzPct val="60000"/>
              <a:buFont typeface="Wingdings" pitchFamily="2" charset="2"/>
              <a:buChar char="u"/>
            </a:pPr>
            <a:endParaRPr lang="en-SA" altLang="en-SA" sz="2400" dirty="0">
              <a:effectLst>
                <a:outerShdw blurRad="38100" dist="38100" dir="2700000" algn="tl">
                  <a:srgbClr val="000000"/>
                </a:outerShdw>
              </a:effectLst>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a:extLst>
              <a:ext uri="{FF2B5EF4-FFF2-40B4-BE49-F238E27FC236}">
                <a16:creationId xmlns:a16="http://schemas.microsoft.com/office/drawing/2014/main" id="{74488C34-9BE5-3758-559F-83830B5BEC01}"/>
              </a:ext>
            </a:extLst>
          </p:cNvPr>
          <p:cNvSpPr>
            <a:spLocks noGrp="1" noChangeArrowheads="1"/>
          </p:cNvSpPr>
          <p:nvPr>
            <p:ph type="title"/>
          </p:nvPr>
        </p:nvSpPr>
        <p:spPr>
          <a:xfrm>
            <a:off x="2104767" y="807524"/>
            <a:ext cx="8229600" cy="1139825"/>
          </a:xfrm>
        </p:spPr>
        <p:txBody>
          <a:bodyPr/>
          <a:lstStyle/>
          <a:p>
            <a:pPr algn="r" rtl="1"/>
            <a:r>
              <a:rPr lang="ar-SA" altLang="en-SA" dirty="0">
                <a:solidFill>
                  <a:schemeClr val="tx1"/>
                </a:solidFill>
              </a:rPr>
              <a:t>المعنى الشرعي للأخلاق</a:t>
            </a:r>
            <a:endParaRPr lang="en-SA" altLang="en-SA" dirty="0">
              <a:solidFill>
                <a:schemeClr val="tx1"/>
              </a:solidFill>
            </a:endParaRPr>
          </a:p>
        </p:txBody>
      </p:sp>
      <p:sp>
        <p:nvSpPr>
          <p:cNvPr id="588803" name="Rectangle 3">
            <a:extLst>
              <a:ext uri="{FF2B5EF4-FFF2-40B4-BE49-F238E27FC236}">
                <a16:creationId xmlns:a16="http://schemas.microsoft.com/office/drawing/2014/main" id="{41D3C518-AE8A-A16E-5AA8-0BDBA4BEE632}"/>
              </a:ext>
            </a:extLst>
          </p:cNvPr>
          <p:cNvSpPr>
            <a:spLocks noGrp="1" noChangeArrowheads="1"/>
          </p:cNvSpPr>
          <p:nvPr>
            <p:ph type="body" idx="1"/>
          </p:nvPr>
        </p:nvSpPr>
        <p:spPr>
          <a:xfrm>
            <a:off x="1981200" y="1773239"/>
            <a:ext cx="8229600" cy="4530725"/>
          </a:xfrm>
          <a:noFill/>
          <a:ln/>
        </p:spPr>
        <p:txBody>
          <a:bodyPr/>
          <a:lstStyle/>
          <a:p>
            <a:pPr algn="r" rtl="1">
              <a:lnSpc>
                <a:spcPct val="80000"/>
              </a:lnSpc>
            </a:pPr>
            <a:r>
              <a:rPr lang="ar-SA" altLang="en-SA" sz="3100" dirty="0">
                <a:solidFill>
                  <a:schemeClr val="tx1"/>
                </a:solidFill>
              </a:rPr>
              <a:t> أنها حالة نفسية أو انفعال.</a:t>
            </a:r>
          </a:p>
          <a:p>
            <a:pPr algn="r" rtl="1">
              <a:lnSpc>
                <a:spcPct val="80000"/>
              </a:lnSpc>
            </a:pPr>
            <a:r>
              <a:rPr lang="ar-SA" altLang="en-SA" sz="3100" dirty="0">
                <a:solidFill>
                  <a:schemeClr val="tx1"/>
                </a:solidFill>
              </a:rPr>
              <a:t>إن النظام الاخلاقي في الاسلام:</a:t>
            </a:r>
          </a:p>
          <a:p>
            <a:pPr lvl="3" algn="r" rtl="1">
              <a:lnSpc>
                <a:spcPct val="80000"/>
              </a:lnSpc>
            </a:pPr>
            <a:r>
              <a:rPr lang="ar-SA" altLang="en-SA" sz="3100" dirty="0">
                <a:solidFill>
                  <a:schemeClr val="tx1"/>
                </a:solidFill>
              </a:rPr>
              <a:t> إلهي ( أنه مراد الله).</a:t>
            </a:r>
          </a:p>
          <a:p>
            <a:pPr lvl="3" algn="r" rtl="1">
              <a:lnSpc>
                <a:spcPct val="80000"/>
              </a:lnSpc>
            </a:pPr>
            <a:r>
              <a:rPr lang="ar-SA" altLang="en-SA" sz="3100" dirty="0">
                <a:solidFill>
                  <a:schemeClr val="tx1"/>
                </a:solidFill>
              </a:rPr>
              <a:t> إنساني ( يعني بالإنسان).</a:t>
            </a:r>
          </a:p>
          <a:p>
            <a:pPr algn="r" rtl="1">
              <a:lnSpc>
                <a:spcPct val="80000"/>
              </a:lnSpc>
            </a:pPr>
            <a:r>
              <a:rPr lang="ar-SA" altLang="en-SA" sz="3100" dirty="0">
                <a:solidFill>
                  <a:schemeClr val="tx1"/>
                </a:solidFill>
              </a:rPr>
              <a:t>أن الاخلاق نظام من أجل الحياة الخيرة وطريقة التعامل الانساني.</a:t>
            </a:r>
          </a:p>
          <a:p>
            <a:pPr algn="r" rtl="1">
              <a:lnSpc>
                <a:spcPct val="80000"/>
              </a:lnSpc>
            </a:pPr>
            <a:r>
              <a:rPr lang="ar-SA" altLang="en-SA" sz="3100" dirty="0">
                <a:solidFill>
                  <a:schemeClr val="tx1"/>
                </a:solidFill>
              </a:rPr>
              <a:t>تكامل الجانب النظري مع الجانب العملي.</a:t>
            </a:r>
          </a:p>
          <a:p>
            <a:pPr algn="r" rtl="1">
              <a:lnSpc>
                <a:spcPct val="80000"/>
              </a:lnSpc>
            </a:pPr>
            <a:r>
              <a:rPr lang="ar-SA" altLang="en-SA" sz="3100" dirty="0">
                <a:solidFill>
                  <a:schemeClr val="tx1"/>
                </a:solidFill>
              </a:rPr>
              <a:t>اتساع نظام تطبيق الأخلاق عملياً.</a:t>
            </a:r>
          </a:p>
          <a:p>
            <a:pPr algn="r" rtl="1">
              <a:lnSpc>
                <a:spcPct val="80000"/>
              </a:lnSpc>
            </a:pPr>
            <a:r>
              <a:rPr lang="ar-SA" altLang="en-SA" sz="3100" dirty="0">
                <a:solidFill>
                  <a:schemeClr val="tx1"/>
                </a:solidFill>
              </a:rPr>
              <a:t>انبثاق من العقيدة وشمول وثبات وواقعية.</a:t>
            </a:r>
          </a:p>
          <a:p>
            <a:pPr algn="r" rtl="1">
              <a:lnSpc>
                <a:spcPct val="80000"/>
              </a:lnSpc>
              <a:buFont typeface="Wingdings" pitchFamily="2" charset="2"/>
              <a:buNone/>
            </a:pPr>
            <a:endParaRPr lang="ar-SA" altLang="en-SA" sz="21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a:extLst>
              <a:ext uri="{FF2B5EF4-FFF2-40B4-BE49-F238E27FC236}">
                <a16:creationId xmlns:a16="http://schemas.microsoft.com/office/drawing/2014/main" id="{E9C14773-67E9-8E9F-442A-86A31F6088F8}"/>
              </a:ext>
            </a:extLst>
          </p:cNvPr>
          <p:cNvSpPr>
            <a:spLocks noGrp="1" noChangeArrowheads="1"/>
          </p:cNvSpPr>
          <p:nvPr>
            <p:ph type="title"/>
          </p:nvPr>
        </p:nvSpPr>
        <p:spPr>
          <a:xfrm>
            <a:off x="2176334" y="1071778"/>
            <a:ext cx="8229600" cy="919163"/>
          </a:xfrm>
        </p:spPr>
        <p:txBody>
          <a:bodyPr/>
          <a:lstStyle/>
          <a:p>
            <a:pPr algn="r" rtl="1"/>
            <a:r>
              <a:rPr lang="ar-SA" altLang="en-SA" sz="3200" b="1" dirty="0">
                <a:solidFill>
                  <a:schemeClr val="tx1"/>
                </a:solidFill>
              </a:rPr>
              <a:t>العوامل التي ساعدت على زيادة الفساد الاداري</a:t>
            </a:r>
            <a:endParaRPr lang="en-SA" altLang="en-SA" sz="4000" dirty="0">
              <a:solidFill>
                <a:schemeClr val="tx1"/>
              </a:solidFill>
            </a:endParaRPr>
          </a:p>
        </p:txBody>
      </p:sp>
      <p:sp>
        <p:nvSpPr>
          <p:cNvPr id="589827" name="Rectangle 3">
            <a:extLst>
              <a:ext uri="{FF2B5EF4-FFF2-40B4-BE49-F238E27FC236}">
                <a16:creationId xmlns:a16="http://schemas.microsoft.com/office/drawing/2014/main" id="{3C8E3D3C-F818-BCC4-4BF0-130F8B757EDC}"/>
              </a:ext>
            </a:extLst>
          </p:cNvPr>
          <p:cNvSpPr>
            <a:spLocks noGrp="1" noChangeArrowheads="1"/>
          </p:cNvSpPr>
          <p:nvPr>
            <p:ph type="body" idx="1"/>
          </p:nvPr>
        </p:nvSpPr>
        <p:spPr>
          <a:xfrm>
            <a:off x="1981200" y="1628775"/>
            <a:ext cx="8229600" cy="4032250"/>
          </a:xfrm>
        </p:spPr>
        <p:txBody>
          <a:bodyPr/>
          <a:lstStyle/>
          <a:p>
            <a:pPr algn="r" rtl="1">
              <a:lnSpc>
                <a:spcPct val="90000"/>
              </a:lnSpc>
              <a:buFont typeface="Wingdings" pitchFamily="2" charset="2"/>
              <a:buNone/>
            </a:pPr>
            <a:r>
              <a:rPr lang="ar-SA" altLang="en-SA" sz="1800" dirty="0">
                <a:solidFill>
                  <a:schemeClr val="tx1"/>
                </a:solidFill>
              </a:rPr>
              <a:t>       </a:t>
            </a:r>
            <a:endParaRPr lang="ar-SA" altLang="en-SA" sz="2700" dirty="0">
              <a:solidFill>
                <a:schemeClr val="tx1"/>
              </a:solidFill>
            </a:endParaRPr>
          </a:p>
          <a:p>
            <a:pPr algn="r" rtl="1">
              <a:lnSpc>
                <a:spcPct val="90000"/>
              </a:lnSpc>
            </a:pPr>
            <a:r>
              <a:rPr lang="ar-SA" altLang="en-SA" dirty="0">
                <a:solidFill>
                  <a:schemeClr val="tx1"/>
                </a:solidFill>
              </a:rPr>
              <a:t>التوجه نحو عالمية الاقتصاد وتكامله.</a:t>
            </a:r>
          </a:p>
          <a:p>
            <a:pPr algn="r" rtl="1">
              <a:lnSpc>
                <a:spcPct val="90000"/>
              </a:lnSpc>
            </a:pPr>
            <a:r>
              <a:rPr lang="ar-SA" altLang="en-SA" dirty="0">
                <a:solidFill>
                  <a:schemeClr val="tx1"/>
                </a:solidFill>
              </a:rPr>
              <a:t>عالمية التمويل الدولي.</a:t>
            </a:r>
          </a:p>
          <a:p>
            <a:pPr algn="r" rtl="1">
              <a:lnSpc>
                <a:spcPct val="90000"/>
              </a:lnSpc>
            </a:pPr>
            <a:r>
              <a:rPr lang="ar-SA" altLang="en-SA" dirty="0">
                <a:solidFill>
                  <a:schemeClr val="tx1"/>
                </a:solidFill>
              </a:rPr>
              <a:t>تنامي التحول إلى النظم الديمقراطية.</a:t>
            </a:r>
          </a:p>
          <a:p>
            <a:pPr algn="r" rtl="1">
              <a:lnSpc>
                <a:spcPct val="90000"/>
              </a:lnSpc>
            </a:pPr>
            <a:r>
              <a:rPr lang="ar-SA" altLang="en-SA" dirty="0">
                <a:solidFill>
                  <a:schemeClr val="tx1"/>
                </a:solidFill>
              </a:rPr>
              <a:t>التوجه نحو اللامركزية، والخصخصة.</a:t>
            </a:r>
          </a:p>
          <a:p>
            <a:pPr algn="r" rtl="1">
              <a:lnSpc>
                <a:spcPct val="90000"/>
              </a:lnSpc>
            </a:pPr>
            <a:r>
              <a:rPr lang="ar-SA" altLang="en-SA" dirty="0">
                <a:solidFill>
                  <a:schemeClr val="tx1"/>
                </a:solidFill>
              </a:rPr>
              <a:t>فقدان نظم التحكم والرقابة.</a:t>
            </a:r>
          </a:p>
          <a:p>
            <a:pPr algn="r" rtl="1">
              <a:lnSpc>
                <a:spcPct val="90000"/>
              </a:lnSpc>
            </a:pPr>
            <a:r>
              <a:rPr lang="ar-SA" altLang="en-SA" dirty="0">
                <a:solidFill>
                  <a:schemeClr val="tx1"/>
                </a:solidFill>
              </a:rPr>
              <a:t>النظم الاستثمارية العالمية.</a:t>
            </a:r>
          </a:p>
          <a:p>
            <a:pPr algn="r" rtl="1">
              <a:lnSpc>
                <a:spcPct val="90000"/>
              </a:lnSpc>
            </a:pPr>
            <a:r>
              <a:rPr lang="ar-SA" altLang="en-SA" dirty="0">
                <a:solidFill>
                  <a:schemeClr val="tx1"/>
                </a:solidFill>
              </a:rPr>
              <a:t>الفرص المتاحة للفساد الإداري في ظل عالمية السوق المالية.</a:t>
            </a:r>
          </a:p>
          <a:p>
            <a:pPr algn="r" rtl="1">
              <a:lnSpc>
                <a:spcPct val="90000"/>
              </a:lnSpc>
            </a:pPr>
            <a:endParaRPr lang="ar-SA"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a:extLst>
              <a:ext uri="{FF2B5EF4-FFF2-40B4-BE49-F238E27FC236}">
                <a16:creationId xmlns:a16="http://schemas.microsoft.com/office/drawing/2014/main" id="{DCA7A7B9-139F-D1D2-4468-125A5A4FC942}"/>
              </a:ext>
            </a:extLst>
          </p:cNvPr>
          <p:cNvSpPr>
            <a:spLocks noGrp="1" noChangeArrowheads="1"/>
          </p:cNvSpPr>
          <p:nvPr>
            <p:ph type="title"/>
          </p:nvPr>
        </p:nvSpPr>
        <p:spPr>
          <a:xfrm>
            <a:off x="-1299519" y="1037432"/>
            <a:ext cx="10515600" cy="1325563"/>
          </a:xfrm>
        </p:spPr>
        <p:txBody>
          <a:bodyPr/>
          <a:lstStyle/>
          <a:p>
            <a:pPr algn="r" rtl="1"/>
            <a:r>
              <a:rPr lang="ar-SA" altLang="en-SA" sz="3200" dirty="0">
                <a:solidFill>
                  <a:schemeClr val="tx1"/>
                </a:solidFill>
              </a:rPr>
              <a:t>مصادر أخلاقيات السلوك الاداري</a:t>
            </a:r>
            <a:endParaRPr lang="en-SA" altLang="en-SA" sz="4000" dirty="0">
              <a:solidFill>
                <a:schemeClr val="tx1"/>
              </a:solidFill>
            </a:endParaRPr>
          </a:p>
        </p:txBody>
      </p:sp>
      <p:sp>
        <p:nvSpPr>
          <p:cNvPr id="590851" name="Rectangle 3">
            <a:extLst>
              <a:ext uri="{FF2B5EF4-FFF2-40B4-BE49-F238E27FC236}">
                <a16:creationId xmlns:a16="http://schemas.microsoft.com/office/drawing/2014/main" id="{34921E8A-DBC2-6110-CE05-A9DB9A47ED49}"/>
              </a:ext>
            </a:extLst>
          </p:cNvPr>
          <p:cNvSpPr>
            <a:spLocks noGrp="1" noChangeArrowheads="1"/>
          </p:cNvSpPr>
          <p:nvPr>
            <p:ph type="body" idx="1"/>
          </p:nvPr>
        </p:nvSpPr>
        <p:spPr>
          <a:xfrm>
            <a:off x="1981200" y="1700214"/>
            <a:ext cx="8229600" cy="3889375"/>
          </a:xfrm>
        </p:spPr>
        <p:txBody>
          <a:bodyPr>
            <a:normAutofit lnSpcReduction="10000"/>
          </a:bodyPr>
          <a:lstStyle/>
          <a:p>
            <a:pPr algn="r" rtl="1">
              <a:lnSpc>
                <a:spcPct val="80000"/>
              </a:lnSpc>
              <a:buFont typeface="Wingdings" pitchFamily="2" charset="2"/>
              <a:buNone/>
            </a:pPr>
            <a:endParaRPr lang="ar-SA" altLang="en-SA" sz="2400" dirty="0">
              <a:solidFill>
                <a:schemeClr val="tx1"/>
              </a:solidFill>
            </a:endParaRPr>
          </a:p>
          <a:p>
            <a:pPr algn="r" rtl="1">
              <a:lnSpc>
                <a:spcPct val="80000"/>
              </a:lnSpc>
            </a:pPr>
            <a:r>
              <a:rPr lang="ar-SA" altLang="en-SA" dirty="0">
                <a:solidFill>
                  <a:schemeClr val="tx1"/>
                </a:solidFill>
              </a:rPr>
              <a:t>المصدرين الأساسيين:</a:t>
            </a:r>
          </a:p>
          <a:p>
            <a:pPr lvl="2" algn="r" rtl="1">
              <a:lnSpc>
                <a:spcPct val="80000"/>
              </a:lnSpc>
            </a:pPr>
            <a:r>
              <a:rPr lang="ar-SA" altLang="en-SA" sz="2800" dirty="0">
                <a:solidFill>
                  <a:schemeClr val="tx1"/>
                </a:solidFill>
              </a:rPr>
              <a:t> الكتاب </a:t>
            </a:r>
          </a:p>
          <a:p>
            <a:pPr lvl="2" algn="r" rtl="1">
              <a:lnSpc>
                <a:spcPct val="80000"/>
              </a:lnSpc>
            </a:pPr>
            <a:r>
              <a:rPr lang="ar-SA" altLang="en-SA" sz="2800" dirty="0">
                <a:solidFill>
                  <a:schemeClr val="tx1"/>
                </a:solidFill>
              </a:rPr>
              <a:t> والسنه </a:t>
            </a:r>
          </a:p>
          <a:p>
            <a:pPr lvl="2" algn="r" rtl="1">
              <a:lnSpc>
                <a:spcPct val="80000"/>
              </a:lnSpc>
              <a:buFont typeface="Wingdings" pitchFamily="2" charset="2"/>
              <a:buNone/>
            </a:pPr>
            <a:r>
              <a:rPr lang="ar-SA" altLang="en-SA" sz="2800" dirty="0">
                <a:solidFill>
                  <a:schemeClr val="tx1"/>
                </a:solidFill>
              </a:rPr>
              <a:t>وهما الثابتان على مر القرون</a:t>
            </a:r>
          </a:p>
          <a:p>
            <a:pPr algn="r" rtl="1">
              <a:lnSpc>
                <a:spcPct val="80000"/>
              </a:lnSpc>
              <a:buFont typeface="Wingdings" pitchFamily="2" charset="2"/>
              <a:buNone/>
            </a:pPr>
            <a:endParaRPr lang="ar-SA" altLang="en-SA" dirty="0">
              <a:solidFill>
                <a:schemeClr val="tx1"/>
              </a:solidFill>
            </a:endParaRPr>
          </a:p>
          <a:p>
            <a:pPr algn="r" rtl="1">
              <a:lnSpc>
                <a:spcPct val="80000"/>
              </a:lnSpc>
            </a:pPr>
            <a:endParaRPr lang="ar-SA" altLang="en-SA" dirty="0">
              <a:solidFill>
                <a:schemeClr val="tx1"/>
              </a:solidFill>
            </a:endParaRPr>
          </a:p>
          <a:p>
            <a:pPr algn="r" rtl="1">
              <a:lnSpc>
                <a:spcPct val="80000"/>
              </a:lnSpc>
              <a:buFont typeface="Wingdings" pitchFamily="2" charset="2"/>
              <a:buNone/>
            </a:pPr>
            <a:endParaRPr lang="ar-SA" altLang="en-SA" sz="2400" dirty="0">
              <a:solidFill>
                <a:schemeClr val="tx1"/>
              </a:solidFill>
            </a:endParaRPr>
          </a:p>
          <a:p>
            <a:pPr algn="r" rtl="1">
              <a:lnSpc>
                <a:spcPct val="80000"/>
              </a:lnSpc>
              <a:buFont typeface="Wingdings" pitchFamily="2" charset="2"/>
              <a:buNone/>
            </a:pPr>
            <a:r>
              <a:rPr lang="ar-SA" altLang="en-SA" sz="1500" dirty="0">
                <a:solidFill>
                  <a:schemeClr val="tx1"/>
                </a:solidFill>
              </a:rPr>
              <a:t>       </a:t>
            </a:r>
          </a:p>
          <a:p>
            <a:pPr algn="r" rtl="1">
              <a:lnSpc>
                <a:spcPct val="80000"/>
              </a:lnSpc>
              <a:buFont typeface="Wingdings" pitchFamily="2" charset="2"/>
              <a:buNone/>
            </a:pPr>
            <a:endParaRPr lang="ar-SA" altLang="en-SA" sz="1500" dirty="0">
              <a:solidFill>
                <a:schemeClr val="tx1"/>
              </a:solidFill>
            </a:endParaRPr>
          </a:p>
          <a:p>
            <a:pPr algn="r" rtl="1">
              <a:lnSpc>
                <a:spcPct val="80000"/>
              </a:lnSpc>
              <a:buFont typeface="Wingdings" pitchFamily="2" charset="2"/>
              <a:buNone/>
            </a:pPr>
            <a:r>
              <a:rPr lang="ar-SA" altLang="en-SA" sz="800" dirty="0">
                <a:solidFill>
                  <a:schemeClr val="tx1"/>
                </a:solidFill>
              </a:rPr>
              <a:t>     </a:t>
            </a:r>
            <a:endParaRPr lang="en-SA" altLang="en-SA" sz="8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a:extLst>
              <a:ext uri="{FF2B5EF4-FFF2-40B4-BE49-F238E27FC236}">
                <a16:creationId xmlns:a16="http://schemas.microsoft.com/office/drawing/2014/main" id="{139D5751-6FAC-05F1-9CD0-6191582D7501}"/>
              </a:ext>
            </a:extLst>
          </p:cNvPr>
          <p:cNvSpPr>
            <a:spLocks noGrp="1" noChangeArrowheads="1"/>
          </p:cNvSpPr>
          <p:nvPr>
            <p:ph type="title"/>
          </p:nvPr>
        </p:nvSpPr>
        <p:spPr>
          <a:xfrm>
            <a:off x="1583210" y="683185"/>
            <a:ext cx="8229600" cy="1716087"/>
          </a:xfrm>
        </p:spPr>
        <p:txBody>
          <a:bodyPr/>
          <a:lstStyle/>
          <a:p>
            <a:pPr algn="r" rtl="1"/>
            <a:r>
              <a:rPr lang="ar-SA" altLang="en-SA" sz="3600" b="1" dirty="0">
                <a:solidFill>
                  <a:schemeClr val="tx1"/>
                </a:solidFill>
              </a:rPr>
              <a:t>بعض أخلاق العمل الأساسية للمسلم العامل</a:t>
            </a:r>
            <a:endParaRPr lang="en-SA" altLang="en-SA" sz="3600" dirty="0">
              <a:solidFill>
                <a:schemeClr val="tx1"/>
              </a:solidFill>
            </a:endParaRPr>
          </a:p>
        </p:txBody>
      </p:sp>
      <p:sp>
        <p:nvSpPr>
          <p:cNvPr id="591875" name="Rectangle 3">
            <a:extLst>
              <a:ext uri="{FF2B5EF4-FFF2-40B4-BE49-F238E27FC236}">
                <a16:creationId xmlns:a16="http://schemas.microsoft.com/office/drawing/2014/main" id="{364395D2-7C25-D775-EB60-F192A581AD51}"/>
              </a:ext>
            </a:extLst>
          </p:cNvPr>
          <p:cNvSpPr>
            <a:spLocks noGrp="1" noChangeArrowheads="1"/>
          </p:cNvSpPr>
          <p:nvPr>
            <p:ph type="body" idx="1"/>
          </p:nvPr>
        </p:nvSpPr>
        <p:spPr>
          <a:xfrm>
            <a:off x="1992313" y="1989138"/>
            <a:ext cx="8229600" cy="4608512"/>
          </a:xfrm>
        </p:spPr>
        <p:txBody>
          <a:bodyPr/>
          <a:lstStyle/>
          <a:p>
            <a:pPr algn="r" rtl="1">
              <a:buFont typeface="Wingdings" pitchFamily="2" charset="2"/>
              <a:buNone/>
            </a:pPr>
            <a:r>
              <a:rPr lang="ar-SA" altLang="en-SA" sz="3200">
                <a:solidFill>
                  <a:schemeClr val="tx1"/>
                </a:solidFill>
              </a:rPr>
              <a:t>1- الكفاية والإتقان في العمل.</a:t>
            </a:r>
          </a:p>
          <a:p>
            <a:pPr lvl="2" algn="r" rtl="1">
              <a:buClr>
                <a:srgbClr val="FF9999"/>
              </a:buClr>
            </a:pPr>
            <a:r>
              <a:rPr lang="ar-SA" altLang="en-SA" sz="3200">
                <a:solidFill>
                  <a:schemeClr val="tx1"/>
                </a:solidFill>
              </a:rPr>
              <a:t> أمر لازم لإصلاح الإدارة.</a:t>
            </a:r>
          </a:p>
          <a:p>
            <a:pPr lvl="2" algn="r" rtl="1">
              <a:buClr>
                <a:srgbClr val="FF9999"/>
              </a:buClr>
            </a:pPr>
            <a:r>
              <a:rPr lang="ar-SA" altLang="en-SA" sz="3200">
                <a:solidFill>
                  <a:schemeClr val="tx1"/>
                </a:solidFill>
              </a:rPr>
              <a:t> ضرورة لمواجهة التحديات.</a:t>
            </a:r>
          </a:p>
          <a:p>
            <a:pPr lvl="2" algn="r" rtl="1">
              <a:buClr>
                <a:srgbClr val="FF9999"/>
              </a:buClr>
            </a:pPr>
            <a:r>
              <a:rPr lang="ar-SA" altLang="en-SA" sz="3200">
                <a:solidFill>
                  <a:schemeClr val="tx1"/>
                </a:solidFill>
              </a:rPr>
              <a:t> ضرورة لتعقد القطاع العام.</a:t>
            </a:r>
          </a:p>
          <a:p>
            <a:pPr algn="r" rtl="1"/>
            <a:endParaRPr lang="ar-SA" altLang="en-SA" sz="32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a:extLst>
              <a:ext uri="{FF2B5EF4-FFF2-40B4-BE49-F238E27FC236}">
                <a16:creationId xmlns:a16="http://schemas.microsoft.com/office/drawing/2014/main" id="{CF5390F9-8FC1-A18E-2627-B6E69E021DFD}"/>
              </a:ext>
            </a:extLst>
          </p:cNvPr>
          <p:cNvSpPr>
            <a:spLocks noGrp="1" noChangeArrowheads="1"/>
          </p:cNvSpPr>
          <p:nvPr>
            <p:ph type="title"/>
          </p:nvPr>
        </p:nvSpPr>
        <p:spPr>
          <a:xfrm>
            <a:off x="2114550" y="488951"/>
            <a:ext cx="8229600" cy="1139825"/>
          </a:xfrm>
        </p:spPr>
        <p:txBody>
          <a:bodyPr/>
          <a:lstStyle/>
          <a:p>
            <a:pPr algn="r" rtl="1"/>
            <a:r>
              <a:rPr lang="ar-SA" altLang="en-SA" sz="4000">
                <a:solidFill>
                  <a:schemeClr val="tx1"/>
                </a:solidFill>
              </a:rPr>
              <a:t> </a:t>
            </a:r>
            <a:endParaRPr lang="en-SA" altLang="en-SA" sz="4000">
              <a:solidFill>
                <a:schemeClr val="tx1"/>
              </a:solidFill>
            </a:endParaRPr>
          </a:p>
        </p:txBody>
      </p:sp>
      <p:sp>
        <p:nvSpPr>
          <p:cNvPr id="592899" name="Rectangle 3">
            <a:extLst>
              <a:ext uri="{FF2B5EF4-FFF2-40B4-BE49-F238E27FC236}">
                <a16:creationId xmlns:a16="http://schemas.microsoft.com/office/drawing/2014/main" id="{D010345B-9348-539A-75BE-187A3C6DA806}"/>
              </a:ext>
            </a:extLst>
          </p:cNvPr>
          <p:cNvSpPr>
            <a:spLocks noGrp="1" noChangeArrowheads="1"/>
          </p:cNvSpPr>
          <p:nvPr>
            <p:ph type="body" idx="1"/>
          </p:nvPr>
        </p:nvSpPr>
        <p:spPr>
          <a:xfrm>
            <a:off x="1774826" y="1268414"/>
            <a:ext cx="8435975" cy="4321175"/>
          </a:xfrm>
        </p:spPr>
        <p:txBody>
          <a:bodyPr/>
          <a:lstStyle/>
          <a:p>
            <a:pPr marL="571500" indent="-571500" algn="r" rtl="1">
              <a:buNone/>
            </a:pPr>
            <a:endParaRPr lang="ar-SA" altLang="en-SA" sz="3600" dirty="0">
              <a:solidFill>
                <a:schemeClr val="tx1"/>
              </a:solidFill>
            </a:endParaRPr>
          </a:p>
          <a:p>
            <a:pPr marL="571500" indent="-571500" algn="r" rtl="1"/>
            <a:r>
              <a:rPr lang="ar-SA" altLang="en-SA" sz="3200" dirty="0">
                <a:solidFill>
                  <a:schemeClr val="tx1"/>
                </a:solidFill>
              </a:rPr>
              <a:t>استخدام برامج الجودة الكلية.</a:t>
            </a:r>
          </a:p>
          <a:p>
            <a:pPr marL="571500" indent="-571500" algn="r" rtl="1">
              <a:buNone/>
            </a:pPr>
            <a:r>
              <a:rPr lang="ar-SA" altLang="en-SA" sz="3200" dirty="0">
                <a:solidFill>
                  <a:schemeClr val="tx1"/>
                </a:solidFill>
              </a:rPr>
              <a:t>     أدى تطبيقها إلى نتائج باهرة في فاعلية العمل وانخفاض كلفة أدائه.</a:t>
            </a:r>
          </a:p>
          <a:p>
            <a:pPr marL="571500" indent="-571500" algn="r" rtl="1"/>
            <a:r>
              <a:rPr lang="ar-SA" altLang="en-SA" sz="3600" dirty="0">
                <a:solidFill>
                  <a:schemeClr val="tx1"/>
                </a:solidFill>
              </a:rPr>
              <a:t>وقد ثبت بالمقارنة أن تعاليم الاسلام سبقت الجودة الشاملة في إتقان العمل والاهتمام بالعميل.</a:t>
            </a:r>
          </a:p>
          <a:p>
            <a:pPr marL="571500" indent="-571500" algn="r" rtl="1">
              <a:buNone/>
            </a:pPr>
            <a:r>
              <a:rPr lang="ar-SA" altLang="en-SA" sz="3600" dirty="0">
                <a:solidFill>
                  <a:schemeClr val="tx1"/>
                </a:solidFill>
              </a:rPr>
              <a:t>   ( إن الله يحب إذا عمل أحد منكم عملاً أن يتقنه)</a:t>
            </a:r>
          </a:p>
          <a:p>
            <a:pPr marL="571500" indent="-571500" algn="r" rtl="1">
              <a:buNone/>
            </a:pPr>
            <a:endParaRPr lang="en-SA" altLang="en-SA" sz="26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a:extLst>
              <a:ext uri="{FF2B5EF4-FFF2-40B4-BE49-F238E27FC236}">
                <a16:creationId xmlns:a16="http://schemas.microsoft.com/office/drawing/2014/main" id="{4D2C6BFA-6835-5F48-75BA-BEABF78CD530}"/>
              </a:ext>
            </a:extLst>
          </p:cNvPr>
          <p:cNvSpPr>
            <a:spLocks noGrp="1" noChangeArrowheads="1"/>
          </p:cNvSpPr>
          <p:nvPr>
            <p:ph type="title"/>
          </p:nvPr>
        </p:nvSpPr>
        <p:spPr>
          <a:xfrm>
            <a:off x="1981200" y="908049"/>
            <a:ext cx="8229600" cy="1139825"/>
          </a:xfrm>
        </p:spPr>
        <p:txBody>
          <a:bodyPr/>
          <a:lstStyle/>
          <a:p>
            <a:pPr algn="r" rtl="1"/>
            <a:r>
              <a:rPr lang="ar-SA" altLang="en-SA" sz="3600" b="1" dirty="0">
                <a:solidFill>
                  <a:schemeClr val="tx1"/>
                </a:solidFill>
              </a:rPr>
              <a:t>أمثلة رائدة في تطبيق نظام الجودة</a:t>
            </a:r>
            <a:endParaRPr lang="en-SA" altLang="en-SA" sz="3600" dirty="0">
              <a:solidFill>
                <a:schemeClr val="tx1"/>
              </a:solidFill>
            </a:endParaRPr>
          </a:p>
        </p:txBody>
      </p:sp>
      <p:sp>
        <p:nvSpPr>
          <p:cNvPr id="593923" name="Rectangle 3">
            <a:extLst>
              <a:ext uri="{FF2B5EF4-FFF2-40B4-BE49-F238E27FC236}">
                <a16:creationId xmlns:a16="http://schemas.microsoft.com/office/drawing/2014/main" id="{DAB8FE90-F607-2D65-9616-08C77697300A}"/>
              </a:ext>
            </a:extLst>
          </p:cNvPr>
          <p:cNvSpPr>
            <a:spLocks noGrp="1" noChangeArrowheads="1"/>
          </p:cNvSpPr>
          <p:nvPr>
            <p:ph type="body" idx="1"/>
          </p:nvPr>
        </p:nvSpPr>
        <p:spPr>
          <a:xfrm>
            <a:off x="1703388" y="1628776"/>
            <a:ext cx="8507412" cy="4321175"/>
          </a:xfrm>
        </p:spPr>
        <p:txBody>
          <a:bodyPr/>
          <a:lstStyle/>
          <a:p>
            <a:pPr marL="571500" indent="-571500" algn="r" rtl="1">
              <a:buNone/>
            </a:pPr>
            <a:r>
              <a:rPr lang="ar-SA" altLang="en-SA" sz="3700">
                <a:solidFill>
                  <a:schemeClr val="tx1"/>
                </a:solidFill>
              </a:rPr>
              <a:t>أ- ما تقوم به سنغافورة...</a:t>
            </a:r>
          </a:p>
          <a:p>
            <a:pPr marL="571500" indent="-571500" algn="r" rtl="1"/>
            <a:r>
              <a:rPr lang="ar-SA" altLang="en-SA" sz="3700">
                <a:solidFill>
                  <a:schemeClr val="tx1"/>
                </a:solidFill>
              </a:rPr>
              <a:t>عبارة </a:t>
            </a:r>
            <a:r>
              <a:rPr lang="ar-SA" altLang="en-SA">
                <a:solidFill>
                  <a:schemeClr val="tx1"/>
                </a:solidFill>
                <a:latin typeface="Arial" panose="020B0604020202020204" pitchFamily="34" charset="0"/>
              </a:rPr>
              <a:t>”</a:t>
            </a:r>
            <a:r>
              <a:rPr lang="en-US" altLang="en-SA">
                <a:solidFill>
                  <a:schemeClr val="tx1"/>
                </a:solidFill>
              </a:rPr>
              <a:t> </a:t>
            </a:r>
            <a:r>
              <a:rPr lang="en-US" altLang="en-SA">
                <a:solidFill>
                  <a:schemeClr val="tx1"/>
                </a:solidFill>
                <a:latin typeface="Arial" panose="020B0604020202020204" pitchFamily="34" charset="0"/>
              </a:rPr>
              <a:t>”</a:t>
            </a:r>
            <a:r>
              <a:rPr lang="en-US" altLang="en-SA">
                <a:solidFill>
                  <a:schemeClr val="tx1"/>
                </a:solidFill>
              </a:rPr>
              <a:t>ps21</a:t>
            </a:r>
            <a:r>
              <a:rPr lang="ar-SA" altLang="en-SA" sz="3700">
                <a:solidFill>
                  <a:schemeClr val="tx1"/>
                </a:solidFill>
              </a:rPr>
              <a:t>وتعني الخدمات العامة للقرن الحادي والعشرين.</a:t>
            </a:r>
          </a:p>
          <a:p>
            <a:pPr marL="571500" indent="-571500" algn="r" rtl="1"/>
            <a:r>
              <a:rPr lang="ar-SA" altLang="en-SA" sz="3700">
                <a:solidFill>
                  <a:schemeClr val="tx1"/>
                </a:solidFill>
              </a:rPr>
              <a:t>مراقبة الجودة باستمرار.</a:t>
            </a:r>
          </a:p>
          <a:p>
            <a:pPr marL="571500" indent="-571500" algn="r" rtl="1"/>
            <a:r>
              <a:rPr lang="ar-SA" altLang="en-SA" sz="3700">
                <a:solidFill>
                  <a:schemeClr val="tx1"/>
                </a:solidFill>
              </a:rPr>
              <a:t>قيم النزاهة والكفاءة.</a:t>
            </a:r>
          </a:p>
          <a:p>
            <a:pPr marL="571500" indent="-571500" algn="r" rtl="1"/>
            <a:endParaRPr lang="ar-SA" altLang="en-SA" sz="3700">
              <a:solidFill>
                <a:schemeClr val="tx1"/>
              </a:solidFill>
            </a:endParaRPr>
          </a:p>
          <a:p>
            <a:pPr marL="571500" indent="-571500" algn="r" rtl="1">
              <a:buNone/>
            </a:pPr>
            <a:endParaRPr lang="ar-SA" altLang="en-SA" sz="3700">
              <a:solidFill>
                <a:schemeClr val="tx1"/>
              </a:solidFill>
            </a:endParaRPr>
          </a:p>
          <a:p>
            <a:pPr marL="571500" indent="-571500" algn="r" rtl="1">
              <a:buNone/>
            </a:pPr>
            <a:endParaRPr lang="en-SA" altLang="en-SA" sz="32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a:extLst>
              <a:ext uri="{FF2B5EF4-FFF2-40B4-BE49-F238E27FC236}">
                <a16:creationId xmlns:a16="http://schemas.microsoft.com/office/drawing/2014/main" id="{A4919508-BBA5-134B-FDC9-EBAD69FE1AC4}"/>
              </a:ext>
            </a:extLst>
          </p:cNvPr>
          <p:cNvSpPr>
            <a:spLocks noGrp="1" noChangeArrowheads="1"/>
          </p:cNvSpPr>
          <p:nvPr>
            <p:ph type="title"/>
          </p:nvPr>
        </p:nvSpPr>
        <p:spPr/>
        <p:txBody>
          <a:bodyPr/>
          <a:lstStyle/>
          <a:p>
            <a:pPr algn="r" rtl="1"/>
            <a:r>
              <a:rPr lang="ar-SA" altLang="en-SA" sz="3600" b="1">
                <a:solidFill>
                  <a:schemeClr val="tx1"/>
                </a:solidFill>
              </a:rPr>
              <a:t> </a:t>
            </a:r>
            <a:endParaRPr lang="en-SA" altLang="en-SA" sz="3600">
              <a:solidFill>
                <a:schemeClr val="tx1"/>
              </a:solidFill>
            </a:endParaRPr>
          </a:p>
        </p:txBody>
      </p:sp>
      <p:sp>
        <p:nvSpPr>
          <p:cNvPr id="594947" name="Rectangle 3">
            <a:extLst>
              <a:ext uri="{FF2B5EF4-FFF2-40B4-BE49-F238E27FC236}">
                <a16:creationId xmlns:a16="http://schemas.microsoft.com/office/drawing/2014/main" id="{E1EDB7A7-85ED-B8C7-43B0-0C91586A62FC}"/>
              </a:ext>
            </a:extLst>
          </p:cNvPr>
          <p:cNvSpPr>
            <a:spLocks noGrp="1" noChangeArrowheads="1"/>
          </p:cNvSpPr>
          <p:nvPr>
            <p:ph type="body" idx="1"/>
          </p:nvPr>
        </p:nvSpPr>
        <p:spPr>
          <a:xfrm>
            <a:off x="1524000" y="1490664"/>
            <a:ext cx="8686800" cy="4530725"/>
          </a:xfrm>
        </p:spPr>
        <p:txBody>
          <a:bodyPr>
            <a:normAutofit lnSpcReduction="10000"/>
          </a:bodyPr>
          <a:lstStyle/>
          <a:p>
            <a:pPr marL="571500" indent="-571500" algn="r" rtl="1">
              <a:lnSpc>
                <a:spcPct val="80000"/>
              </a:lnSpc>
              <a:buNone/>
            </a:pPr>
            <a:r>
              <a:rPr lang="ar-SA" altLang="en-SA">
                <a:solidFill>
                  <a:schemeClr val="tx1"/>
                </a:solidFill>
              </a:rPr>
              <a:t>ب - المنظور الاسلامي ...</a:t>
            </a:r>
          </a:p>
          <a:p>
            <a:pPr marL="571500" indent="-571500" algn="r" rtl="1">
              <a:lnSpc>
                <a:spcPct val="80000"/>
              </a:lnSpc>
            </a:pPr>
            <a:r>
              <a:rPr lang="ar-SA" altLang="en-SA">
                <a:solidFill>
                  <a:schemeClr val="tx1"/>
                </a:solidFill>
              </a:rPr>
              <a:t>يجب من العامل إذا عمل أن يحسن.</a:t>
            </a:r>
          </a:p>
          <a:p>
            <a:pPr marL="571500" indent="-571500" algn="r" rtl="1">
              <a:lnSpc>
                <a:spcPct val="80000"/>
              </a:lnSpc>
            </a:pPr>
            <a:r>
              <a:rPr lang="ar-SA" altLang="en-SA">
                <a:solidFill>
                  <a:schemeClr val="tx1"/>
                </a:solidFill>
              </a:rPr>
              <a:t>قيمة كل أمريء ما يحسنه.</a:t>
            </a:r>
          </a:p>
          <a:p>
            <a:pPr marL="571500" indent="-571500" algn="r" rtl="1">
              <a:lnSpc>
                <a:spcPct val="80000"/>
              </a:lnSpc>
            </a:pPr>
            <a:r>
              <a:rPr lang="ar-SA" altLang="en-SA">
                <a:solidFill>
                  <a:schemeClr val="tx1"/>
                </a:solidFill>
              </a:rPr>
              <a:t>الخازن الأمين الذي ما أمر به طيبة نفسه، أحد المتصدقين.</a:t>
            </a:r>
          </a:p>
          <a:p>
            <a:pPr marL="571500" indent="-571500" algn="r" rtl="1">
              <a:lnSpc>
                <a:spcPct val="80000"/>
              </a:lnSpc>
            </a:pPr>
            <a:r>
              <a:rPr lang="ar-SA" altLang="en-SA" sz="2700">
                <a:solidFill>
                  <a:schemeClr val="tx1"/>
                </a:solidFill>
              </a:rPr>
              <a:t>العامل بالحق على الصدقة كالغازي في سبيل الله عز وجل حتى يرجع إلى أهله.</a:t>
            </a:r>
          </a:p>
          <a:p>
            <a:pPr marL="571500" indent="-571500" algn="r" rtl="1">
              <a:lnSpc>
                <a:spcPct val="80000"/>
              </a:lnSpc>
            </a:pPr>
            <a:r>
              <a:rPr lang="ar-SA" altLang="en-SA" sz="2700">
                <a:solidFill>
                  <a:schemeClr val="tx1"/>
                </a:solidFill>
              </a:rPr>
              <a:t>( ... فأعينوني بقوة أجعل بينكم وبينهم ردما).</a:t>
            </a:r>
          </a:p>
          <a:p>
            <a:pPr marL="571500" indent="-571500" algn="r" rtl="1">
              <a:lnSpc>
                <a:spcPct val="80000"/>
              </a:lnSpc>
            </a:pPr>
            <a:r>
              <a:rPr lang="ar-SA" altLang="en-SA" sz="2700">
                <a:solidFill>
                  <a:schemeClr val="tx1"/>
                </a:solidFill>
              </a:rPr>
              <a:t>( فما استطاعوا أن يظهروه وما استطاعوا له نقباً).</a:t>
            </a:r>
          </a:p>
          <a:p>
            <a:pPr marL="571500" indent="-571500" algn="r" rtl="1">
              <a:lnSpc>
                <a:spcPct val="80000"/>
              </a:lnSpc>
            </a:pPr>
            <a:r>
              <a:rPr lang="ar-SA" altLang="en-SA" sz="2700">
                <a:solidFill>
                  <a:schemeClr val="tx1"/>
                </a:solidFill>
              </a:rPr>
              <a:t>( المؤمن القوي خير وأحب إلى الله من المؤمن الضعيف وفي كل خير أحرص على ما يمنعه وأستعن بالله ولا تعجز). </a:t>
            </a:r>
          </a:p>
          <a:p>
            <a:pPr marL="571500" indent="-571500" algn="r" rtl="1">
              <a:lnSpc>
                <a:spcPct val="80000"/>
              </a:lnSpc>
              <a:buNone/>
            </a:pPr>
            <a:r>
              <a:rPr lang="ar-SA" altLang="en-SA" sz="2600">
                <a:solidFill>
                  <a:schemeClr val="tx1"/>
                </a:solidFill>
              </a:rPr>
              <a:t>  </a:t>
            </a:r>
            <a:r>
              <a:rPr lang="en-US" altLang="en-SA" sz="2600">
                <a:solidFill>
                  <a:schemeClr val="tx1"/>
                </a:solidFill>
              </a:rPr>
              <a:t>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98E706AE-F52F-2DA0-CE88-61D9615CD7D9}"/>
              </a:ext>
            </a:extLst>
          </p:cNvPr>
          <p:cNvSpPr>
            <a:spLocks noGrp="1" noChangeArrowheads="1"/>
          </p:cNvSpPr>
          <p:nvPr>
            <p:ph type="title"/>
          </p:nvPr>
        </p:nvSpPr>
        <p:spPr>
          <a:xfrm>
            <a:off x="1981200" y="560389"/>
            <a:ext cx="8229600" cy="1139825"/>
          </a:xfrm>
        </p:spPr>
        <p:txBody>
          <a:bodyPr/>
          <a:lstStyle/>
          <a:p>
            <a:pPr algn="r" rtl="1"/>
            <a:r>
              <a:rPr lang="ar-SA" altLang="en-SA" sz="4000">
                <a:solidFill>
                  <a:schemeClr val="tx1"/>
                </a:solidFill>
              </a:rPr>
              <a:t> </a:t>
            </a:r>
            <a:endParaRPr lang="en-SA" altLang="en-SA" sz="4000">
              <a:solidFill>
                <a:schemeClr val="tx1"/>
              </a:solidFill>
            </a:endParaRPr>
          </a:p>
        </p:txBody>
      </p:sp>
      <p:sp>
        <p:nvSpPr>
          <p:cNvPr id="595971" name="Rectangle 3">
            <a:extLst>
              <a:ext uri="{FF2B5EF4-FFF2-40B4-BE49-F238E27FC236}">
                <a16:creationId xmlns:a16="http://schemas.microsoft.com/office/drawing/2014/main" id="{85CC412C-FD75-F544-F86D-7AB7EBF9F043}"/>
              </a:ext>
            </a:extLst>
          </p:cNvPr>
          <p:cNvSpPr>
            <a:spLocks noGrp="1" noChangeArrowheads="1"/>
          </p:cNvSpPr>
          <p:nvPr>
            <p:ph type="body" idx="1"/>
          </p:nvPr>
        </p:nvSpPr>
        <p:spPr>
          <a:xfrm>
            <a:off x="1981200" y="1412876"/>
            <a:ext cx="8229600" cy="3954463"/>
          </a:xfrm>
        </p:spPr>
        <p:txBody>
          <a:bodyPr/>
          <a:lstStyle/>
          <a:p>
            <a:pPr algn="r" rtl="1">
              <a:buFont typeface="Wingdings" pitchFamily="2" charset="2"/>
              <a:buNone/>
            </a:pPr>
            <a:r>
              <a:rPr lang="ar-SA" altLang="en-SA" sz="3600" dirty="0" err="1">
                <a:solidFill>
                  <a:schemeClr val="tx1"/>
                </a:solidFill>
              </a:rPr>
              <a:t>ج</a:t>
            </a:r>
            <a:r>
              <a:rPr lang="ar-SA" altLang="en-SA" sz="3600" dirty="0">
                <a:solidFill>
                  <a:schemeClr val="tx1"/>
                </a:solidFill>
              </a:rPr>
              <a:t>- مملكة ماليزيا.. </a:t>
            </a:r>
          </a:p>
          <a:p>
            <a:pPr algn="r" rtl="1"/>
            <a:r>
              <a:rPr lang="ar-SA" altLang="en-SA" sz="3600" dirty="0">
                <a:solidFill>
                  <a:schemeClr val="tx1"/>
                </a:solidFill>
              </a:rPr>
              <a:t> إصدار ميثاق المراجع أو الزبون.</a:t>
            </a:r>
          </a:p>
          <a:p>
            <a:pPr algn="r" rtl="1"/>
            <a:r>
              <a:rPr lang="ar-SA" altLang="en-SA" sz="3600" dirty="0">
                <a:solidFill>
                  <a:schemeClr val="tx1"/>
                </a:solidFill>
              </a:rPr>
              <a:t> يتكون الميثاق من:</a:t>
            </a:r>
          </a:p>
          <a:p>
            <a:pPr lvl="3" algn="r" rtl="1"/>
            <a:r>
              <a:rPr lang="ar-SA" altLang="en-SA" sz="3600" dirty="0">
                <a:solidFill>
                  <a:schemeClr val="tx1"/>
                </a:solidFill>
              </a:rPr>
              <a:t>معايير الجودة في الخدمات المقدمة.</a:t>
            </a:r>
          </a:p>
          <a:p>
            <a:pPr lvl="3" algn="r" rtl="1"/>
            <a:r>
              <a:rPr lang="ar-SA" altLang="en-SA" sz="3600" dirty="0">
                <a:solidFill>
                  <a:schemeClr val="tx1"/>
                </a:solidFill>
              </a:rPr>
              <a:t>وسيلة العلاج وطرق الشورى إذا لم تؤدي الهيئة الحكومية الخدمة بالمستوى المطلوب.</a:t>
            </a:r>
          </a:p>
          <a:p>
            <a:pPr algn="r" rtl="1">
              <a:buFont typeface="Wingdings" pitchFamily="2" charset="2"/>
              <a:buNone/>
            </a:pPr>
            <a:endParaRPr lang="ar-SA" altLang="en-SA" sz="3600" dirty="0">
              <a:solidFill>
                <a:schemeClr val="tx1"/>
              </a:solidFill>
            </a:endParaRPr>
          </a:p>
          <a:p>
            <a:pPr algn="r" rtl="1">
              <a:buFont typeface="Wingdings" pitchFamily="2" charset="2"/>
              <a:buNone/>
            </a:pPr>
            <a:endParaRPr lang="ar-SA" altLang="en-SA" sz="2600" dirty="0">
              <a:solidFill>
                <a:schemeClr val="tx1"/>
              </a:solidFill>
            </a:endParaRPr>
          </a:p>
          <a:p>
            <a:pPr algn="r" rtl="1"/>
            <a:endParaRPr lang="en-SA" altLang="en-SA" sz="26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EDCAE54-4011-A36B-A78A-8B9E89D6012A}"/>
              </a:ext>
            </a:extLst>
          </p:cNvPr>
          <p:cNvGraphicFramePr>
            <a:graphicFrameLocks noGrp="1"/>
          </p:cNvGraphicFramePr>
          <p:nvPr>
            <p:ph idx="1"/>
            <p:extLst>
              <p:ext uri="{D42A27DB-BD31-4B8C-83A1-F6EECF244321}">
                <p14:modId xmlns:p14="http://schemas.microsoft.com/office/powerpoint/2010/main" val="230701661"/>
              </p:ext>
            </p:extLst>
          </p:nvPr>
        </p:nvGraphicFramePr>
        <p:xfrm>
          <a:off x="520194" y="735107"/>
          <a:ext cx="11417643" cy="6122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FF8E9221-93A7-BE66-283E-B08D0B0FCE8E}"/>
              </a:ext>
            </a:extLst>
          </p:cNvPr>
          <p:cNvSpPr>
            <a:spLocks noGrp="1"/>
          </p:cNvSpPr>
          <p:nvPr>
            <p:ph type="title"/>
          </p:nvPr>
        </p:nvSpPr>
        <p:spPr>
          <a:xfrm>
            <a:off x="-2275703" y="1142614"/>
            <a:ext cx="10515600" cy="1325563"/>
          </a:xfrm>
        </p:spPr>
        <p:txBody>
          <a:bodyPr/>
          <a:lstStyle/>
          <a:p>
            <a:pPr algn="r" rtl="1"/>
            <a:r>
              <a:rPr lang="ar-SA" dirty="0">
                <a:solidFill>
                  <a:schemeClr val="tx1"/>
                </a:solidFill>
              </a:rPr>
              <a:t>مؤثرات السلوك الوظيفي </a:t>
            </a:r>
            <a:endParaRPr lang="en-SA" dirty="0">
              <a:solidFill>
                <a:schemeClr val="tx1"/>
              </a:solidFill>
            </a:endParaRPr>
          </a:p>
        </p:txBody>
      </p:sp>
    </p:spTree>
    <p:extLst>
      <p:ext uri="{BB962C8B-B14F-4D97-AF65-F5344CB8AC3E}">
        <p14:creationId xmlns:p14="http://schemas.microsoft.com/office/powerpoint/2010/main" val="11012686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a:extLst>
              <a:ext uri="{FF2B5EF4-FFF2-40B4-BE49-F238E27FC236}">
                <a16:creationId xmlns:a16="http://schemas.microsoft.com/office/drawing/2014/main" id="{B127849E-505F-7BA6-B0DD-F883953620BD}"/>
              </a:ext>
            </a:extLst>
          </p:cNvPr>
          <p:cNvSpPr>
            <a:spLocks noGrp="1" noChangeArrowheads="1"/>
          </p:cNvSpPr>
          <p:nvPr>
            <p:ph type="title"/>
          </p:nvPr>
        </p:nvSpPr>
        <p:spPr>
          <a:xfrm>
            <a:off x="838200" y="681037"/>
            <a:ext cx="10515600" cy="1325563"/>
          </a:xfrm>
        </p:spPr>
        <p:txBody>
          <a:bodyPr/>
          <a:lstStyle/>
          <a:p>
            <a:pPr algn="r" rtl="1"/>
            <a:r>
              <a:rPr lang="ar-SA" altLang="en-SA" dirty="0">
                <a:solidFill>
                  <a:schemeClr val="tx1"/>
                </a:solidFill>
              </a:rPr>
              <a:t>الكفاية في العمل</a:t>
            </a:r>
            <a:endParaRPr lang="en-SA" altLang="en-SA" dirty="0">
              <a:solidFill>
                <a:schemeClr val="tx1"/>
              </a:solidFill>
            </a:endParaRPr>
          </a:p>
        </p:txBody>
      </p:sp>
      <p:sp>
        <p:nvSpPr>
          <p:cNvPr id="596995" name="Rectangle 3">
            <a:extLst>
              <a:ext uri="{FF2B5EF4-FFF2-40B4-BE49-F238E27FC236}">
                <a16:creationId xmlns:a16="http://schemas.microsoft.com/office/drawing/2014/main" id="{0DE70056-9552-F84C-CDF5-703AD8D67471}"/>
              </a:ext>
            </a:extLst>
          </p:cNvPr>
          <p:cNvSpPr>
            <a:spLocks noGrp="1" noChangeArrowheads="1"/>
          </p:cNvSpPr>
          <p:nvPr>
            <p:ph type="body" idx="1"/>
          </p:nvPr>
        </p:nvSpPr>
        <p:spPr/>
        <p:txBody>
          <a:bodyPr/>
          <a:lstStyle/>
          <a:p>
            <a:pPr algn="r" rtl="1">
              <a:lnSpc>
                <a:spcPct val="80000"/>
              </a:lnSpc>
            </a:pPr>
            <a:r>
              <a:rPr lang="ar-SA" altLang="en-SA" sz="2600">
                <a:solidFill>
                  <a:schemeClr val="tx1"/>
                </a:solidFill>
              </a:rPr>
              <a:t>أن يكون الموظف ملماً بالجوانب الشرعية فيه حتى لا يقع في الحرج الشرعي.</a:t>
            </a:r>
          </a:p>
          <a:p>
            <a:pPr algn="r" rtl="1">
              <a:lnSpc>
                <a:spcPct val="80000"/>
              </a:lnSpc>
            </a:pPr>
            <a:r>
              <a:rPr lang="ar-SA" altLang="en-SA" sz="2600">
                <a:solidFill>
                  <a:schemeClr val="tx1"/>
                </a:solidFill>
              </a:rPr>
              <a:t>الأخذ بالحزم في الأمور أو القضايا.</a:t>
            </a:r>
          </a:p>
          <a:p>
            <a:pPr algn="r" rtl="1">
              <a:lnSpc>
                <a:spcPct val="80000"/>
              </a:lnSpc>
            </a:pPr>
            <a:r>
              <a:rPr lang="ar-SA" altLang="en-SA" sz="2600">
                <a:solidFill>
                  <a:schemeClr val="tx1"/>
                </a:solidFill>
              </a:rPr>
              <a:t>وحتى يضمن الاسلام تولية أهل الكفاية الإتقان:</a:t>
            </a:r>
          </a:p>
          <a:p>
            <a:pPr lvl="3" algn="r" rtl="1">
              <a:lnSpc>
                <a:spcPct val="80000"/>
              </a:lnSpc>
            </a:pPr>
            <a:r>
              <a:rPr lang="ar-SA" altLang="en-SA" sz="2600">
                <a:solidFill>
                  <a:schemeClr val="tx1"/>
                </a:solidFill>
              </a:rPr>
              <a:t>من ولى على المسلمين رجلاً وهو يرى من هو أفضل منه فقد خان الله ورسوله.</a:t>
            </a:r>
          </a:p>
          <a:p>
            <a:pPr lvl="3" algn="r" rtl="1">
              <a:lnSpc>
                <a:spcPct val="80000"/>
              </a:lnSpc>
            </a:pPr>
            <a:r>
              <a:rPr lang="ar-SA" altLang="en-SA" sz="2600">
                <a:solidFill>
                  <a:schemeClr val="tx1"/>
                </a:solidFill>
              </a:rPr>
              <a:t>نظام الخدمة المدنية في الدول الاسلامية والذي ينص على:</a:t>
            </a:r>
          </a:p>
          <a:p>
            <a:pPr lvl="4" algn="r" rtl="1">
              <a:lnSpc>
                <a:spcPct val="80000"/>
              </a:lnSpc>
            </a:pPr>
            <a:r>
              <a:rPr lang="ar-SA" altLang="en-SA" sz="2600">
                <a:solidFill>
                  <a:schemeClr val="tx1"/>
                </a:solidFill>
              </a:rPr>
              <a:t> أن الجدارة هي أساس اختيار الموظفين لشغل الوظيفة العامة.</a:t>
            </a:r>
          </a:p>
          <a:p>
            <a:pPr lvl="4" algn="r" rtl="1">
              <a:lnSpc>
                <a:spcPct val="80000"/>
              </a:lnSpc>
            </a:pPr>
            <a:r>
              <a:rPr lang="ar-SA" altLang="en-SA" sz="2600">
                <a:solidFill>
                  <a:schemeClr val="tx1"/>
                </a:solidFill>
              </a:rPr>
              <a:t>إيجاد أفضل الطرق للاختيار من خلال اختبارات الكتابة أو المقابلات الشخصية، وغيرها من الطرق والأساليب المعروفة.</a:t>
            </a:r>
          </a:p>
          <a:p>
            <a:pPr algn="r" rtl="1">
              <a:lnSpc>
                <a:spcPct val="80000"/>
              </a:lnSpc>
            </a:pPr>
            <a:endParaRPr lang="en-SA" altLang="en-SA" sz="26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a:extLst>
              <a:ext uri="{FF2B5EF4-FFF2-40B4-BE49-F238E27FC236}">
                <a16:creationId xmlns:a16="http://schemas.microsoft.com/office/drawing/2014/main" id="{BD93D491-20E2-5165-2393-D56C0A7E669F}"/>
              </a:ext>
            </a:extLst>
          </p:cNvPr>
          <p:cNvSpPr>
            <a:spLocks noGrp="1" noChangeArrowheads="1"/>
          </p:cNvSpPr>
          <p:nvPr>
            <p:ph type="body" idx="1"/>
          </p:nvPr>
        </p:nvSpPr>
        <p:spPr/>
        <p:txBody>
          <a:bodyPr/>
          <a:lstStyle/>
          <a:p>
            <a:pPr algn="r" rtl="1">
              <a:buFont typeface="Wingdings" pitchFamily="2" charset="2"/>
              <a:buNone/>
            </a:pPr>
            <a:r>
              <a:rPr lang="ar-SA" altLang="en-SA" dirty="0">
                <a:solidFill>
                  <a:schemeClr val="tx1"/>
                </a:solidFill>
              </a:rPr>
              <a:t> الأمور التي تؤثر على تولية أهل الكفاية.</a:t>
            </a:r>
          </a:p>
          <a:p>
            <a:pPr algn="r" rtl="1"/>
            <a:r>
              <a:rPr lang="ar-SA" altLang="en-SA" dirty="0">
                <a:solidFill>
                  <a:schemeClr val="tx1"/>
                </a:solidFill>
              </a:rPr>
              <a:t>انتشار المحسوبية والمحاباة للأقارب والأصدقاء </a:t>
            </a:r>
          </a:p>
          <a:p>
            <a:pPr lvl="2" algn="r" rtl="1"/>
            <a:r>
              <a:rPr lang="ar-SA" altLang="en-SA" dirty="0">
                <a:solidFill>
                  <a:schemeClr val="tx1"/>
                </a:solidFill>
              </a:rPr>
              <a:t> ولمواجهة المحسوبية:</a:t>
            </a:r>
          </a:p>
          <a:p>
            <a:pPr lvl="3" algn="r" rtl="1"/>
            <a:r>
              <a:rPr lang="ar-SA" altLang="en-SA" dirty="0">
                <a:solidFill>
                  <a:schemeClr val="tx1"/>
                </a:solidFill>
              </a:rPr>
              <a:t>أسس المقابلة أكثر تحديداً وهيكلة.</a:t>
            </a:r>
          </a:p>
          <a:p>
            <a:pPr lvl="3" algn="r" rtl="1"/>
            <a:r>
              <a:rPr lang="ar-SA" altLang="en-SA" dirty="0">
                <a:solidFill>
                  <a:schemeClr val="tx1"/>
                </a:solidFill>
              </a:rPr>
              <a:t>الاعلان عن الوظائف الشاغرة وإجراء المسابقات لها.</a:t>
            </a:r>
          </a:p>
          <a:p>
            <a:pPr lvl="3" algn="r" rtl="1"/>
            <a:r>
              <a:rPr lang="ar-SA" altLang="en-SA" dirty="0">
                <a:solidFill>
                  <a:schemeClr val="tx1"/>
                </a:solidFill>
              </a:rPr>
              <a:t>الترقية وبيان المطلوب لكل وظيفة والعوامل التي تؤثر على قرار التعيين.</a:t>
            </a:r>
          </a:p>
          <a:p>
            <a:pPr algn="r" rtl="1"/>
            <a:endParaRPr lang="en-SA" altLang="en-SA" dirty="0">
              <a:solidFill>
                <a:schemeClr val="tx1"/>
              </a:solidFill>
            </a:endParaRPr>
          </a:p>
        </p:txBody>
      </p:sp>
      <p:sp>
        <p:nvSpPr>
          <p:cNvPr id="598019" name="Rectangle 3">
            <a:extLst>
              <a:ext uri="{FF2B5EF4-FFF2-40B4-BE49-F238E27FC236}">
                <a16:creationId xmlns:a16="http://schemas.microsoft.com/office/drawing/2014/main" id="{AFD74C01-8B1F-4148-2B22-F70BA888E4F0}"/>
              </a:ext>
            </a:extLst>
          </p:cNvPr>
          <p:cNvSpPr>
            <a:spLocks noGrp="1" noChangeArrowheads="1"/>
          </p:cNvSpPr>
          <p:nvPr>
            <p:ph type="title"/>
          </p:nvPr>
        </p:nvSpPr>
        <p:spPr/>
        <p:txBody>
          <a:bodyPr/>
          <a:lstStyle/>
          <a:p>
            <a:pPr algn="r" rtl="1"/>
            <a:r>
              <a:rPr lang="ar-SA" altLang="en-SA">
                <a:solidFill>
                  <a:schemeClr val="tx1"/>
                </a:solidFill>
              </a:rPr>
              <a:t> </a:t>
            </a:r>
            <a:endParaRPr lang="en-SA" altLang="en-SA">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a:extLst>
              <a:ext uri="{FF2B5EF4-FFF2-40B4-BE49-F238E27FC236}">
                <a16:creationId xmlns:a16="http://schemas.microsoft.com/office/drawing/2014/main" id="{ED98D7FB-BC39-3EA7-40D6-C09D7060D59F}"/>
              </a:ext>
            </a:extLst>
          </p:cNvPr>
          <p:cNvSpPr>
            <a:spLocks noGrp="1" noChangeArrowheads="1"/>
          </p:cNvSpPr>
          <p:nvPr>
            <p:ph type="body" idx="1"/>
          </p:nvPr>
        </p:nvSpPr>
        <p:spPr>
          <a:xfrm>
            <a:off x="1981200" y="1331999"/>
            <a:ext cx="8229600" cy="5761037"/>
          </a:xfrm>
        </p:spPr>
        <p:txBody>
          <a:bodyPr>
            <a:normAutofit lnSpcReduction="10000"/>
          </a:bodyPr>
          <a:lstStyle/>
          <a:p>
            <a:pPr algn="r" rtl="1">
              <a:lnSpc>
                <a:spcPct val="80000"/>
              </a:lnSpc>
              <a:buFont typeface="Wingdings" pitchFamily="2" charset="2"/>
              <a:buNone/>
            </a:pPr>
            <a:r>
              <a:rPr lang="ar-SA" altLang="en-SA" sz="2600" dirty="0">
                <a:solidFill>
                  <a:schemeClr val="tx1"/>
                </a:solidFill>
              </a:rPr>
              <a:t> 2- الرفق والعفو مع الموظفين والمتعاملين:</a:t>
            </a:r>
          </a:p>
          <a:p>
            <a:pPr algn="r" rtl="1">
              <a:lnSpc>
                <a:spcPct val="80000"/>
              </a:lnSpc>
            </a:pPr>
            <a:r>
              <a:rPr lang="ar-SA" altLang="en-SA" sz="2600" dirty="0">
                <a:solidFill>
                  <a:schemeClr val="tx1"/>
                </a:solidFill>
              </a:rPr>
              <a:t>( فبما رحمة من الله لنت لهم ولو كنت فظاً غليظ القلب لانفضوا من حولك فأعف عنهم </a:t>
            </a:r>
            <a:r>
              <a:rPr lang="ar-SA" altLang="en-SA" sz="2600" dirty="0" err="1">
                <a:solidFill>
                  <a:schemeClr val="tx1"/>
                </a:solidFill>
              </a:rPr>
              <a:t>وأستغفرهم</a:t>
            </a:r>
            <a:r>
              <a:rPr lang="ar-SA" altLang="en-SA" sz="2600" dirty="0">
                <a:solidFill>
                  <a:schemeClr val="tx1"/>
                </a:solidFill>
              </a:rPr>
              <a:t> وشاورهم في الأمر فإذا عزمت فتوكل على الله إن الله يحب المتوكلين).</a:t>
            </a:r>
          </a:p>
          <a:p>
            <a:pPr algn="r" rtl="1">
              <a:lnSpc>
                <a:spcPct val="80000"/>
              </a:lnSpc>
            </a:pPr>
            <a:r>
              <a:rPr lang="ar-SA" altLang="en-SA" sz="2600" dirty="0">
                <a:solidFill>
                  <a:schemeClr val="tx1"/>
                </a:solidFill>
              </a:rPr>
              <a:t>( لا يكلف الله نفساً إلا وسعها).</a:t>
            </a:r>
          </a:p>
          <a:p>
            <a:pPr algn="r" rtl="1">
              <a:lnSpc>
                <a:spcPct val="80000"/>
              </a:lnSpc>
            </a:pPr>
            <a:r>
              <a:rPr lang="ar-SA" altLang="en-SA" sz="2600" dirty="0">
                <a:solidFill>
                  <a:schemeClr val="tx1"/>
                </a:solidFill>
              </a:rPr>
              <a:t>( أحب عباد الله إلى الله أحسنهم خلقاً).</a:t>
            </a:r>
          </a:p>
          <a:p>
            <a:pPr algn="r" rtl="1">
              <a:lnSpc>
                <a:spcPct val="80000"/>
              </a:lnSpc>
            </a:pPr>
            <a:r>
              <a:rPr lang="ar-SA" altLang="en-SA" sz="2600" dirty="0">
                <a:solidFill>
                  <a:schemeClr val="tx1"/>
                </a:solidFill>
              </a:rPr>
              <a:t>ومن جوانب الرفق عدم تكليفهم بما لا يطيقون.</a:t>
            </a:r>
          </a:p>
          <a:p>
            <a:pPr algn="r" rtl="1">
              <a:lnSpc>
                <a:spcPct val="80000"/>
              </a:lnSpc>
            </a:pPr>
            <a:r>
              <a:rPr lang="ar-SA" altLang="en-SA" sz="2600" dirty="0">
                <a:solidFill>
                  <a:schemeClr val="tx1"/>
                </a:solidFill>
              </a:rPr>
              <a:t>( المؤمن يألف ويؤلف ولا خير فيمن لا يألف ولا يؤلف وخير الناس أنفعهم للناس).</a:t>
            </a:r>
          </a:p>
          <a:p>
            <a:pPr algn="r" rtl="1">
              <a:lnSpc>
                <a:spcPct val="80000"/>
              </a:lnSpc>
            </a:pPr>
            <a:r>
              <a:rPr lang="ar-SA" altLang="en-SA" sz="2600" dirty="0">
                <a:solidFill>
                  <a:schemeClr val="tx1"/>
                </a:solidFill>
              </a:rPr>
              <a:t>( وقولوا للناس حسناً).</a:t>
            </a:r>
          </a:p>
          <a:p>
            <a:pPr algn="r" rtl="1">
              <a:lnSpc>
                <a:spcPct val="80000"/>
              </a:lnSpc>
            </a:pPr>
            <a:r>
              <a:rPr lang="ar-SA" altLang="en-SA" sz="2600" dirty="0">
                <a:solidFill>
                  <a:schemeClr val="tx1"/>
                </a:solidFill>
              </a:rPr>
              <a:t>ومن عناصر الرفق في العمل تحسس حاجات المراجعين ( ما من إمام أو وال يغلق بابه دون ذوي الحاجة والخلة والمسكنة، إلا أغلق الله أبواب السماء دون خلته وحاجته ومسكنته).</a:t>
            </a:r>
          </a:p>
          <a:p>
            <a:pPr algn="r" rtl="1">
              <a:lnSpc>
                <a:spcPct val="80000"/>
              </a:lnSpc>
            </a:pPr>
            <a:r>
              <a:rPr lang="ar-SA" altLang="en-SA" sz="2600" dirty="0">
                <a:solidFill>
                  <a:schemeClr val="tx1"/>
                </a:solidFill>
              </a:rPr>
              <a:t> قال صلى الله عليه وسلم ( حرمت النار على كل هين لين سهل قريب من الناس).</a:t>
            </a:r>
          </a:p>
          <a:p>
            <a:pPr algn="r" rtl="1">
              <a:lnSpc>
                <a:spcPct val="80000"/>
              </a:lnSpc>
              <a:buFont typeface="Wingdings" pitchFamily="2" charset="2"/>
              <a:buNone/>
            </a:pPr>
            <a:endParaRPr lang="en-SA" altLang="en-SA" sz="26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a:extLst>
              <a:ext uri="{FF2B5EF4-FFF2-40B4-BE49-F238E27FC236}">
                <a16:creationId xmlns:a16="http://schemas.microsoft.com/office/drawing/2014/main" id="{ADC1AB01-86EE-0C92-1324-CC86E845B52C}"/>
              </a:ext>
            </a:extLst>
          </p:cNvPr>
          <p:cNvSpPr>
            <a:spLocks noGrp="1" noChangeArrowheads="1"/>
          </p:cNvSpPr>
          <p:nvPr>
            <p:ph type="body" idx="1"/>
          </p:nvPr>
        </p:nvSpPr>
        <p:spPr>
          <a:xfrm>
            <a:off x="1992313" y="1196976"/>
            <a:ext cx="8229600" cy="4530725"/>
          </a:xfrm>
        </p:spPr>
        <p:txBody>
          <a:bodyPr>
            <a:normAutofit fontScale="92500" lnSpcReduction="10000"/>
          </a:bodyPr>
          <a:lstStyle/>
          <a:p>
            <a:pPr algn="r" rtl="1">
              <a:lnSpc>
                <a:spcPct val="90000"/>
              </a:lnSpc>
              <a:buFont typeface="Wingdings" pitchFamily="2" charset="2"/>
              <a:buNone/>
            </a:pPr>
            <a:r>
              <a:rPr lang="ar-SA" altLang="en-SA" sz="2100" dirty="0">
                <a:solidFill>
                  <a:schemeClr val="tx1"/>
                </a:solidFill>
              </a:rPr>
              <a:t> 3- </a:t>
            </a:r>
            <a:r>
              <a:rPr lang="ar-SA" altLang="en-SA" sz="2400" dirty="0">
                <a:solidFill>
                  <a:schemeClr val="tx1"/>
                </a:solidFill>
              </a:rPr>
              <a:t>النصح للمسلمين والإبداع في أداء الخدمة العامة:</a:t>
            </a:r>
          </a:p>
          <a:p>
            <a:pPr algn="r" rtl="1">
              <a:lnSpc>
                <a:spcPct val="90000"/>
              </a:lnSpc>
              <a:buFont typeface="Wingdings" pitchFamily="2" charset="2"/>
              <a:buNone/>
            </a:pPr>
            <a:endParaRPr lang="ar-SA" altLang="en-SA" sz="2400" dirty="0">
              <a:solidFill>
                <a:schemeClr val="tx1"/>
              </a:solidFill>
            </a:endParaRPr>
          </a:p>
          <a:p>
            <a:pPr algn="r" rtl="1">
              <a:lnSpc>
                <a:spcPct val="90000"/>
              </a:lnSpc>
            </a:pPr>
            <a:r>
              <a:rPr lang="ar-SA" altLang="en-SA" sz="2400" dirty="0">
                <a:solidFill>
                  <a:schemeClr val="tx1"/>
                </a:solidFill>
              </a:rPr>
              <a:t>من خلال أسلوب تقويم الأداء الصريح والمقترح بين الرئيس والموظف وبالتالي يمكنه من تحسين أدائه ورفع مستواه.</a:t>
            </a:r>
          </a:p>
          <a:p>
            <a:pPr algn="r" rtl="1">
              <a:lnSpc>
                <a:spcPct val="90000"/>
              </a:lnSpc>
            </a:pPr>
            <a:r>
              <a:rPr lang="ar-SA" altLang="en-SA" sz="2400" dirty="0">
                <a:solidFill>
                  <a:schemeClr val="tx1"/>
                </a:solidFill>
              </a:rPr>
              <a:t>( المؤمنون والمؤمنات بعضهم أولياء بعض يأمرون بالمعروف وينهون عن المنكر ويقيمون الصلاة ويؤتون الزكاة ويطيعون الله..).</a:t>
            </a:r>
          </a:p>
          <a:p>
            <a:pPr algn="r" rtl="1">
              <a:lnSpc>
                <a:spcPct val="90000"/>
              </a:lnSpc>
            </a:pPr>
            <a:r>
              <a:rPr lang="ar-SA" altLang="en-SA" sz="2400" dirty="0">
                <a:solidFill>
                  <a:schemeClr val="tx1"/>
                </a:solidFill>
              </a:rPr>
              <a:t>من التطبيقات:</a:t>
            </a:r>
          </a:p>
          <a:p>
            <a:pPr lvl="3" algn="r" rtl="1">
              <a:lnSpc>
                <a:spcPct val="90000"/>
              </a:lnSpc>
            </a:pPr>
            <a:r>
              <a:rPr lang="ar-SA" altLang="en-SA" sz="2400" dirty="0">
                <a:solidFill>
                  <a:schemeClr val="tx1"/>
                </a:solidFill>
              </a:rPr>
              <a:t>ما نص عليه نظام التقويم في جهاز المدنية في ماليزيا: من ضرورة أن تكون هناك أهداف محددة لكل موظف في بداية كل عام.</a:t>
            </a:r>
          </a:p>
          <a:p>
            <a:pPr lvl="3" algn="r" rtl="1">
              <a:lnSpc>
                <a:spcPct val="90000"/>
              </a:lnSpc>
            </a:pPr>
            <a:r>
              <a:rPr lang="ar-SA" altLang="en-SA" sz="2400" dirty="0">
                <a:solidFill>
                  <a:schemeClr val="tx1"/>
                </a:solidFill>
              </a:rPr>
              <a:t>مسؤولية النصح من الولي أو الرئيس مسؤولية كبيرة ( ما من أمير يلي أمر المسلمين، ثم لا يجهد لهم وينصح، إلا لم يدخل الجنة)... ( الدين النصيحة).</a:t>
            </a:r>
          </a:p>
          <a:p>
            <a:pPr lvl="3" algn="r" rtl="1">
              <a:lnSpc>
                <a:spcPct val="90000"/>
              </a:lnSpc>
            </a:pPr>
            <a:r>
              <a:rPr lang="ar-SA" altLang="en-SA" sz="2400" dirty="0">
                <a:solidFill>
                  <a:schemeClr val="tx1"/>
                </a:solidFill>
              </a:rPr>
              <a:t>الاجتهاد لهم باختيار أفضل السبل الإدارية.</a:t>
            </a:r>
          </a:p>
          <a:p>
            <a:pPr algn="r" rtl="1">
              <a:lnSpc>
                <a:spcPct val="90000"/>
              </a:lnSpc>
            </a:pPr>
            <a:endParaRPr lang="ar-SA" altLang="en-SA" sz="2400" dirty="0">
              <a:solidFill>
                <a:schemeClr val="tx1"/>
              </a:solidFill>
            </a:endParaRPr>
          </a:p>
          <a:p>
            <a:pPr algn="r" rtl="1">
              <a:lnSpc>
                <a:spcPct val="90000"/>
              </a:lnSpc>
            </a:pPr>
            <a:endParaRPr lang="en-SA" altLang="en-SA" sz="24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a:extLst>
              <a:ext uri="{FF2B5EF4-FFF2-40B4-BE49-F238E27FC236}">
                <a16:creationId xmlns:a16="http://schemas.microsoft.com/office/drawing/2014/main" id="{976CEC2F-214B-E6D8-711C-269F586B26EC}"/>
              </a:ext>
            </a:extLst>
          </p:cNvPr>
          <p:cNvSpPr>
            <a:spLocks noGrp="1" noChangeArrowheads="1"/>
          </p:cNvSpPr>
          <p:nvPr>
            <p:ph type="body" idx="1"/>
          </p:nvPr>
        </p:nvSpPr>
        <p:spPr>
          <a:xfrm>
            <a:off x="1774826" y="1016000"/>
            <a:ext cx="8435975" cy="5365750"/>
          </a:xfrm>
        </p:spPr>
        <p:txBody>
          <a:bodyPr/>
          <a:lstStyle/>
          <a:p>
            <a:pPr algn="r" rtl="1">
              <a:lnSpc>
                <a:spcPct val="90000"/>
              </a:lnSpc>
              <a:buFont typeface="Wingdings" pitchFamily="2" charset="2"/>
              <a:buNone/>
            </a:pPr>
            <a:r>
              <a:rPr lang="ar-SA" altLang="en-SA" b="1">
                <a:solidFill>
                  <a:schemeClr val="tx1"/>
                </a:solidFill>
              </a:rPr>
              <a:t>4- استشعار المسؤولية.</a:t>
            </a:r>
          </a:p>
          <a:p>
            <a:pPr algn="r" rtl="1">
              <a:lnSpc>
                <a:spcPct val="90000"/>
              </a:lnSpc>
              <a:buFont typeface="Wingdings" pitchFamily="2" charset="2"/>
              <a:buNone/>
            </a:pPr>
            <a:r>
              <a:rPr lang="ar-SA" altLang="en-SA" b="1">
                <a:solidFill>
                  <a:schemeClr val="tx1"/>
                </a:solidFill>
              </a:rPr>
              <a:t>5- العدل والإنصاف.</a:t>
            </a:r>
          </a:p>
          <a:p>
            <a:pPr algn="r" rtl="1">
              <a:lnSpc>
                <a:spcPct val="90000"/>
              </a:lnSpc>
              <a:buFont typeface="Wingdings" pitchFamily="2" charset="2"/>
              <a:buNone/>
            </a:pPr>
            <a:r>
              <a:rPr lang="ar-SA" altLang="en-SA" b="1">
                <a:solidFill>
                  <a:schemeClr val="tx1"/>
                </a:solidFill>
              </a:rPr>
              <a:t>6- الأمانة والبعد عن غش الرعية:</a:t>
            </a:r>
          </a:p>
          <a:p>
            <a:pPr algn="r" rtl="1">
              <a:lnSpc>
                <a:spcPct val="90000"/>
              </a:lnSpc>
            </a:pPr>
            <a:r>
              <a:rPr lang="ar-SA" altLang="en-SA" b="1">
                <a:solidFill>
                  <a:schemeClr val="tx1"/>
                </a:solidFill>
              </a:rPr>
              <a:t>( والذين هم لأمانتهم وعهدهم راعون).</a:t>
            </a:r>
          </a:p>
          <a:p>
            <a:pPr algn="r" rtl="1">
              <a:lnSpc>
                <a:spcPct val="90000"/>
              </a:lnSpc>
            </a:pPr>
            <a:r>
              <a:rPr lang="ar-SA" altLang="en-SA" b="1">
                <a:solidFill>
                  <a:schemeClr val="tx1"/>
                </a:solidFill>
              </a:rPr>
              <a:t>إن الله يأمركم أن تؤدوا الأمانات إلى أهلها..).</a:t>
            </a:r>
          </a:p>
          <a:p>
            <a:pPr algn="r" rtl="1">
              <a:lnSpc>
                <a:spcPct val="90000"/>
              </a:lnSpc>
            </a:pPr>
            <a:r>
              <a:rPr lang="ar-SA" altLang="en-SA" b="1">
                <a:solidFill>
                  <a:schemeClr val="tx1"/>
                </a:solidFill>
              </a:rPr>
              <a:t>الموظف العام في الاسلام مؤتمن على وظيفته: واجبات ومسؤوليات.</a:t>
            </a:r>
          </a:p>
          <a:p>
            <a:pPr algn="r" rtl="1">
              <a:lnSpc>
                <a:spcPct val="90000"/>
              </a:lnSpc>
            </a:pPr>
            <a:r>
              <a:rPr lang="ar-SA" altLang="en-SA" b="1">
                <a:solidFill>
                  <a:schemeClr val="tx1"/>
                </a:solidFill>
              </a:rPr>
              <a:t>( ما من راع يسترعيه الله رعية، يموت يوم يموت وهو غاش لها إلا حرم الله عليه رائحة الجنة).</a:t>
            </a:r>
          </a:p>
          <a:p>
            <a:pPr algn="r" rtl="1">
              <a:lnSpc>
                <a:spcPct val="90000"/>
              </a:lnSpc>
            </a:pPr>
            <a:r>
              <a:rPr lang="ar-SA" altLang="en-SA" b="1">
                <a:solidFill>
                  <a:schemeClr val="tx1"/>
                </a:solidFill>
              </a:rPr>
              <a:t>( اجعلني على خزائن الأرض إني حفيظ عليم).</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a:extLst>
              <a:ext uri="{FF2B5EF4-FFF2-40B4-BE49-F238E27FC236}">
                <a16:creationId xmlns:a16="http://schemas.microsoft.com/office/drawing/2014/main" id="{5EE397FC-B07E-E680-68D5-EAD8C497B1A8}"/>
              </a:ext>
            </a:extLst>
          </p:cNvPr>
          <p:cNvSpPr>
            <a:spLocks noGrp="1" noChangeArrowheads="1"/>
          </p:cNvSpPr>
          <p:nvPr>
            <p:ph type="title"/>
          </p:nvPr>
        </p:nvSpPr>
        <p:spPr/>
        <p:txBody>
          <a:bodyPr/>
          <a:lstStyle/>
          <a:p>
            <a:pPr algn="r" rtl="1"/>
            <a:endParaRPr lang="en-SA" altLang="en-SA" dirty="0">
              <a:solidFill>
                <a:schemeClr val="tx1"/>
              </a:solidFill>
            </a:endParaRPr>
          </a:p>
        </p:txBody>
      </p:sp>
      <p:sp>
        <p:nvSpPr>
          <p:cNvPr id="602115" name="Rectangle 3">
            <a:extLst>
              <a:ext uri="{FF2B5EF4-FFF2-40B4-BE49-F238E27FC236}">
                <a16:creationId xmlns:a16="http://schemas.microsoft.com/office/drawing/2014/main" id="{7948F940-2892-6E24-886D-88795808A0F0}"/>
              </a:ext>
            </a:extLst>
          </p:cNvPr>
          <p:cNvSpPr>
            <a:spLocks noGrp="1" noChangeArrowheads="1"/>
          </p:cNvSpPr>
          <p:nvPr>
            <p:ph type="body" idx="1"/>
          </p:nvPr>
        </p:nvSpPr>
        <p:spPr/>
        <p:txBody>
          <a:bodyPr/>
          <a:lstStyle/>
          <a:p>
            <a:pPr algn="r" rtl="1">
              <a:buFont typeface="Wingdings" pitchFamily="2" charset="2"/>
              <a:buNone/>
            </a:pPr>
            <a:r>
              <a:rPr lang="ar-SA" altLang="en-SA" sz="2900" b="1">
                <a:solidFill>
                  <a:schemeClr val="tx1"/>
                </a:solidFill>
              </a:rPr>
              <a:t>7- العمل كفريق واحد.</a:t>
            </a:r>
          </a:p>
          <a:p>
            <a:pPr algn="r" rtl="1"/>
            <a:r>
              <a:rPr lang="ar-SA" altLang="en-SA" sz="2900" b="1">
                <a:solidFill>
                  <a:schemeClr val="tx1"/>
                </a:solidFill>
              </a:rPr>
              <a:t>( ... فأعينوني بقوة أجعل بينكم وبينهم ردماً...).</a:t>
            </a:r>
          </a:p>
          <a:p>
            <a:pPr algn="r" rtl="1"/>
            <a:r>
              <a:rPr lang="ar-SA" altLang="en-SA" sz="2900" b="1">
                <a:solidFill>
                  <a:schemeClr val="tx1"/>
                </a:solidFill>
              </a:rPr>
              <a:t> وتعاونوا على البر والتقوى ولاتعاونوا على الاثم والعدوان</a:t>
            </a:r>
          </a:p>
          <a:p>
            <a:pPr algn="r" rtl="1">
              <a:buFont typeface="Wingdings" pitchFamily="2" charset="2"/>
              <a:buNone/>
            </a:pPr>
            <a:r>
              <a:rPr lang="ar-SA" altLang="en-SA" sz="2900" b="1">
                <a:solidFill>
                  <a:schemeClr val="tx1"/>
                </a:solidFill>
              </a:rPr>
              <a:t>8- طاعة ولي الأمر في المعروف.</a:t>
            </a:r>
            <a:endParaRPr lang="en-SA" altLang="en-SA" sz="2900" b="1">
              <a:solidFill>
                <a:schemeClr val="tx1"/>
              </a:solidFill>
            </a:endParaRPr>
          </a:p>
          <a:p>
            <a:pPr algn="r" rtl="1">
              <a:buFont typeface="Wingdings" pitchFamily="2" charset="2"/>
              <a:buNone/>
            </a:pPr>
            <a:r>
              <a:rPr lang="ar-SA" altLang="en-SA" sz="2900" b="1">
                <a:solidFill>
                  <a:schemeClr val="tx1"/>
                </a:solidFill>
              </a:rPr>
              <a:t>   الطاعة في حدود الشرع</a:t>
            </a:r>
          </a:p>
          <a:p>
            <a:pPr algn="r" rtl="1">
              <a:buFont typeface="Wingdings" pitchFamily="2" charset="2"/>
              <a:buNone/>
            </a:pPr>
            <a:r>
              <a:rPr lang="ar-SA" altLang="en-SA" sz="2900" b="1">
                <a:solidFill>
                  <a:schemeClr val="tx1"/>
                </a:solidFill>
              </a:rPr>
              <a:t>9- عدم الخروج على كرامة الوظيفة وشرفها.</a:t>
            </a:r>
            <a:endParaRPr lang="en-SA" altLang="en-SA" sz="2900" b="1">
              <a:solidFill>
                <a:schemeClr val="tx1"/>
              </a:solidFill>
            </a:endParaRPr>
          </a:p>
          <a:p>
            <a:pPr algn="r" rtl="1">
              <a:buFont typeface="Wingdings" pitchFamily="2" charset="2"/>
              <a:buNone/>
            </a:pPr>
            <a:r>
              <a:rPr lang="ar-SA" altLang="en-SA" sz="2900" b="1">
                <a:solidFill>
                  <a:schemeClr val="tx1"/>
                </a:solidFill>
              </a:rPr>
              <a:t>    واجب الموظف مراعاة قدسية العمل وكرامته.</a:t>
            </a:r>
            <a:endParaRPr lang="en-SA" altLang="en-SA" sz="29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a:extLst>
              <a:ext uri="{FF2B5EF4-FFF2-40B4-BE49-F238E27FC236}">
                <a16:creationId xmlns:a16="http://schemas.microsoft.com/office/drawing/2014/main" id="{FCFD8092-1A4C-7DD4-C2FD-4C1C108FBAF5}"/>
              </a:ext>
            </a:extLst>
          </p:cNvPr>
          <p:cNvSpPr>
            <a:spLocks noGrp="1" noChangeArrowheads="1"/>
          </p:cNvSpPr>
          <p:nvPr>
            <p:ph type="title"/>
          </p:nvPr>
        </p:nvSpPr>
        <p:spPr/>
        <p:txBody>
          <a:bodyPr/>
          <a:lstStyle/>
          <a:p>
            <a:pPr algn="r" rtl="1"/>
            <a:r>
              <a:rPr lang="ar-SA" altLang="en-SA">
                <a:solidFill>
                  <a:schemeClr val="tx1"/>
                </a:solidFill>
              </a:rPr>
              <a:t> </a:t>
            </a:r>
            <a:endParaRPr lang="en-SA" altLang="en-SA">
              <a:solidFill>
                <a:schemeClr val="tx1"/>
              </a:solidFill>
            </a:endParaRPr>
          </a:p>
        </p:txBody>
      </p:sp>
      <p:sp>
        <p:nvSpPr>
          <p:cNvPr id="603139" name="Rectangle 3">
            <a:extLst>
              <a:ext uri="{FF2B5EF4-FFF2-40B4-BE49-F238E27FC236}">
                <a16:creationId xmlns:a16="http://schemas.microsoft.com/office/drawing/2014/main" id="{AF08084B-FCBC-107E-23B0-4F69E09DF6F6}"/>
              </a:ext>
            </a:extLst>
          </p:cNvPr>
          <p:cNvSpPr>
            <a:spLocks noGrp="1" noChangeArrowheads="1"/>
          </p:cNvSpPr>
          <p:nvPr>
            <p:ph type="body" idx="1"/>
          </p:nvPr>
        </p:nvSpPr>
        <p:spPr/>
        <p:txBody>
          <a:bodyPr/>
          <a:lstStyle/>
          <a:p>
            <a:pPr algn="r" rtl="1"/>
            <a:r>
              <a:rPr lang="ar-SA" altLang="en-SA" dirty="0">
                <a:solidFill>
                  <a:schemeClr val="tx1"/>
                </a:solidFill>
              </a:rPr>
              <a:t>عدم منح الرئاسة لمن يطلبها</a:t>
            </a:r>
          </a:p>
          <a:p>
            <a:pPr algn="r" rtl="1">
              <a:buFont typeface="Wingdings" pitchFamily="2" charset="2"/>
              <a:buNone/>
            </a:pPr>
            <a:r>
              <a:rPr lang="ar-SA" altLang="en-SA" dirty="0">
                <a:solidFill>
                  <a:schemeClr val="tx1"/>
                </a:solidFill>
              </a:rPr>
              <a:t>   ( انا لا نولي هذا الامر احدا يطلبه أو يحرص عليه)</a:t>
            </a:r>
          </a:p>
          <a:p>
            <a:pPr algn="r" rtl="1">
              <a:buFont typeface="Wingdings" pitchFamily="2" charset="2"/>
              <a:buNone/>
            </a:pPr>
            <a:r>
              <a:rPr lang="ar-SA" altLang="en-SA" dirty="0">
                <a:solidFill>
                  <a:schemeClr val="tx1"/>
                </a:solidFill>
              </a:rPr>
              <a:t>   ( يا رسول الله ألا تستعملني؟ قال: كلا يا ابا ذر انك ضعيف وإنها لأمانة وإنها يوم القيامة خزي وندامة إلا من أخذها بحقها وأدى الذي عليه فيها). </a:t>
            </a:r>
            <a:endParaRPr lang="en-SA"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a:extLst>
              <a:ext uri="{FF2B5EF4-FFF2-40B4-BE49-F238E27FC236}">
                <a16:creationId xmlns:a16="http://schemas.microsoft.com/office/drawing/2014/main" id="{B3917317-0BD9-0771-B1A7-950C0C5115FC}"/>
              </a:ext>
            </a:extLst>
          </p:cNvPr>
          <p:cNvSpPr>
            <a:spLocks noGrp="1" noChangeArrowheads="1"/>
          </p:cNvSpPr>
          <p:nvPr>
            <p:ph type="title"/>
          </p:nvPr>
        </p:nvSpPr>
        <p:spPr>
          <a:xfrm>
            <a:off x="838200" y="808981"/>
            <a:ext cx="10515600" cy="1325563"/>
          </a:xfrm>
        </p:spPr>
        <p:txBody>
          <a:bodyPr/>
          <a:lstStyle/>
          <a:p>
            <a:pPr algn="r" rtl="1"/>
            <a:r>
              <a:rPr lang="ar-SA" altLang="en-SA" dirty="0">
                <a:solidFill>
                  <a:schemeClr val="tx1"/>
                </a:solidFill>
              </a:rPr>
              <a:t>سياسة الاجور في الاسلام</a:t>
            </a:r>
            <a:endParaRPr lang="en-SA" altLang="en-SA" dirty="0">
              <a:solidFill>
                <a:schemeClr val="tx1"/>
              </a:solidFill>
            </a:endParaRPr>
          </a:p>
        </p:txBody>
      </p:sp>
      <p:sp>
        <p:nvSpPr>
          <p:cNvPr id="604163" name="Rectangle 3">
            <a:extLst>
              <a:ext uri="{FF2B5EF4-FFF2-40B4-BE49-F238E27FC236}">
                <a16:creationId xmlns:a16="http://schemas.microsoft.com/office/drawing/2014/main" id="{0A8188C4-8A17-7661-69B8-4DF4CA1DADCE}"/>
              </a:ext>
            </a:extLst>
          </p:cNvPr>
          <p:cNvSpPr>
            <a:spLocks noGrp="1" noChangeArrowheads="1"/>
          </p:cNvSpPr>
          <p:nvPr>
            <p:ph type="body" idx="1"/>
          </p:nvPr>
        </p:nvSpPr>
        <p:spPr/>
        <p:txBody>
          <a:bodyPr/>
          <a:lstStyle/>
          <a:p>
            <a:pPr algn="r" rtl="1"/>
            <a:r>
              <a:rPr lang="ar-SA" altLang="en-SA">
                <a:solidFill>
                  <a:schemeClr val="tx1"/>
                </a:solidFill>
              </a:rPr>
              <a:t>اهتم الاسلام بالأجور واعتبرها حقا لكل من عمل  ”لو شئت لاتخذت عليه أجرا“</a:t>
            </a:r>
          </a:p>
          <a:p>
            <a:pPr algn="r" rtl="1"/>
            <a:r>
              <a:rPr lang="ar-SA" altLang="en-SA">
                <a:solidFill>
                  <a:schemeClr val="tx1"/>
                </a:solidFill>
              </a:rPr>
              <a:t> الوفاء بها ملزم ومنعها يعتبر ظلما</a:t>
            </a:r>
          </a:p>
          <a:p>
            <a:pPr algn="r" rtl="1"/>
            <a:r>
              <a:rPr lang="ar-SA" altLang="en-SA">
                <a:solidFill>
                  <a:schemeClr val="tx1"/>
                </a:solidFill>
              </a:rPr>
              <a:t>مبدأ العدالة في تحديد الاجور (على قدر العمل: كما ونوعاً)</a:t>
            </a:r>
          </a:p>
          <a:p>
            <a:pPr algn="r" rtl="1"/>
            <a:r>
              <a:rPr lang="ar-SA" altLang="en-SA">
                <a:solidFill>
                  <a:schemeClr val="tx1"/>
                </a:solidFill>
              </a:rPr>
              <a:t>مبدأ الكفاية ( تكفي من يعول)</a:t>
            </a:r>
          </a:p>
          <a:p>
            <a:pPr algn="r" rtl="1"/>
            <a:r>
              <a:rPr lang="ar-SA" altLang="en-SA">
                <a:solidFill>
                  <a:schemeClr val="tx1"/>
                </a:solidFill>
              </a:rPr>
              <a:t>تحديد الاجر قبل العمل : من أستأجر أجيرا فليسم له أجره</a:t>
            </a:r>
          </a:p>
          <a:p>
            <a:pPr algn="r" rtl="1"/>
            <a:r>
              <a:rPr lang="ar-SA" altLang="en-SA">
                <a:solidFill>
                  <a:schemeClr val="tx1"/>
                </a:solidFill>
              </a:rPr>
              <a:t> الوفاء بالأجر حال استيفاء العمل : أعط الاجير أجره قبل ان يجف عرقه</a:t>
            </a:r>
            <a:endParaRPr lang="en-SA" altLang="en-SA">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7" name="Rectangle 3">
            <a:extLst>
              <a:ext uri="{FF2B5EF4-FFF2-40B4-BE49-F238E27FC236}">
                <a16:creationId xmlns:a16="http://schemas.microsoft.com/office/drawing/2014/main" id="{E549E5E2-9535-1815-D920-C7A9C2772EC4}"/>
              </a:ext>
            </a:extLst>
          </p:cNvPr>
          <p:cNvSpPr>
            <a:spLocks noGrp="1" noChangeArrowheads="1"/>
          </p:cNvSpPr>
          <p:nvPr>
            <p:ph type="body" idx="1"/>
          </p:nvPr>
        </p:nvSpPr>
        <p:spPr/>
        <p:txBody>
          <a:bodyPr/>
          <a:lstStyle/>
          <a:p>
            <a:pPr algn="r" rtl="1"/>
            <a:r>
              <a:rPr lang="ar-SA" altLang="en-SA">
                <a:solidFill>
                  <a:schemeClr val="tx1"/>
                </a:solidFill>
              </a:rPr>
              <a:t>تحريم قاطع للرشوة والهدية</a:t>
            </a:r>
          </a:p>
          <a:p>
            <a:pPr algn="r" rtl="1"/>
            <a:r>
              <a:rPr lang="ar-SA" altLang="en-SA">
                <a:solidFill>
                  <a:schemeClr val="tx1"/>
                </a:solidFill>
              </a:rPr>
              <a:t>لعن وطرد من رحمة الله </a:t>
            </a:r>
          </a:p>
          <a:p>
            <a:pPr algn="r" rtl="1"/>
            <a:r>
              <a:rPr lang="ar-SA" altLang="en-SA">
                <a:solidFill>
                  <a:schemeClr val="tx1"/>
                </a:solidFill>
                <a:latin typeface="Arial" panose="020B0604020202020204" pitchFamily="34" charset="0"/>
              </a:rPr>
              <a:t>”من استعملناه على عمل ورزقناه منه رزقا فما أخذ فوق ذلك فهو </a:t>
            </a:r>
            <a:r>
              <a:rPr lang="ar-SA" altLang="en-SA">
                <a:solidFill>
                  <a:schemeClr val="tx1"/>
                </a:solidFill>
              </a:rPr>
              <a:t>غلول</a:t>
            </a:r>
            <a:r>
              <a:rPr lang="ar-SA" altLang="en-SA">
                <a:solidFill>
                  <a:schemeClr val="tx1"/>
                </a:solidFill>
                <a:latin typeface="Arial" panose="020B0604020202020204" pitchFamily="34" charset="0"/>
              </a:rPr>
              <a:t>“</a:t>
            </a:r>
          </a:p>
          <a:p>
            <a:pPr algn="r" rtl="1"/>
            <a:r>
              <a:rPr lang="ar-SA" altLang="en-SA">
                <a:solidFill>
                  <a:schemeClr val="tx1"/>
                </a:solidFill>
              </a:rPr>
              <a:t> ” ومن يغلل يأت بما غل يوم القيامة“</a:t>
            </a:r>
          </a:p>
          <a:p>
            <a:pPr algn="r" rtl="1"/>
            <a:r>
              <a:rPr lang="ar-SA" altLang="en-SA">
                <a:solidFill>
                  <a:schemeClr val="tx1"/>
                </a:solidFill>
              </a:rPr>
              <a:t> ” الهدية الى الامام غلول</a:t>
            </a:r>
            <a:r>
              <a:rPr lang="ar-SA" altLang="en-SA">
                <a:solidFill>
                  <a:schemeClr val="tx1"/>
                </a:solidFill>
                <a:latin typeface="Arial" panose="020B0604020202020204" pitchFamily="34" charset="0"/>
              </a:rPr>
              <a:t>“</a:t>
            </a:r>
            <a:endParaRPr lang="en-SA" altLang="en-SA">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a:extLst>
              <a:ext uri="{FF2B5EF4-FFF2-40B4-BE49-F238E27FC236}">
                <a16:creationId xmlns:a16="http://schemas.microsoft.com/office/drawing/2014/main" id="{DF8046FF-4DB1-406A-29FF-A54EBC2C41A6}"/>
              </a:ext>
            </a:extLst>
          </p:cNvPr>
          <p:cNvSpPr>
            <a:spLocks noGrp="1" noChangeArrowheads="1"/>
          </p:cNvSpPr>
          <p:nvPr>
            <p:ph type="title"/>
          </p:nvPr>
        </p:nvSpPr>
        <p:spPr>
          <a:xfrm>
            <a:off x="838200" y="944905"/>
            <a:ext cx="10515600" cy="1325563"/>
          </a:xfrm>
        </p:spPr>
        <p:txBody>
          <a:bodyPr/>
          <a:lstStyle/>
          <a:p>
            <a:pPr algn="r" rtl="1"/>
            <a:r>
              <a:rPr lang="ar-SA" altLang="en-SA" dirty="0">
                <a:solidFill>
                  <a:schemeClr val="tx1"/>
                </a:solidFill>
              </a:rPr>
              <a:t>أسباب انتشار الفساد</a:t>
            </a:r>
            <a:endParaRPr lang="en-SA" altLang="en-SA" dirty="0">
              <a:solidFill>
                <a:schemeClr val="tx1"/>
              </a:solidFill>
            </a:endParaRPr>
          </a:p>
        </p:txBody>
      </p:sp>
      <p:sp>
        <p:nvSpPr>
          <p:cNvPr id="606211" name="Rectangle 3">
            <a:extLst>
              <a:ext uri="{FF2B5EF4-FFF2-40B4-BE49-F238E27FC236}">
                <a16:creationId xmlns:a16="http://schemas.microsoft.com/office/drawing/2014/main" id="{6D9B5BB4-E0BE-D251-23CA-FF62F488AABE}"/>
              </a:ext>
            </a:extLst>
          </p:cNvPr>
          <p:cNvSpPr>
            <a:spLocks noGrp="1" noChangeArrowheads="1"/>
          </p:cNvSpPr>
          <p:nvPr>
            <p:ph type="body" idx="1"/>
          </p:nvPr>
        </p:nvSpPr>
        <p:spPr/>
        <p:txBody>
          <a:bodyPr/>
          <a:lstStyle/>
          <a:p>
            <a:pPr algn="r" rtl="1"/>
            <a:r>
              <a:rPr lang="ar-SA" altLang="en-SA" dirty="0">
                <a:solidFill>
                  <a:schemeClr val="tx1"/>
                </a:solidFill>
              </a:rPr>
              <a:t>غياب معايير أخلاق العمل في القطاع العام</a:t>
            </a:r>
          </a:p>
          <a:p>
            <a:pPr algn="r" rtl="1"/>
            <a:r>
              <a:rPr lang="ar-SA" altLang="en-SA" dirty="0">
                <a:solidFill>
                  <a:schemeClr val="tx1"/>
                </a:solidFill>
              </a:rPr>
              <a:t>ازدياد سوء الاحوال الاقتصادية</a:t>
            </a:r>
          </a:p>
          <a:p>
            <a:pPr algn="r" rtl="1"/>
            <a:r>
              <a:rPr lang="ar-SA" altLang="en-SA" dirty="0">
                <a:solidFill>
                  <a:schemeClr val="tx1"/>
                </a:solidFill>
              </a:rPr>
              <a:t>غياب القدوة </a:t>
            </a:r>
          </a:p>
          <a:p>
            <a:pPr algn="r" rtl="1"/>
            <a:r>
              <a:rPr lang="ar-SA" altLang="en-SA" dirty="0">
                <a:solidFill>
                  <a:schemeClr val="tx1"/>
                </a:solidFill>
              </a:rPr>
              <a:t>اتساع دور الدول في تقديم الخدمات</a:t>
            </a:r>
          </a:p>
          <a:p>
            <a:pPr algn="r" rtl="1"/>
            <a:r>
              <a:rPr lang="ar-SA" altLang="en-SA" dirty="0">
                <a:solidFill>
                  <a:schemeClr val="tx1"/>
                </a:solidFill>
              </a:rPr>
              <a:t>تأثير القيم الاجتماعية</a:t>
            </a:r>
            <a:endParaRPr lang="en-SA"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ED969-23E4-C30D-BF65-13A1165C558D}"/>
              </a:ext>
            </a:extLst>
          </p:cNvPr>
          <p:cNvSpPr>
            <a:spLocks noGrp="1"/>
          </p:cNvSpPr>
          <p:nvPr>
            <p:ph type="title"/>
          </p:nvPr>
        </p:nvSpPr>
        <p:spPr>
          <a:xfrm>
            <a:off x="-2275703" y="735107"/>
            <a:ext cx="10515600" cy="1325563"/>
          </a:xfrm>
        </p:spPr>
        <p:txBody>
          <a:bodyPr/>
          <a:lstStyle/>
          <a:p>
            <a:pPr algn="r" rtl="1"/>
            <a:r>
              <a:rPr lang="ar-SA" dirty="0">
                <a:solidFill>
                  <a:schemeClr val="tx1"/>
                </a:solidFill>
              </a:rPr>
              <a:t>أنماط السلوك الوظيفي </a:t>
            </a:r>
            <a:endParaRPr lang="en-SA" dirty="0">
              <a:solidFill>
                <a:schemeClr val="tx1"/>
              </a:solidFill>
            </a:endParaRPr>
          </a:p>
        </p:txBody>
      </p:sp>
      <p:sp>
        <p:nvSpPr>
          <p:cNvPr id="3" name="Content Placeholder 2">
            <a:extLst>
              <a:ext uri="{FF2B5EF4-FFF2-40B4-BE49-F238E27FC236}">
                <a16:creationId xmlns:a16="http://schemas.microsoft.com/office/drawing/2014/main" id="{6B4F9DD2-E5C0-DC01-9A19-CBA0186D7525}"/>
              </a:ext>
            </a:extLst>
          </p:cNvPr>
          <p:cNvSpPr>
            <a:spLocks noGrp="1"/>
          </p:cNvSpPr>
          <p:nvPr>
            <p:ph idx="1"/>
          </p:nvPr>
        </p:nvSpPr>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endParaRPr lang="en-SA" dirty="0"/>
          </a:p>
        </p:txBody>
      </p:sp>
      <p:graphicFrame>
        <p:nvGraphicFramePr>
          <p:cNvPr id="4" name="Content Placeholder 1">
            <a:extLst>
              <a:ext uri="{FF2B5EF4-FFF2-40B4-BE49-F238E27FC236}">
                <a16:creationId xmlns:a16="http://schemas.microsoft.com/office/drawing/2014/main" id="{4EC568DA-997D-B30E-9934-E9A06F9A2F0A}"/>
              </a:ext>
            </a:extLst>
          </p:cNvPr>
          <p:cNvGraphicFramePr>
            <a:graphicFrameLocks/>
          </p:cNvGraphicFramePr>
          <p:nvPr>
            <p:extLst>
              <p:ext uri="{D42A27DB-BD31-4B8C-83A1-F6EECF244321}">
                <p14:modId xmlns:p14="http://schemas.microsoft.com/office/powerpoint/2010/main" val="3582933540"/>
              </p:ext>
            </p:extLst>
          </p:nvPr>
        </p:nvGraphicFramePr>
        <p:xfrm>
          <a:off x="520194" y="735107"/>
          <a:ext cx="11417643" cy="6122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85621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a:extLst>
              <a:ext uri="{FF2B5EF4-FFF2-40B4-BE49-F238E27FC236}">
                <a16:creationId xmlns:a16="http://schemas.microsoft.com/office/drawing/2014/main" id="{E4DD2089-9F18-5BFD-99DB-4AC76BEB0DBF}"/>
              </a:ext>
            </a:extLst>
          </p:cNvPr>
          <p:cNvSpPr>
            <a:spLocks noGrp="1" noChangeArrowheads="1"/>
          </p:cNvSpPr>
          <p:nvPr>
            <p:ph type="title"/>
          </p:nvPr>
        </p:nvSpPr>
        <p:spPr>
          <a:xfrm>
            <a:off x="838200" y="808981"/>
            <a:ext cx="10515600" cy="1325563"/>
          </a:xfrm>
        </p:spPr>
        <p:txBody>
          <a:bodyPr/>
          <a:lstStyle/>
          <a:p>
            <a:pPr algn="r" rtl="1"/>
            <a:r>
              <a:rPr lang="ar-SA" altLang="en-SA" dirty="0">
                <a:solidFill>
                  <a:schemeClr val="tx1"/>
                </a:solidFill>
              </a:rPr>
              <a:t>العوامل المؤثرة في الانضباط الوظيفي</a:t>
            </a:r>
            <a:endParaRPr lang="en-SA" altLang="en-SA" dirty="0">
              <a:solidFill>
                <a:schemeClr val="tx1"/>
              </a:solidFill>
            </a:endParaRPr>
          </a:p>
        </p:txBody>
      </p:sp>
      <p:sp>
        <p:nvSpPr>
          <p:cNvPr id="607235" name="Rectangle 3">
            <a:extLst>
              <a:ext uri="{FF2B5EF4-FFF2-40B4-BE49-F238E27FC236}">
                <a16:creationId xmlns:a16="http://schemas.microsoft.com/office/drawing/2014/main" id="{8C8E3283-0651-47C6-8B1C-28CD9B11A835}"/>
              </a:ext>
            </a:extLst>
          </p:cNvPr>
          <p:cNvSpPr>
            <a:spLocks noGrp="1" noChangeArrowheads="1"/>
          </p:cNvSpPr>
          <p:nvPr>
            <p:ph type="body" idx="1"/>
          </p:nvPr>
        </p:nvSpPr>
        <p:spPr/>
        <p:txBody>
          <a:bodyPr/>
          <a:lstStyle/>
          <a:p>
            <a:pPr algn="r" rtl="1">
              <a:buFont typeface="Wingdings" pitchFamily="2" charset="2"/>
              <a:buNone/>
            </a:pPr>
            <a:r>
              <a:rPr lang="ar-SA" altLang="en-SA" dirty="0">
                <a:solidFill>
                  <a:schemeClr val="tx1"/>
                </a:solidFill>
              </a:rPr>
              <a:t>مفهوم الانضباط الوظيفي:</a:t>
            </a:r>
          </a:p>
          <a:p>
            <a:pPr algn="r" rtl="1"/>
            <a:r>
              <a:rPr lang="ar-SA" altLang="en-SA" dirty="0">
                <a:solidFill>
                  <a:schemeClr val="tx1"/>
                </a:solidFill>
              </a:rPr>
              <a:t>التزام الموظف بواجبات ومسؤوليات الوظيفة المكلف بها.</a:t>
            </a:r>
          </a:p>
          <a:p>
            <a:pPr algn="r" rtl="1"/>
            <a:r>
              <a:rPr lang="ar-SA" altLang="en-SA" dirty="0">
                <a:solidFill>
                  <a:schemeClr val="tx1"/>
                </a:solidFill>
              </a:rPr>
              <a:t>وجود قواعد ولوائح محددة مسبقاً يجب على الموظف أن يلتزم بها.</a:t>
            </a:r>
          </a:p>
          <a:p>
            <a:pPr algn="r" rtl="1"/>
            <a:r>
              <a:rPr lang="ar-SA" altLang="en-SA" dirty="0">
                <a:solidFill>
                  <a:schemeClr val="tx1"/>
                </a:solidFill>
              </a:rPr>
              <a:t>المحافظة على وقت العمل واستغلاله في إنجاز المهام.</a:t>
            </a:r>
          </a:p>
          <a:p>
            <a:pPr algn="r" rtl="1"/>
            <a:r>
              <a:rPr lang="ar-SA" altLang="en-SA" dirty="0">
                <a:solidFill>
                  <a:schemeClr val="tx1"/>
                </a:solidFill>
              </a:rPr>
              <a:t>أن يكون الموظف قدوة لزملائه من حيث السلوك الجيد..</a:t>
            </a:r>
          </a:p>
          <a:p>
            <a:pPr algn="r" rtl="1"/>
            <a:endParaRPr lang="ar-SA" altLang="en-SA" dirty="0">
              <a:solidFill>
                <a:schemeClr val="tx1"/>
              </a:solidFill>
            </a:endParaRPr>
          </a:p>
          <a:p>
            <a:pPr algn="r" rtl="1"/>
            <a:endParaRPr lang="en-SA"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a:extLst>
              <a:ext uri="{FF2B5EF4-FFF2-40B4-BE49-F238E27FC236}">
                <a16:creationId xmlns:a16="http://schemas.microsoft.com/office/drawing/2014/main" id="{2D7D28AB-F77A-2703-F817-3A004F4DCDC4}"/>
              </a:ext>
            </a:extLst>
          </p:cNvPr>
          <p:cNvSpPr>
            <a:spLocks noGrp="1" noChangeArrowheads="1"/>
          </p:cNvSpPr>
          <p:nvPr>
            <p:ph type="title"/>
          </p:nvPr>
        </p:nvSpPr>
        <p:spPr>
          <a:xfrm>
            <a:off x="838200" y="883121"/>
            <a:ext cx="10515600" cy="1325563"/>
          </a:xfrm>
        </p:spPr>
        <p:txBody>
          <a:bodyPr/>
          <a:lstStyle/>
          <a:p>
            <a:pPr algn="r" rtl="1"/>
            <a:r>
              <a:rPr lang="ar-SA" altLang="en-SA" dirty="0">
                <a:solidFill>
                  <a:schemeClr val="tx1"/>
                </a:solidFill>
              </a:rPr>
              <a:t>فوائد الانضباط</a:t>
            </a:r>
            <a:endParaRPr lang="en-SA" altLang="en-SA" dirty="0">
              <a:solidFill>
                <a:schemeClr val="tx1"/>
              </a:solidFill>
            </a:endParaRPr>
          </a:p>
        </p:txBody>
      </p:sp>
      <p:sp>
        <p:nvSpPr>
          <p:cNvPr id="610307" name="Rectangle 3">
            <a:extLst>
              <a:ext uri="{FF2B5EF4-FFF2-40B4-BE49-F238E27FC236}">
                <a16:creationId xmlns:a16="http://schemas.microsoft.com/office/drawing/2014/main" id="{2CE8C080-F1CE-F913-2B48-10B0B25DE6C9}"/>
              </a:ext>
            </a:extLst>
          </p:cNvPr>
          <p:cNvSpPr>
            <a:spLocks noGrp="1" noChangeArrowheads="1"/>
          </p:cNvSpPr>
          <p:nvPr>
            <p:ph type="body" idx="1"/>
          </p:nvPr>
        </p:nvSpPr>
        <p:spPr/>
        <p:txBody>
          <a:bodyPr/>
          <a:lstStyle/>
          <a:p>
            <a:pPr algn="r" rtl="1"/>
            <a:r>
              <a:rPr lang="ar-SA" altLang="en-SA" dirty="0">
                <a:solidFill>
                  <a:schemeClr val="tx1"/>
                </a:solidFill>
              </a:rPr>
              <a:t>تحقيق برامج التنمية.</a:t>
            </a:r>
          </a:p>
          <a:p>
            <a:pPr algn="r" rtl="1"/>
            <a:r>
              <a:rPr lang="ar-SA" altLang="en-SA" dirty="0">
                <a:solidFill>
                  <a:schemeClr val="tx1"/>
                </a:solidFill>
              </a:rPr>
              <a:t>تحقيق الكفاية والفعالية وتحسن كمي ونوعي في الخدمات المقدمة.</a:t>
            </a:r>
          </a:p>
          <a:p>
            <a:pPr algn="r" rtl="1"/>
            <a:r>
              <a:rPr lang="ar-SA" altLang="en-SA" dirty="0">
                <a:solidFill>
                  <a:schemeClr val="tx1"/>
                </a:solidFill>
              </a:rPr>
              <a:t>توفير الكثير من الجهد والتكاليف المبذولة في ممارسة وظائف الرقابة.</a:t>
            </a:r>
          </a:p>
          <a:p>
            <a:pPr algn="r" rtl="1"/>
            <a:r>
              <a:rPr lang="ar-SA" altLang="en-SA" dirty="0">
                <a:solidFill>
                  <a:schemeClr val="tx1"/>
                </a:solidFill>
              </a:rPr>
              <a:t>الاستغلال الأمثل للوقت والجهد في أداء الأعمال.</a:t>
            </a:r>
          </a:p>
          <a:p>
            <a:pPr algn="r" rtl="1"/>
            <a:r>
              <a:rPr lang="ar-SA" altLang="en-SA" dirty="0">
                <a:solidFill>
                  <a:schemeClr val="tx1"/>
                </a:solidFill>
              </a:rPr>
              <a:t>ضمان حسن سير العمل وأنه يتم وفق القواعد والتعليمات والسياسات المرسومة لذلك..</a:t>
            </a:r>
            <a:endParaRPr lang="en-SA"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a:extLst>
              <a:ext uri="{FF2B5EF4-FFF2-40B4-BE49-F238E27FC236}">
                <a16:creationId xmlns:a16="http://schemas.microsoft.com/office/drawing/2014/main" id="{9CEA0FA9-BCD5-8293-3559-B8C8E43539AF}"/>
              </a:ext>
            </a:extLst>
          </p:cNvPr>
          <p:cNvSpPr>
            <a:spLocks noGrp="1" noChangeArrowheads="1"/>
          </p:cNvSpPr>
          <p:nvPr>
            <p:ph type="title"/>
          </p:nvPr>
        </p:nvSpPr>
        <p:spPr>
          <a:xfrm>
            <a:off x="751703" y="932549"/>
            <a:ext cx="10515600" cy="1325563"/>
          </a:xfrm>
        </p:spPr>
        <p:txBody>
          <a:bodyPr/>
          <a:lstStyle/>
          <a:p>
            <a:pPr algn="r" rtl="1"/>
            <a:r>
              <a:rPr lang="ar-SA" altLang="en-SA" dirty="0">
                <a:solidFill>
                  <a:schemeClr val="tx1"/>
                </a:solidFill>
              </a:rPr>
              <a:t>نتائج عدم الانضباط</a:t>
            </a:r>
            <a:endParaRPr lang="en-SA" altLang="en-SA" dirty="0">
              <a:solidFill>
                <a:schemeClr val="tx1"/>
              </a:solidFill>
            </a:endParaRPr>
          </a:p>
        </p:txBody>
      </p:sp>
      <p:sp>
        <p:nvSpPr>
          <p:cNvPr id="611331" name="Rectangle 3">
            <a:extLst>
              <a:ext uri="{FF2B5EF4-FFF2-40B4-BE49-F238E27FC236}">
                <a16:creationId xmlns:a16="http://schemas.microsoft.com/office/drawing/2014/main" id="{D75BB05A-4586-8704-8448-4530FFCAFA12}"/>
              </a:ext>
            </a:extLst>
          </p:cNvPr>
          <p:cNvSpPr>
            <a:spLocks noGrp="1" noChangeArrowheads="1"/>
          </p:cNvSpPr>
          <p:nvPr>
            <p:ph type="body" idx="1"/>
          </p:nvPr>
        </p:nvSpPr>
        <p:spPr/>
        <p:txBody>
          <a:bodyPr/>
          <a:lstStyle/>
          <a:p>
            <a:pPr algn="r" rtl="1"/>
            <a:r>
              <a:rPr lang="ar-SA" altLang="en-SA">
                <a:solidFill>
                  <a:schemeClr val="tx1"/>
                </a:solidFill>
              </a:rPr>
              <a:t>ضعف الإنتاجية.</a:t>
            </a:r>
          </a:p>
          <a:p>
            <a:pPr algn="r" rtl="1"/>
            <a:r>
              <a:rPr lang="ar-SA" altLang="en-SA">
                <a:solidFill>
                  <a:schemeClr val="tx1"/>
                </a:solidFill>
              </a:rPr>
              <a:t>إهدار الموارد ( المادية والتقنية، والبشرية، الوقت).</a:t>
            </a:r>
          </a:p>
          <a:p>
            <a:pPr algn="r" rtl="1"/>
            <a:r>
              <a:rPr lang="ar-SA" altLang="en-SA">
                <a:solidFill>
                  <a:schemeClr val="tx1"/>
                </a:solidFill>
              </a:rPr>
              <a:t>ضعف الثقة في الإدارة ومنسوبيها.</a:t>
            </a:r>
          </a:p>
          <a:p>
            <a:pPr algn="r" rtl="1"/>
            <a:r>
              <a:rPr lang="ar-SA" altLang="en-SA">
                <a:solidFill>
                  <a:schemeClr val="tx1"/>
                </a:solidFill>
              </a:rPr>
              <a:t>زيادة التكلفة.</a:t>
            </a:r>
          </a:p>
          <a:p>
            <a:pPr algn="r" rtl="1"/>
            <a:r>
              <a:rPr lang="ar-SA" altLang="en-SA">
                <a:solidFill>
                  <a:schemeClr val="tx1"/>
                </a:solidFill>
              </a:rPr>
              <a:t>عدم إتقان العمل.</a:t>
            </a:r>
          </a:p>
          <a:p>
            <a:pPr algn="r" rtl="1"/>
            <a:r>
              <a:rPr lang="ar-SA" altLang="en-SA">
                <a:solidFill>
                  <a:schemeClr val="tx1"/>
                </a:solidFill>
              </a:rPr>
              <a:t>بيئة عمل متفككة ومحبطة. </a:t>
            </a:r>
            <a:endParaRPr lang="en-SA" altLang="en-SA">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a:extLst>
              <a:ext uri="{FF2B5EF4-FFF2-40B4-BE49-F238E27FC236}">
                <a16:creationId xmlns:a16="http://schemas.microsoft.com/office/drawing/2014/main" id="{0A324133-24C4-33C1-DDCA-34109D6A11E6}"/>
              </a:ext>
            </a:extLst>
          </p:cNvPr>
          <p:cNvSpPr>
            <a:spLocks noGrp="1" noChangeArrowheads="1"/>
          </p:cNvSpPr>
          <p:nvPr>
            <p:ph type="title"/>
          </p:nvPr>
        </p:nvSpPr>
        <p:spPr>
          <a:xfrm>
            <a:off x="177114" y="859310"/>
            <a:ext cx="8229600" cy="792163"/>
          </a:xfrm>
        </p:spPr>
        <p:txBody>
          <a:bodyPr/>
          <a:lstStyle/>
          <a:p>
            <a:pPr algn="r" rtl="1"/>
            <a:r>
              <a:rPr lang="ar-SA" altLang="en-SA" sz="4800" dirty="0">
                <a:solidFill>
                  <a:schemeClr val="tx1"/>
                </a:solidFill>
              </a:rPr>
              <a:t>أنواع الانضباط الوظيفي</a:t>
            </a:r>
            <a:endParaRPr lang="en-US" altLang="en-SA" sz="4800" dirty="0">
              <a:solidFill>
                <a:schemeClr val="tx1"/>
              </a:solidFill>
            </a:endParaRPr>
          </a:p>
        </p:txBody>
      </p:sp>
      <p:sp>
        <p:nvSpPr>
          <p:cNvPr id="552963" name="Rectangle 3">
            <a:extLst>
              <a:ext uri="{FF2B5EF4-FFF2-40B4-BE49-F238E27FC236}">
                <a16:creationId xmlns:a16="http://schemas.microsoft.com/office/drawing/2014/main" id="{1AFCBC0B-B6F9-EED0-4C49-CA7507415EA9}"/>
              </a:ext>
            </a:extLst>
          </p:cNvPr>
          <p:cNvSpPr>
            <a:spLocks noGrp="1" noChangeArrowheads="1"/>
          </p:cNvSpPr>
          <p:nvPr>
            <p:ph type="body" idx="1"/>
          </p:nvPr>
        </p:nvSpPr>
        <p:spPr>
          <a:xfrm>
            <a:off x="1919288" y="1841157"/>
            <a:ext cx="8003188" cy="4539006"/>
          </a:xfrm>
        </p:spPr>
        <p:txBody>
          <a:bodyPr>
            <a:normAutofit lnSpcReduction="10000"/>
          </a:bodyPr>
          <a:lstStyle/>
          <a:p>
            <a:pPr lvl="1" algn="r" rtl="1">
              <a:lnSpc>
                <a:spcPct val="90000"/>
              </a:lnSpc>
              <a:buClr>
                <a:srgbClr val="FF9999"/>
              </a:buClr>
              <a:buSzPct val="70000"/>
              <a:buFont typeface="Wingdings" pitchFamily="2" charset="2"/>
              <a:buChar char="t"/>
            </a:pPr>
            <a:r>
              <a:rPr lang="ar-SA" altLang="en-SA" sz="2800" dirty="0">
                <a:solidFill>
                  <a:schemeClr val="tx1"/>
                </a:solidFill>
              </a:rPr>
              <a:t> الانضباط ذاتي.</a:t>
            </a:r>
          </a:p>
          <a:p>
            <a:pPr lvl="2" algn="r" rtl="1">
              <a:lnSpc>
                <a:spcPct val="90000"/>
              </a:lnSpc>
              <a:buClr>
                <a:srgbClr val="FF9999"/>
              </a:buClr>
              <a:buSzPct val="70000"/>
              <a:buFontTx/>
              <a:buChar char="•"/>
            </a:pPr>
            <a:r>
              <a:rPr lang="ar-SA" altLang="en-SA" sz="2800" dirty="0">
                <a:solidFill>
                  <a:schemeClr val="tx1"/>
                </a:solidFill>
              </a:rPr>
              <a:t>ينبع من داخل الفرد، فالموظف يجعل من نفسه رقيباً وضابطاً لأقواله وأفعاله.</a:t>
            </a:r>
          </a:p>
          <a:p>
            <a:pPr lvl="2" algn="r" rtl="1">
              <a:lnSpc>
                <a:spcPct val="90000"/>
              </a:lnSpc>
              <a:buClr>
                <a:srgbClr val="FF9999"/>
              </a:buClr>
              <a:buSzPct val="70000"/>
              <a:buFontTx/>
              <a:buChar char="•"/>
            </a:pPr>
            <a:r>
              <a:rPr lang="ar-SA" altLang="en-SA" sz="2800" dirty="0">
                <a:solidFill>
                  <a:schemeClr val="tx1"/>
                </a:solidFill>
              </a:rPr>
              <a:t>نابع من اعتقاد الفرد بأن الله رقيب عليه ( إن الله كان عليكم رقيباً).</a:t>
            </a:r>
          </a:p>
          <a:p>
            <a:pPr lvl="1" algn="r" rtl="1">
              <a:lnSpc>
                <a:spcPct val="90000"/>
              </a:lnSpc>
              <a:buClr>
                <a:srgbClr val="FF9999"/>
              </a:buClr>
              <a:buSzPct val="70000"/>
              <a:buFont typeface="Wingdings" pitchFamily="2" charset="2"/>
              <a:buChar char="t"/>
            </a:pPr>
            <a:r>
              <a:rPr lang="ar-SA" altLang="en-SA" sz="2800" dirty="0">
                <a:solidFill>
                  <a:schemeClr val="tx1"/>
                </a:solidFill>
              </a:rPr>
              <a:t>الانضباط الخارجي.</a:t>
            </a:r>
          </a:p>
          <a:p>
            <a:pPr lvl="1" algn="r" rtl="1">
              <a:lnSpc>
                <a:spcPct val="90000"/>
              </a:lnSpc>
              <a:buClr>
                <a:srgbClr val="FF9999"/>
              </a:buClr>
              <a:buSzPct val="70000"/>
              <a:buFont typeface="Wingdings" pitchFamily="2" charset="2"/>
              <a:buNone/>
            </a:pPr>
            <a:r>
              <a:rPr lang="ar-SA" altLang="en-SA" sz="2800" dirty="0">
                <a:solidFill>
                  <a:schemeClr val="tx1"/>
                </a:solidFill>
              </a:rPr>
              <a:t>   يأتي من الخارج </a:t>
            </a:r>
          </a:p>
          <a:p>
            <a:pPr lvl="1" algn="r" rtl="1">
              <a:lnSpc>
                <a:spcPct val="90000"/>
              </a:lnSpc>
              <a:buClr>
                <a:srgbClr val="FF9999"/>
              </a:buClr>
              <a:buSzPct val="70000"/>
              <a:buFont typeface="Wingdings" pitchFamily="2" charset="2"/>
              <a:buNone/>
            </a:pPr>
            <a:r>
              <a:rPr lang="ar-SA" altLang="en-SA" sz="2800" dirty="0">
                <a:solidFill>
                  <a:schemeClr val="tx1"/>
                </a:solidFill>
              </a:rPr>
              <a:t>		   </a:t>
            </a:r>
            <a:r>
              <a:rPr lang="ar-SA" altLang="en-SA" sz="2800" dirty="0" err="1">
                <a:solidFill>
                  <a:schemeClr val="tx1"/>
                </a:solidFill>
              </a:rPr>
              <a:t>أ</a:t>
            </a:r>
            <a:r>
              <a:rPr lang="ar-SA" altLang="en-SA" sz="2800" dirty="0">
                <a:solidFill>
                  <a:schemeClr val="tx1"/>
                </a:solidFill>
              </a:rPr>
              <a:t>- يأتي من رقابة المنظمة على سلوك أفراد موظفيها.</a:t>
            </a:r>
          </a:p>
          <a:p>
            <a:pPr lvl="1" algn="r" rtl="1">
              <a:lnSpc>
                <a:spcPct val="90000"/>
              </a:lnSpc>
              <a:buClr>
                <a:srgbClr val="FF9999"/>
              </a:buClr>
              <a:buSzPct val="70000"/>
              <a:buFont typeface="Wingdings" pitchFamily="2" charset="2"/>
              <a:buNone/>
            </a:pPr>
            <a:r>
              <a:rPr lang="ar-SA" altLang="en-SA" sz="2800" dirty="0">
                <a:solidFill>
                  <a:schemeClr val="tx1"/>
                </a:solidFill>
              </a:rPr>
              <a:t>		   ب- يشمل على مجموعة من اللوائح والأنظمة لضبط السلوك الاداري. </a:t>
            </a:r>
          </a:p>
          <a:p>
            <a:pPr lvl="1" algn="r" rtl="1">
              <a:lnSpc>
                <a:spcPct val="90000"/>
              </a:lnSpc>
              <a:buClr>
                <a:srgbClr val="FF9999"/>
              </a:buClr>
              <a:buSzPct val="70000"/>
              <a:buFont typeface="Wingdings" pitchFamily="2" charset="2"/>
              <a:buNone/>
            </a:pPr>
            <a:r>
              <a:rPr lang="ar-SA" altLang="en-SA" sz="2800" dirty="0">
                <a:solidFill>
                  <a:schemeClr val="tx1"/>
                </a:solidFill>
              </a:rPr>
              <a:t>	     </a:t>
            </a:r>
            <a:r>
              <a:rPr lang="ar-SA" altLang="en-SA" sz="2800" dirty="0" err="1">
                <a:solidFill>
                  <a:schemeClr val="tx1"/>
                </a:solidFill>
              </a:rPr>
              <a:t>ج</a:t>
            </a:r>
            <a:r>
              <a:rPr lang="ar-SA" altLang="en-SA" sz="2800" dirty="0">
                <a:solidFill>
                  <a:schemeClr val="tx1"/>
                </a:solidFill>
              </a:rPr>
              <a:t> – يأتي من خارج المنظمة من أجهزة الرقابة الحكومية.</a:t>
            </a:r>
          </a:p>
          <a:p>
            <a:pPr lvl="2" algn="r" rtl="1">
              <a:lnSpc>
                <a:spcPct val="90000"/>
              </a:lnSpc>
              <a:buClr>
                <a:srgbClr val="FF9999"/>
              </a:buClr>
              <a:buSzPct val="70000"/>
              <a:buFont typeface="Wingdings" pitchFamily="2" charset="2"/>
              <a:buNone/>
            </a:pPr>
            <a:endParaRPr lang="ar-SA" altLang="en-SA" sz="2800" dirty="0">
              <a:solidFill>
                <a:schemeClr val="tx1"/>
              </a:solidFill>
            </a:endParaRPr>
          </a:p>
          <a:p>
            <a:pPr algn="r" rtl="1">
              <a:lnSpc>
                <a:spcPct val="90000"/>
              </a:lnSpc>
            </a:pPr>
            <a:endParaRPr lang="en-SA" altLang="en-SA" sz="2500" dirty="0">
              <a:solidFill>
                <a:schemeClr val="tx1"/>
              </a:solidFill>
            </a:endParaRPr>
          </a:p>
          <a:p>
            <a:pPr algn="r" rtl="1">
              <a:lnSpc>
                <a:spcPct val="90000"/>
              </a:lnSpc>
              <a:buFont typeface="Wingdings" pitchFamily="2" charset="2"/>
              <a:buNone/>
            </a:pPr>
            <a:endParaRPr lang="ar-SA"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a:extLst>
              <a:ext uri="{FF2B5EF4-FFF2-40B4-BE49-F238E27FC236}">
                <a16:creationId xmlns:a16="http://schemas.microsoft.com/office/drawing/2014/main" id="{678398A1-B929-7AD4-29ED-C458B286ED83}"/>
              </a:ext>
            </a:extLst>
          </p:cNvPr>
          <p:cNvSpPr>
            <a:spLocks noGrp="1" noChangeArrowheads="1"/>
          </p:cNvSpPr>
          <p:nvPr>
            <p:ph type="title"/>
          </p:nvPr>
        </p:nvSpPr>
        <p:spPr>
          <a:xfrm>
            <a:off x="838200" y="944905"/>
            <a:ext cx="10515600" cy="1325563"/>
          </a:xfrm>
        </p:spPr>
        <p:txBody>
          <a:bodyPr/>
          <a:lstStyle/>
          <a:p>
            <a:pPr algn="r" rtl="1"/>
            <a:r>
              <a:rPr lang="ar-SA" altLang="en-SA" sz="4800" dirty="0">
                <a:solidFill>
                  <a:schemeClr val="tx1"/>
                </a:solidFill>
              </a:rPr>
              <a:t>أهداف الانضباط الخارجي</a:t>
            </a:r>
            <a:endParaRPr lang="en-US" altLang="en-SA" sz="4800" dirty="0">
              <a:solidFill>
                <a:schemeClr val="tx1"/>
              </a:solidFill>
            </a:endParaRPr>
          </a:p>
        </p:txBody>
      </p:sp>
      <p:sp>
        <p:nvSpPr>
          <p:cNvPr id="553987" name="Rectangle 3">
            <a:extLst>
              <a:ext uri="{FF2B5EF4-FFF2-40B4-BE49-F238E27FC236}">
                <a16:creationId xmlns:a16="http://schemas.microsoft.com/office/drawing/2014/main" id="{856E995A-7A43-FE4E-44DD-6363BBB06E25}"/>
              </a:ext>
            </a:extLst>
          </p:cNvPr>
          <p:cNvSpPr>
            <a:spLocks noGrp="1" noChangeArrowheads="1"/>
          </p:cNvSpPr>
          <p:nvPr>
            <p:ph type="body" idx="1"/>
          </p:nvPr>
        </p:nvSpPr>
        <p:spPr/>
        <p:txBody>
          <a:bodyPr/>
          <a:lstStyle/>
          <a:p>
            <a:pPr algn="r" rtl="1"/>
            <a:r>
              <a:rPr lang="ar-SA" altLang="en-SA" dirty="0">
                <a:solidFill>
                  <a:schemeClr val="tx1"/>
                </a:solidFill>
              </a:rPr>
              <a:t>التعرف على معوقات أداء الموظفين لأعمالهم.</a:t>
            </a:r>
          </a:p>
          <a:p>
            <a:pPr algn="r" rtl="1"/>
            <a:r>
              <a:rPr lang="ar-SA" altLang="en-SA" dirty="0">
                <a:solidFill>
                  <a:schemeClr val="tx1"/>
                </a:solidFill>
              </a:rPr>
              <a:t>معرفة الانحرافات أثناء وقوعها وبعد وقوعها والعمل على وضع الحلول المناسبة لها.</a:t>
            </a:r>
          </a:p>
          <a:p>
            <a:pPr algn="r" rtl="1"/>
            <a:r>
              <a:rPr lang="ar-SA" altLang="en-SA" dirty="0">
                <a:solidFill>
                  <a:schemeClr val="tx1"/>
                </a:solidFill>
              </a:rPr>
              <a:t>التأكد من أن الأداء والإنتاجية تتحقق بالشكل الذي يحقق الأهداف المحددة سلفاً.</a:t>
            </a:r>
          </a:p>
          <a:p>
            <a:pPr algn="r" rtl="1"/>
            <a:r>
              <a:rPr lang="ar-SA" altLang="en-SA" dirty="0">
                <a:solidFill>
                  <a:schemeClr val="tx1"/>
                </a:solidFill>
              </a:rPr>
              <a:t>التأكد من أن العمل يسير وفق القواعد والتعليمات المقررة.</a:t>
            </a:r>
          </a:p>
          <a:p>
            <a:pPr algn="r" rtl="1"/>
            <a:r>
              <a:rPr lang="ar-SA" altLang="en-SA" dirty="0">
                <a:solidFill>
                  <a:schemeClr val="tx1"/>
                </a:solidFill>
              </a:rPr>
              <a:t>التأكد من أن الأفراد يقومون بوجباتهم الوظيفية  </a:t>
            </a:r>
          </a:p>
          <a:p>
            <a:pPr lvl="3" algn="r" rtl="1"/>
            <a:endParaRPr lang="en-SA" altLang="en-SA"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a:extLst>
              <a:ext uri="{FF2B5EF4-FFF2-40B4-BE49-F238E27FC236}">
                <a16:creationId xmlns:a16="http://schemas.microsoft.com/office/drawing/2014/main" id="{D52266E9-ABDE-1540-CC20-98DE43C1E4E0}"/>
              </a:ext>
            </a:extLst>
          </p:cNvPr>
          <p:cNvSpPr>
            <a:spLocks noGrp="1" noChangeArrowheads="1"/>
          </p:cNvSpPr>
          <p:nvPr>
            <p:ph type="title"/>
          </p:nvPr>
        </p:nvSpPr>
        <p:spPr>
          <a:xfrm>
            <a:off x="924698" y="846051"/>
            <a:ext cx="10515600" cy="1325563"/>
          </a:xfrm>
        </p:spPr>
        <p:txBody>
          <a:bodyPr/>
          <a:lstStyle/>
          <a:p>
            <a:pPr algn="r" rtl="1"/>
            <a:r>
              <a:rPr lang="ar-SA" altLang="en-SA" dirty="0">
                <a:solidFill>
                  <a:schemeClr val="tx1"/>
                </a:solidFill>
              </a:rPr>
              <a:t>الأسس اللازمة لتحقيق الانضباط</a:t>
            </a:r>
            <a:endParaRPr lang="en-US" altLang="en-SA" dirty="0">
              <a:solidFill>
                <a:schemeClr val="tx1"/>
              </a:solidFill>
            </a:endParaRPr>
          </a:p>
        </p:txBody>
      </p:sp>
      <p:sp>
        <p:nvSpPr>
          <p:cNvPr id="557059" name="Rectangle 3">
            <a:extLst>
              <a:ext uri="{FF2B5EF4-FFF2-40B4-BE49-F238E27FC236}">
                <a16:creationId xmlns:a16="http://schemas.microsoft.com/office/drawing/2014/main" id="{CBFC382C-B2BC-4330-CAEA-132120F106B3}"/>
              </a:ext>
            </a:extLst>
          </p:cNvPr>
          <p:cNvSpPr>
            <a:spLocks noGrp="1" noChangeArrowheads="1"/>
          </p:cNvSpPr>
          <p:nvPr>
            <p:ph type="body" idx="1"/>
          </p:nvPr>
        </p:nvSpPr>
        <p:spPr/>
        <p:txBody>
          <a:bodyPr/>
          <a:lstStyle/>
          <a:p>
            <a:pPr algn="r" rtl="1">
              <a:lnSpc>
                <a:spcPct val="90000"/>
              </a:lnSpc>
            </a:pPr>
            <a:r>
              <a:rPr lang="ar-SA" altLang="en-SA" sz="2600" dirty="0">
                <a:solidFill>
                  <a:schemeClr val="tx1"/>
                </a:solidFill>
              </a:rPr>
              <a:t>العلم والدراية من قبل الموظفين.</a:t>
            </a:r>
          </a:p>
          <a:p>
            <a:pPr algn="r" rtl="1">
              <a:lnSpc>
                <a:spcPct val="90000"/>
              </a:lnSpc>
            </a:pPr>
            <a:r>
              <a:rPr lang="ar-SA" altLang="en-SA" sz="2600" dirty="0">
                <a:solidFill>
                  <a:schemeClr val="tx1"/>
                </a:solidFill>
              </a:rPr>
              <a:t>فورية تطبيق العقوبة على الموظف المنحرف.</a:t>
            </a:r>
          </a:p>
          <a:p>
            <a:pPr algn="r" rtl="1">
              <a:lnSpc>
                <a:spcPct val="90000"/>
              </a:lnSpc>
            </a:pPr>
            <a:r>
              <a:rPr lang="ar-SA" altLang="en-SA" sz="2600" dirty="0">
                <a:solidFill>
                  <a:schemeClr val="tx1"/>
                </a:solidFill>
              </a:rPr>
              <a:t>العدالة في تطبيق الانضباط من عقوبات وإجراءات تجعل الموظفين يحترمون هذه القواعد ويلتزمون بالعمل.</a:t>
            </a:r>
          </a:p>
          <a:p>
            <a:pPr algn="r" rtl="1">
              <a:lnSpc>
                <a:spcPct val="90000"/>
              </a:lnSpc>
            </a:pPr>
            <a:r>
              <a:rPr lang="ar-SA" altLang="en-SA" sz="2600" dirty="0">
                <a:solidFill>
                  <a:schemeClr val="tx1"/>
                </a:solidFill>
              </a:rPr>
              <a:t>لابد من تحري الحقيقة قبل تنفيذ العقوبة وتعريف الموظف بها لتأكيد الموضوعية.</a:t>
            </a:r>
          </a:p>
          <a:p>
            <a:pPr algn="r" rtl="1">
              <a:lnSpc>
                <a:spcPct val="90000"/>
              </a:lnSpc>
            </a:pPr>
            <a:r>
              <a:rPr lang="ar-SA" altLang="en-SA" sz="2600" dirty="0">
                <a:solidFill>
                  <a:schemeClr val="tx1"/>
                </a:solidFill>
              </a:rPr>
              <a:t>متابعة سلوك الموظف بعد عقابه للتأكد من تحقق الهدف ( تصحيح السلوك).</a:t>
            </a:r>
          </a:p>
          <a:p>
            <a:pPr algn="r" rtl="1">
              <a:lnSpc>
                <a:spcPct val="90000"/>
              </a:lnSpc>
              <a:buFont typeface="Wingdings" pitchFamily="2" charset="2"/>
              <a:buNone/>
            </a:pPr>
            <a:endParaRPr lang="ar-SA" altLang="en-SA" sz="2600" dirty="0">
              <a:solidFill>
                <a:schemeClr val="tx1"/>
              </a:solidFill>
            </a:endParaRPr>
          </a:p>
          <a:p>
            <a:pPr algn="r" rtl="1">
              <a:lnSpc>
                <a:spcPct val="90000"/>
              </a:lnSpc>
              <a:buFont typeface="Wingdings" pitchFamily="2" charset="2"/>
              <a:buNone/>
            </a:pPr>
            <a:r>
              <a:rPr lang="ar-SA" altLang="en-SA" sz="2600" dirty="0">
                <a:solidFill>
                  <a:schemeClr val="tx1"/>
                </a:solidFill>
              </a:rPr>
              <a:t> </a:t>
            </a:r>
            <a:endParaRPr lang="en-SA" altLang="en-SA" sz="26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a:extLst>
              <a:ext uri="{FF2B5EF4-FFF2-40B4-BE49-F238E27FC236}">
                <a16:creationId xmlns:a16="http://schemas.microsoft.com/office/drawing/2014/main" id="{38BC9AC4-1F0D-E31A-E316-DC6DCD786D37}"/>
              </a:ext>
            </a:extLst>
          </p:cNvPr>
          <p:cNvSpPr>
            <a:spLocks noGrp="1" noChangeArrowheads="1"/>
          </p:cNvSpPr>
          <p:nvPr>
            <p:ph type="title"/>
          </p:nvPr>
        </p:nvSpPr>
        <p:spPr>
          <a:xfrm>
            <a:off x="-2329249" y="821337"/>
            <a:ext cx="12540049" cy="1325563"/>
          </a:xfrm>
        </p:spPr>
        <p:txBody>
          <a:bodyPr/>
          <a:lstStyle/>
          <a:p>
            <a:pPr algn="r" rtl="1"/>
            <a:r>
              <a:rPr lang="ar-SA" altLang="en-SA" sz="3600" dirty="0">
                <a:solidFill>
                  <a:schemeClr val="tx1"/>
                </a:solidFill>
              </a:rPr>
              <a:t>خطوات تطبيق قواعد وإجراءات</a:t>
            </a:r>
            <a:br>
              <a:rPr lang="ar-SA" altLang="en-SA" sz="3600" dirty="0">
                <a:solidFill>
                  <a:schemeClr val="tx1"/>
                </a:solidFill>
              </a:rPr>
            </a:br>
            <a:r>
              <a:rPr lang="ar-SA" altLang="en-SA" sz="3600" dirty="0">
                <a:solidFill>
                  <a:schemeClr val="tx1"/>
                </a:solidFill>
              </a:rPr>
              <a:t> الانضباط الوظيفي</a:t>
            </a:r>
            <a:endParaRPr lang="en-US" altLang="en-SA" sz="3600" dirty="0">
              <a:solidFill>
                <a:schemeClr val="tx1"/>
              </a:solidFill>
            </a:endParaRPr>
          </a:p>
        </p:txBody>
      </p:sp>
      <p:sp>
        <p:nvSpPr>
          <p:cNvPr id="558083" name="Rectangle 3">
            <a:extLst>
              <a:ext uri="{FF2B5EF4-FFF2-40B4-BE49-F238E27FC236}">
                <a16:creationId xmlns:a16="http://schemas.microsoft.com/office/drawing/2014/main" id="{1702AC78-A970-09E3-26D6-E1E449A41AB4}"/>
              </a:ext>
            </a:extLst>
          </p:cNvPr>
          <p:cNvSpPr>
            <a:spLocks noGrp="1" noChangeArrowheads="1"/>
          </p:cNvSpPr>
          <p:nvPr>
            <p:ph type="body" idx="1"/>
          </p:nvPr>
        </p:nvSpPr>
        <p:spPr>
          <a:xfrm>
            <a:off x="1981200" y="1851026"/>
            <a:ext cx="8229600" cy="4530725"/>
          </a:xfrm>
        </p:spPr>
        <p:txBody>
          <a:bodyPr/>
          <a:lstStyle/>
          <a:p>
            <a:pPr algn="r" rtl="1"/>
            <a:r>
              <a:rPr lang="ar-SA" altLang="en-SA">
                <a:solidFill>
                  <a:schemeClr val="tx1"/>
                </a:solidFill>
              </a:rPr>
              <a:t>معرفة جميع البيانات الخاصة بظواهر عدم الانضباط.</a:t>
            </a:r>
          </a:p>
          <a:p>
            <a:pPr algn="r" rtl="1"/>
            <a:r>
              <a:rPr lang="ar-SA" altLang="en-SA">
                <a:solidFill>
                  <a:schemeClr val="tx1"/>
                </a:solidFill>
              </a:rPr>
              <a:t>إتخاذ القرار إما بتوجيه اللوم والتنبيه عليه شفهياً.</a:t>
            </a:r>
          </a:p>
          <a:p>
            <a:pPr algn="r" rtl="1"/>
            <a:r>
              <a:rPr lang="ar-SA" altLang="en-SA">
                <a:solidFill>
                  <a:schemeClr val="tx1"/>
                </a:solidFill>
              </a:rPr>
              <a:t>في حالة تكرارا الخطأ ولم تكن هناك استجابة له يوجه للموظف إنذار كتابي حاسم بأن سيتعرض للعقوبة في حال عدم الانضباط.</a:t>
            </a:r>
          </a:p>
          <a:p>
            <a:pPr algn="r" rtl="1"/>
            <a:r>
              <a:rPr lang="ar-SA" altLang="en-SA">
                <a:solidFill>
                  <a:schemeClr val="tx1"/>
                </a:solidFill>
              </a:rPr>
              <a:t>اللجوء إلى تطبيق العقوبة استنادا إلى نظام التأديب الموجود.</a:t>
            </a:r>
            <a:endParaRPr lang="en-US" altLang="en-SA">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a:extLst>
              <a:ext uri="{FF2B5EF4-FFF2-40B4-BE49-F238E27FC236}">
                <a16:creationId xmlns:a16="http://schemas.microsoft.com/office/drawing/2014/main" id="{B31B8786-B939-FFF0-6996-F4A240B4E971}"/>
              </a:ext>
            </a:extLst>
          </p:cNvPr>
          <p:cNvSpPr>
            <a:spLocks noGrp="1" noChangeArrowheads="1"/>
          </p:cNvSpPr>
          <p:nvPr>
            <p:ph type="title"/>
          </p:nvPr>
        </p:nvSpPr>
        <p:spPr>
          <a:xfrm>
            <a:off x="-304800" y="981975"/>
            <a:ext cx="10515600" cy="1325563"/>
          </a:xfrm>
        </p:spPr>
        <p:txBody>
          <a:bodyPr/>
          <a:lstStyle/>
          <a:p>
            <a:pPr algn="r" rtl="1"/>
            <a:r>
              <a:rPr lang="ar-SA" altLang="en-SA" dirty="0">
                <a:solidFill>
                  <a:schemeClr val="tx1"/>
                </a:solidFill>
              </a:rPr>
              <a:t> مظاهر عدم الانضباط</a:t>
            </a:r>
            <a:endParaRPr lang="en-SA" altLang="en-SA" dirty="0">
              <a:solidFill>
                <a:schemeClr val="tx1"/>
              </a:solidFill>
            </a:endParaRPr>
          </a:p>
        </p:txBody>
      </p:sp>
      <p:sp>
        <p:nvSpPr>
          <p:cNvPr id="571395" name="Rectangle 3">
            <a:extLst>
              <a:ext uri="{FF2B5EF4-FFF2-40B4-BE49-F238E27FC236}">
                <a16:creationId xmlns:a16="http://schemas.microsoft.com/office/drawing/2014/main" id="{6387A412-4EF9-4371-FA3E-2B6107ABF714}"/>
              </a:ext>
            </a:extLst>
          </p:cNvPr>
          <p:cNvSpPr>
            <a:spLocks noGrp="1" noChangeArrowheads="1"/>
          </p:cNvSpPr>
          <p:nvPr>
            <p:ph type="body" idx="1"/>
          </p:nvPr>
        </p:nvSpPr>
        <p:spPr>
          <a:xfrm>
            <a:off x="1981200" y="1989139"/>
            <a:ext cx="8229600" cy="4530725"/>
          </a:xfrm>
        </p:spPr>
        <p:txBody>
          <a:bodyPr/>
          <a:lstStyle/>
          <a:p>
            <a:pPr algn="r" rtl="1"/>
            <a:r>
              <a:rPr lang="ar-SA" altLang="en-SA">
                <a:solidFill>
                  <a:schemeClr val="tx1"/>
                </a:solidFill>
              </a:rPr>
              <a:t>التأخير في الحضور صباحاً والانصراف.</a:t>
            </a:r>
          </a:p>
          <a:p>
            <a:pPr algn="r" rtl="1"/>
            <a:r>
              <a:rPr lang="ar-SA" altLang="en-SA">
                <a:solidFill>
                  <a:schemeClr val="tx1"/>
                </a:solidFill>
              </a:rPr>
              <a:t>الغياب عن العمل بدون عذر.</a:t>
            </a:r>
          </a:p>
          <a:p>
            <a:pPr algn="r" rtl="1"/>
            <a:r>
              <a:rPr lang="ar-SA" altLang="en-SA">
                <a:solidFill>
                  <a:schemeClr val="tx1"/>
                </a:solidFill>
              </a:rPr>
              <a:t>إهدار وقت الدوام الرسمي.</a:t>
            </a:r>
          </a:p>
          <a:p>
            <a:pPr algn="r" rtl="1"/>
            <a:endParaRPr lang="en-US" altLang="en-SA">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a:extLst>
              <a:ext uri="{FF2B5EF4-FFF2-40B4-BE49-F238E27FC236}">
                <a16:creationId xmlns:a16="http://schemas.microsoft.com/office/drawing/2014/main" id="{0DFDF95F-9919-7033-EBE8-164A18CA1628}"/>
              </a:ext>
            </a:extLst>
          </p:cNvPr>
          <p:cNvSpPr>
            <a:spLocks noGrp="1" noChangeArrowheads="1"/>
          </p:cNvSpPr>
          <p:nvPr>
            <p:ph type="title"/>
          </p:nvPr>
        </p:nvSpPr>
        <p:spPr>
          <a:xfrm>
            <a:off x="1981200" y="928978"/>
            <a:ext cx="8229600" cy="1139825"/>
          </a:xfrm>
        </p:spPr>
        <p:txBody>
          <a:bodyPr/>
          <a:lstStyle/>
          <a:p>
            <a:pPr algn="r" rtl="1"/>
            <a:r>
              <a:rPr lang="ar-SA" altLang="en-SA" sz="3600" dirty="0">
                <a:solidFill>
                  <a:schemeClr val="tx1"/>
                </a:solidFill>
              </a:rPr>
              <a:t>أخلاقيات الموظف المثالية</a:t>
            </a:r>
            <a:endParaRPr lang="en-US" altLang="en-SA" sz="3600" dirty="0">
              <a:solidFill>
                <a:schemeClr val="tx1"/>
              </a:solidFill>
            </a:endParaRPr>
          </a:p>
        </p:txBody>
      </p:sp>
      <p:sp>
        <p:nvSpPr>
          <p:cNvPr id="572419" name="Rectangle 3">
            <a:extLst>
              <a:ext uri="{FF2B5EF4-FFF2-40B4-BE49-F238E27FC236}">
                <a16:creationId xmlns:a16="http://schemas.microsoft.com/office/drawing/2014/main" id="{44320F14-A01D-2EEE-B358-28EF6E870885}"/>
              </a:ext>
            </a:extLst>
          </p:cNvPr>
          <p:cNvSpPr>
            <a:spLocks noGrp="1" noChangeArrowheads="1"/>
          </p:cNvSpPr>
          <p:nvPr>
            <p:ph type="body" idx="1"/>
          </p:nvPr>
        </p:nvSpPr>
        <p:spPr/>
        <p:txBody>
          <a:bodyPr/>
          <a:lstStyle/>
          <a:p>
            <a:pPr algn="r" rtl="1">
              <a:lnSpc>
                <a:spcPct val="90000"/>
              </a:lnSpc>
              <a:buFont typeface="Wingdings" pitchFamily="2" charset="2"/>
              <a:buNone/>
            </a:pPr>
            <a:r>
              <a:rPr lang="ar-SA" altLang="en-SA" dirty="0">
                <a:solidFill>
                  <a:schemeClr val="tx1"/>
                </a:solidFill>
              </a:rPr>
              <a:t>1- أخلاقيات وظيفية.</a:t>
            </a:r>
          </a:p>
          <a:p>
            <a:pPr algn="r" rtl="1">
              <a:lnSpc>
                <a:spcPct val="90000"/>
              </a:lnSpc>
              <a:buFont typeface="Wingdings" pitchFamily="2" charset="2"/>
              <a:buNone/>
            </a:pPr>
            <a:r>
              <a:rPr lang="ar-SA" altLang="en-SA" dirty="0">
                <a:solidFill>
                  <a:schemeClr val="tx1"/>
                </a:solidFill>
              </a:rPr>
              <a:t>    - تتعلق بتأدية الوجبات الوظيفية بكل إخلاص وأمانه.</a:t>
            </a:r>
          </a:p>
          <a:p>
            <a:pPr algn="r" rtl="1">
              <a:lnSpc>
                <a:spcPct val="90000"/>
              </a:lnSpc>
              <a:buFont typeface="Wingdings" pitchFamily="2" charset="2"/>
              <a:buNone/>
            </a:pPr>
            <a:r>
              <a:rPr lang="ar-SA" altLang="en-SA" dirty="0">
                <a:solidFill>
                  <a:schemeClr val="tx1"/>
                </a:solidFill>
              </a:rPr>
              <a:t>    - أن الموظف مؤتمن من قبل الدولة على وظيفته ومطلوب منه أن يؤدي واجبات هذه الوظيفة بكل أمانه ودقة.</a:t>
            </a:r>
          </a:p>
          <a:p>
            <a:pPr algn="r" rtl="1">
              <a:lnSpc>
                <a:spcPct val="90000"/>
              </a:lnSpc>
              <a:buFont typeface="Wingdings" pitchFamily="2" charset="2"/>
              <a:buNone/>
            </a:pPr>
            <a:r>
              <a:rPr lang="ar-SA" altLang="en-SA" dirty="0">
                <a:solidFill>
                  <a:schemeClr val="tx1"/>
                </a:solidFill>
              </a:rPr>
              <a:t>    - أن وقت العمل ليس ملكاً للموظف إنما ملك للدولة.</a:t>
            </a:r>
          </a:p>
          <a:p>
            <a:pPr algn="r" rtl="1">
              <a:lnSpc>
                <a:spcPct val="90000"/>
              </a:lnSpc>
              <a:buFont typeface="Wingdings" pitchFamily="2" charset="2"/>
              <a:buNone/>
            </a:pPr>
            <a:r>
              <a:rPr lang="ar-SA" altLang="en-SA" dirty="0">
                <a:solidFill>
                  <a:schemeClr val="tx1"/>
                </a:solidFill>
              </a:rPr>
              <a:t>    - لا يحق للموظف الاتكال على غيره في تأديتها إلا وفق ما يسمح به النظام.</a:t>
            </a:r>
          </a:p>
          <a:p>
            <a:pPr algn="r" rtl="1">
              <a:lnSpc>
                <a:spcPct val="90000"/>
              </a:lnSpc>
              <a:buFont typeface="Wingdings" pitchFamily="2" charset="2"/>
              <a:buNone/>
            </a:pPr>
            <a:r>
              <a:rPr lang="ar-SA" altLang="en-SA" dirty="0">
                <a:solidFill>
                  <a:schemeClr val="tx1"/>
                </a:solidFill>
              </a:rPr>
              <a:t>    - </a:t>
            </a:r>
            <a:r>
              <a:rPr lang="ar-SA" altLang="en-SA" dirty="0" err="1">
                <a:solidFill>
                  <a:schemeClr val="tx1"/>
                </a:solidFill>
              </a:rPr>
              <a:t>إحترام</a:t>
            </a:r>
            <a:r>
              <a:rPr lang="ar-SA" altLang="en-SA" dirty="0">
                <a:solidFill>
                  <a:schemeClr val="tx1"/>
                </a:solidFill>
              </a:rPr>
              <a:t> مواعيد العمل الرسمية التي حددتها اللوائح.</a:t>
            </a:r>
          </a:p>
          <a:p>
            <a:pPr algn="r" rtl="1">
              <a:lnSpc>
                <a:spcPct val="90000"/>
              </a:lnSpc>
              <a:buFont typeface="Wingdings" pitchFamily="2" charset="2"/>
              <a:buNone/>
            </a:pPr>
            <a:r>
              <a:rPr lang="ar-SA" altLang="en-SA" dirty="0">
                <a:solidFill>
                  <a:schemeClr val="tx1"/>
                </a:solidFill>
              </a:rPr>
              <a:t>    - أن يؤدي العمل بروح إيجابية أي بتعاون أكبر مع زملائه.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3" name="Rectangle 3">
            <a:extLst>
              <a:ext uri="{FF2B5EF4-FFF2-40B4-BE49-F238E27FC236}">
                <a16:creationId xmlns:a16="http://schemas.microsoft.com/office/drawing/2014/main" id="{0AE970D0-CE8E-67C9-A4A6-6691B262B3A9}"/>
              </a:ext>
            </a:extLst>
          </p:cNvPr>
          <p:cNvSpPr>
            <a:spLocks noGrp="1" noChangeArrowheads="1"/>
          </p:cNvSpPr>
          <p:nvPr>
            <p:ph type="body" idx="1"/>
          </p:nvPr>
        </p:nvSpPr>
        <p:spPr>
          <a:xfrm>
            <a:off x="1981200" y="1484314"/>
            <a:ext cx="8229600" cy="4530725"/>
          </a:xfrm>
        </p:spPr>
        <p:txBody>
          <a:bodyPr>
            <a:normAutofit lnSpcReduction="10000"/>
          </a:bodyPr>
          <a:lstStyle/>
          <a:p>
            <a:pPr algn="r" rtl="1">
              <a:lnSpc>
                <a:spcPct val="90000"/>
              </a:lnSpc>
              <a:buFont typeface="Wingdings" pitchFamily="2" charset="2"/>
              <a:buNone/>
            </a:pPr>
            <a:r>
              <a:rPr lang="ar-SA" altLang="en-SA" sz="2100" dirty="0">
                <a:solidFill>
                  <a:schemeClr val="tx1"/>
                </a:solidFill>
              </a:rPr>
              <a:t>2- أخلاقيات مسلكية.</a:t>
            </a:r>
          </a:p>
          <a:p>
            <a:pPr algn="r" rtl="1">
              <a:lnSpc>
                <a:spcPct val="90000"/>
              </a:lnSpc>
              <a:buFont typeface="Wingdings" pitchFamily="2" charset="2"/>
              <a:buNone/>
            </a:pPr>
            <a:r>
              <a:rPr lang="ar-SA" altLang="en-SA" sz="2100" dirty="0">
                <a:solidFill>
                  <a:schemeClr val="tx1"/>
                </a:solidFill>
              </a:rPr>
              <a:t>    - هي سلوكيات متعلقة بسلوك الموظف داخل الوظيفة العامة وخارجها.</a:t>
            </a:r>
          </a:p>
          <a:p>
            <a:pPr algn="r" rtl="1">
              <a:lnSpc>
                <a:spcPct val="90000"/>
              </a:lnSpc>
              <a:buFont typeface="Wingdings" pitchFamily="2" charset="2"/>
              <a:buNone/>
            </a:pPr>
            <a:r>
              <a:rPr lang="ar-SA" altLang="en-SA" sz="2100" dirty="0">
                <a:solidFill>
                  <a:schemeClr val="tx1"/>
                </a:solidFill>
              </a:rPr>
              <a:t>    - وقد نصت جميع أنظمة الخدمة المدنية في العالم على وجوب تحلي  الموظف المرشح لوظيفة في الدولة بحسن السيرة والسلوك.</a:t>
            </a:r>
          </a:p>
          <a:p>
            <a:pPr algn="r" rtl="1">
              <a:lnSpc>
                <a:spcPct val="90000"/>
              </a:lnSpc>
              <a:buFont typeface="Wingdings" pitchFamily="2" charset="2"/>
              <a:buNone/>
            </a:pPr>
            <a:r>
              <a:rPr lang="ar-SA" altLang="en-SA" sz="2100" dirty="0">
                <a:solidFill>
                  <a:schemeClr val="tx1"/>
                </a:solidFill>
              </a:rPr>
              <a:t>   - الهدف استبعاد الأشخاص غير أصحاب الأخلاق عن الوظائف العامة.</a:t>
            </a:r>
          </a:p>
          <a:p>
            <a:pPr algn="r" rtl="1">
              <a:lnSpc>
                <a:spcPct val="90000"/>
              </a:lnSpc>
              <a:buFont typeface="Wingdings" pitchFamily="2" charset="2"/>
              <a:buNone/>
            </a:pPr>
            <a:r>
              <a:rPr lang="ar-SA" altLang="en-SA" sz="2100" dirty="0">
                <a:solidFill>
                  <a:schemeClr val="tx1"/>
                </a:solidFill>
              </a:rPr>
              <a:t>  أنواع الأخلاق المسلكية:</a:t>
            </a:r>
          </a:p>
          <a:p>
            <a:pPr algn="r" rtl="1">
              <a:lnSpc>
                <a:spcPct val="90000"/>
              </a:lnSpc>
              <a:buFont typeface="Wingdings" pitchFamily="2" charset="2"/>
              <a:buNone/>
            </a:pPr>
            <a:r>
              <a:rPr lang="ar-SA" altLang="en-SA" sz="2100" dirty="0">
                <a:solidFill>
                  <a:schemeClr val="tx1"/>
                </a:solidFill>
              </a:rPr>
              <a:t>     1- الترفع عما يخل بشرف الوظيفية والكرامة.</a:t>
            </a:r>
          </a:p>
          <a:p>
            <a:pPr algn="r" rtl="1">
              <a:lnSpc>
                <a:spcPct val="90000"/>
              </a:lnSpc>
              <a:buFont typeface="Wingdings" pitchFamily="2" charset="2"/>
              <a:buNone/>
            </a:pPr>
            <a:r>
              <a:rPr lang="ar-SA" altLang="en-SA" sz="2100" dirty="0">
                <a:solidFill>
                  <a:schemeClr val="tx1"/>
                </a:solidFill>
              </a:rPr>
              <a:t>     2- مراعاة آداب اللياقة. </a:t>
            </a:r>
          </a:p>
          <a:p>
            <a:pPr algn="r" rtl="1">
              <a:lnSpc>
                <a:spcPct val="90000"/>
              </a:lnSpc>
              <a:buFont typeface="Wingdings" pitchFamily="2" charset="2"/>
              <a:buNone/>
            </a:pPr>
            <a:r>
              <a:rPr lang="ar-SA" altLang="en-SA" sz="2100" dirty="0">
                <a:solidFill>
                  <a:schemeClr val="tx1"/>
                </a:solidFill>
              </a:rPr>
              <a:t>            </a:t>
            </a:r>
            <a:r>
              <a:rPr lang="ar-SA" altLang="en-SA" sz="2100" dirty="0" err="1">
                <a:solidFill>
                  <a:schemeClr val="tx1"/>
                </a:solidFill>
              </a:rPr>
              <a:t>أ</a:t>
            </a:r>
            <a:r>
              <a:rPr lang="ar-SA" altLang="en-SA" sz="2100" dirty="0">
                <a:solidFill>
                  <a:schemeClr val="tx1"/>
                </a:solidFill>
              </a:rPr>
              <a:t>- مراعاة أدب التعامل مع الجمهور والمراجعين.</a:t>
            </a:r>
          </a:p>
          <a:p>
            <a:pPr algn="r" rtl="1">
              <a:lnSpc>
                <a:spcPct val="90000"/>
              </a:lnSpc>
              <a:buFont typeface="Wingdings" pitchFamily="2" charset="2"/>
              <a:buNone/>
            </a:pPr>
            <a:r>
              <a:rPr lang="ar-SA" altLang="en-SA" sz="2100" dirty="0">
                <a:solidFill>
                  <a:schemeClr val="tx1"/>
                </a:solidFill>
              </a:rPr>
              <a:t>           ب- مع الرؤساء.</a:t>
            </a:r>
          </a:p>
          <a:p>
            <a:pPr algn="r" rtl="1">
              <a:lnSpc>
                <a:spcPct val="90000"/>
              </a:lnSpc>
              <a:buFont typeface="Wingdings" pitchFamily="2" charset="2"/>
              <a:buNone/>
            </a:pPr>
            <a:r>
              <a:rPr lang="ar-SA" altLang="en-SA" sz="2100" dirty="0">
                <a:solidFill>
                  <a:schemeClr val="tx1"/>
                </a:solidFill>
              </a:rPr>
              <a:t>           </a:t>
            </a:r>
            <a:r>
              <a:rPr lang="ar-SA" altLang="en-SA" sz="2100" dirty="0" err="1">
                <a:solidFill>
                  <a:schemeClr val="tx1"/>
                </a:solidFill>
              </a:rPr>
              <a:t>ج</a:t>
            </a:r>
            <a:r>
              <a:rPr lang="ar-SA" altLang="en-SA" sz="2100" dirty="0">
                <a:solidFill>
                  <a:schemeClr val="tx1"/>
                </a:solidFill>
              </a:rPr>
              <a:t> – مع المرؤوسين.</a:t>
            </a:r>
          </a:p>
          <a:p>
            <a:pPr algn="r" rtl="1">
              <a:lnSpc>
                <a:spcPct val="90000"/>
              </a:lnSpc>
              <a:buFont typeface="Wingdings" pitchFamily="2" charset="2"/>
              <a:buNone/>
            </a:pPr>
            <a:r>
              <a:rPr lang="ar-SA" altLang="en-SA" sz="2100" dirty="0">
                <a:solidFill>
                  <a:schemeClr val="tx1"/>
                </a:solidFill>
              </a:rPr>
              <a:t>            د- مع الملاء.</a:t>
            </a:r>
          </a:p>
          <a:p>
            <a:pPr algn="r" rtl="1">
              <a:lnSpc>
                <a:spcPct val="90000"/>
              </a:lnSpc>
            </a:pPr>
            <a:endParaRPr lang="ar-SA" altLang="en-SA" sz="2100" dirty="0">
              <a:solidFill>
                <a:schemeClr val="tx1"/>
              </a:solidFill>
            </a:endParaRPr>
          </a:p>
          <a:p>
            <a:pPr algn="r" rtl="1">
              <a:lnSpc>
                <a:spcPct val="90000"/>
              </a:lnSpc>
            </a:pPr>
            <a:endParaRPr lang="ar-SA" altLang="en-SA" sz="2100" dirty="0">
              <a:solidFill>
                <a:schemeClr val="tx1"/>
              </a:solidFill>
            </a:endParaRPr>
          </a:p>
          <a:p>
            <a:pPr algn="r" rtl="1">
              <a:lnSpc>
                <a:spcPct val="90000"/>
              </a:lnSpc>
            </a:pPr>
            <a:endParaRPr lang="en-SA" altLang="en-SA" sz="2100" dirty="0">
              <a:solidFill>
                <a:schemeClr val="tx1"/>
              </a:solidFill>
            </a:endParaRPr>
          </a:p>
        </p:txBody>
      </p:sp>
      <p:sp>
        <p:nvSpPr>
          <p:cNvPr id="3" name="Title 2">
            <a:extLst>
              <a:ext uri="{FF2B5EF4-FFF2-40B4-BE49-F238E27FC236}">
                <a16:creationId xmlns:a16="http://schemas.microsoft.com/office/drawing/2014/main" id="{132CA249-8367-1B18-1D5E-C77CF512975D}"/>
              </a:ext>
            </a:extLst>
          </p:cNvPr>
          <p:cNvSpPr>
            <a:spLocks noGrp="1"/>
          </p:cNvSpPr>
          <p:nvPr>
            <p:ph type="title"/>
          </p:nvPr>
        </p:nvSpPr>
        <p:spPr/>
        <p:txBody>
          <a:bodyPr/>
          <a:lstStyle/>
          <a:p>
            <a:endParaRPr lang="en-SA"/>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768</TotalTime>
  <Words>5301</Words>
  <Application>Microsoft Macintosh PowerPoint</Application>
  <PresentationFormat>Widescreen</PresentationFormat>
  <Paragraphs>641</Paragraphs>
  <Slides>107</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107</vt:i4>
      </vt:variant>
    </vt:vector>
  </HeadingPairs>
  <TitlesOfParts>
    <vt:vector size="117" baseType="lpstr">
      <vt:lpstr>Aptos</vt:lpstr>
      <vt:lpstr>Aptos Display</vt:lpstr>
      <vt:lpstr>Arabic Typesetting</vt:lpstr>
      <vt:lpstr>Arial</vt:lpstr>
      <vt:lpstr>Calibri</vt:lpstr>
      <vt:lpstr>Tahoma</vt:lpstr>
      <vt:lpstr>Times New Roman</vt:lpstr>
      <vt:lpstr>Verdana</vt:lpstr>
      <vt:lpstr>Wingdings</vt:lpstr>
      <vt:lpstr>Office Theme</vt:lpstr>
      <vt:lpstr> السلوك الوظيفي واخلاقيات العمل</vt:lpstr>
      <vt:lpstr>محاور وأهداف الدورة </vt:lpstr>
      <vt:lpstr>PowerPoint Presentation</vt:lpstr>
      <vt:lpstr>PowerPoint Presentation</vt:lpstr>
      <vt:lpstr>أهمية التعرف على السلوك الوظيفي</vt:lpstr>
      <vt:lpstr>خصائص السلوك الوظيفي </vt:lpstr>
      <vt:lpstr>مسببات السلوك السلبي والإيجابي </vt:lpstr>
      <vt:lpstr>مؤثرات السلوك الوظيفي </vt:lpstr>
      <vt:lpstr>أنماط السلوك الوظيفي </vt:lpstr>
      <vt:lpstr>علاقة اضطراب الشخصيات في السلوك الوظيفي </vt:lpstr>
      <vt:lpstr>PowerPoint Presentation</vt:lpstr>
      <vt:lpstr>PowerPoint Presentation</vt:lpstr>
      <vt:lpstr>PowerPoint Presentation</vt:lpstr>
      <vt:lpstr>الصراع التنظيمي وعلاقته في السلوك الوظيفي</vt:lpstr>
      <vt:lpstr>PowerPoint Presentation</vt:lpstr>
      <vt:lpstr>مستويات الصراع التنظيمي: </vt:lpstr>
      <vt:lpstr>PowerPoint Presentation</vt:lpstr>
      <vt:lpstr>الدوافع والحوافز</vt:lpstr>
      <vt:lpstr>نلاحظ ؟؟ مجموعه من العاملين يقمون بأداء عمل معين من طبيعة واحده و في ظروف واحده فإننا سنجد أن المجهود الذي يبذله كل منهم سيختلف من عامل الى عامل اخر مما يؤدي الى اختلاف إنتاجيه كل منهما و أحد أسباب هذا الاختلاف هو دافع كل منهمها في ذلك الوقت و تلك الظروف </vt:lpstr>
      <vt:lpstr>تعريف الدافعية</vt:lpstr>
      <vt:lpstr>تعريف الدافعية من وجهة علماء النفس </vt:lpstr>
      <vt:lpstr>يمكن القول ان الدافعية ببساطه هي :</vt:lpstr>
      <vt:lpstr>PowerPoint Presentation</vt:lpstr>
      <vt:lpstr>منطلقات تحديد الدافعية </vt:lpstr>
      <vt:lpstr>ما الفرق بين الدوافع والحوافز؟</vt:lpstr>
      <vt:lpstr>الفرق بين الدوافع و الحوافز : الدافعية هي محرك داخل للسلوك الإنساني و تنبع من ذات الفرد لإشباع حاجة محدده في حين أن الحوافز هي المحركات و المؤثرات الخارجية التي تستخدمها الإدارة لإثاره دوافع الإنجاز لدى الأفراد العاملين و بناء عليه يمكن القول أن الدافعية هي عوامل داخل الأفراد في حن أن الحوافز عوامل خارج الفرد </vt:lpstr>
      <vt:lpstr>أنواع الدوافع</vt:lpstr>
      <vt:lpstr>الدوافع الأولية و الدوافع الثانوية </vt:lpstr>
      <vt:lpstr>الدوافع الفردية و الدوافع الاجتماعية</vt:lpstr>
      <vt:lpstr>الدوافع و الشعورية و الدوافع اللاشعورية</vt:lpstr>
      <vt:lpstr>نظريات الدوافع</vt:lpstr>
      <vt:lpstr>نظرية تدرج الحاجات </vt:lpstr>
      <vt:lpstr>تتخلص نظرية تدرج الحاجات في الخطوات التالية </vt:lpstr>
      <vt:lpstr>PowerPoint Presentation</vt:lpstr>
      <vt:lpstr>PowerPoint Presentation</vt:lpstr>
      <vt:lpstr>PowerPoint Presentation</vt:lpstr>
      <vt:lpstr>الحاجات الفسيولوجية </vt:lpstr>
      <vt:lpstr>الحاجات السيكولوجية</vt:lpstr>
      <vt:lpstr>أنواع الحاجات أربعه حاجات :</vt:lpstr>
      <vt:lpstr>الحاجة إلى الأمان </vt:lpstr>
      <vt:lpstr>الحاجة إلى الإنتماء </vt:lpstr>
      <vt:lpstr>الحاجة إلى الاحترام و التقدير </vt:lpstr>
      <vt:lpstr>الحاجة الى تحقيق الذات </vt:lpstr>
      <vt:lpstr>ثانياً: نظرية عوامل الوقاية وعوامل الدفع (هيرزبرج)</vt:lpstr>
      <vt:lpstr>جدول مقارنة بين نظريتي ماسلو و هيرزبرج </vt:lpstr>
      <vt:lpstr>ثالثاً: نظرية X,Y,Z (ماكيجروجر)</vt:lpstr>
      <vt:lpstr>نظرية x</vt:lpstr>
      <vt:lpstr>نظرية Y تقوم على الافتراضات الأتية</vt:lpstr>
      <vt:lpstr>قام و ليم أوشي بتقديم نظريه  zو تقوم على الافتراضات الأتية </vt:lpstr>
      <vt:lpstr>رابعاً: نظرية دافع الإنجاز</vt:lpstr>
      <vt:lpstr>الحاجة إلى الإنجاز </vt:lpstr>
      <vt:lpstr>الحاجة الى القوة </vt:lpstr>
      <vt:lpstr>الحاجة إلى الانتماء </vt:lpstr>
      <vt:lpstr>أهم أسس التطبيق الإداري من قبل نظرية دافع الإنجاز </vt:lpstr>
      <vt:lpstr>أنواع الحوافز</vt:lpstr>
      <vt:lpstr>الحوافز المادية </vt:lpstr>
      <vt:lpstr>الحوافز المعنوية </vt:lpstr>
      <vt:lpstr>الحوافز الفردية </vt:lpstr>
      <vt:lpstr>الحوافز الجماعية </vt:lpstr>
      <vt:lpstr>الحوافز الإيجابية و السلبية </vt:lpstr>
      <vt:lpstr>صنف الحوافز التالية حسب أنواعها؟</vt:lpstr>
      <vt:lpstr>اخلاقيات العمل </vt:lpstr>
      <vt:lpstr>PowerPoint Presentation</vt:lpstr>
      <vt:lpstr>PowerPoint Presentation</vt:lpstr>
      <vt:lpstr>PowerPoint Presentation</vt:lpstr>
      <vt:lpstr>PowerPoint Presentation</vt:lpstr>
      <vt:lpstr>PowerPoint Presentation</vt:lpstr>
      <vt:lpstr> </vt:lpstr>
      <vt:lpstr> </vt:lpstr>
      <vt:lpstr>PowerPoint Presentation</vt:lpstr>
      <vt:lpstr>انحراف الموظف</vt:lpstr>
      <vt:lpstr>المعنى الشرعي للأخلاق</vt:lpstr>
      <vt:lpstr>العوامل التي ساعدت على زيادة الفساد الاداري</vt:lpstr>
      <vt:lpstr>مصادر أخلاقيات السلوك الاداري</vt:lpstr>
      <vt:lpstr>بعض أخلاق العمل الأساسية للمسلم العامل</vt:lpstr>
      <vt:lpstr> </vt:lpstr>
      <vt:lpstr>أمثلة رائدة في تطبيق نظام الجودة</vt:lpstr>
      <vt:lpstr> </vt:lpstr>
      <vt:lpstr> </vt:lpstr>
      <vt:lpstr>الكفاية في العمل</vt:lpstr>
      <vt:lpstr> </vt:lpstr>
      <vt:lpstr>PowerPoint Presentation</vt:lpstr>
      <vt:lpstr>PowerPoint Presentation</vt:lpstr>
      <vt:lpstr>PowerPoint Presentation</vt:lpstr>
      <vt:lpstr>PowerPoint Presentation</vt:lpstr>
      <vt:lpstr> </vt:lpstr>
      <vt:lpstr>سياسة الاجور في الاسلام</vt:lpstr>
      <vt:lpstr>PowerPoint Presentation</vt:lpstr>
      <vt:lpstr>أسباب انتشار الفساد</vt:lpstr>
      <vt:lpstr>العوامل المؤثرة في الانضباط الوظيفي</vt:lpstr>
      <vt:lpstr>فوائد الانضباط</vt:lpstr>
      <vt:lpstr>نتائج عدم الانضباط</vt:lpstr>
      <vt:lpstr>أنواع الانضباط الوظيفي</vt:lpstr>
      <vt:lpstr>أهداف الانضباط الخارجي</vt:lpstr>
      <vt:lpstr>الأسس اللازمة لتحقيق الانضباط</vt:lpstr>
      <vt:lpstr>خطوات تطبيق قواعد وإجراءات  الانضباط الوظيفي</vt:lpstr>
      <vt:lpstr> مظاهر عدم الانضباط</vt:lpstr>
      <vt:lpstr>أخلاقيات الموظف المثالية</vt:lpstr>
      <vt:lpstr>PowerPoint Presentation</vt:lpstr>
      <vt:lpstr>PowerPoint Presentation</vt:lpstr>
      <vt:lpstr> </vt:lpstr>
      <vt:lpstr> </vt:lpstr>
      <vt:lpstr>أخلاقيات المهنة من منظور الفكر الاسلامي</vt:lpstr>
      <vt:lpstr>تصنيف القيم الأخلاقية</vt:lpstr>
      <vt:lpst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Ahmad M. Hamed Aljhni</dc:creator>
  <cp:lastModifiedBy>Ahmad M. Hamed Aljhni</cp:lastModifiedBy>
  <cp:revision>21</cp:revision>
  <dcterms:created xsi:type="dcterms:W3CDTF">2024-10-26T16:52:17Z</dcterms:created>
  <dcterms:modified xsi:type="dcterms:W3CDTF">2024-12-16T07:19:38Z</dcterms:modified>
</cp:coreProperties>
</file>