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72" r:id="rId1"/>
  </p:sldMasterIdLst>
  <p:notesMasterIdLst>
    <p:notesMasterId r:id="rId25"/>
  </p:notesMasterIdLst>
  <p:handoutMasterIdLst>
    <p:handoutMasterId r:id="rId26"/>
  </p:handoutMasterIdLst>
  <p:sldIdLst>
    <p:sldId id="256" r:id="rId2"/>
    <p:sldId id="332" r:id="rId3"/>
    <p:sldId id="377" r:id="rId4"/>
    <p:sldId id="333" r:id="rId5"/>
    <p:sldId id="334" r:id="rId6"/>
    <p:sldId id="335" r:id="rId7"/>
    <p:sldId id="336" r:id="rId8"/>
    <p:sldId id="337" r:id="rId9"/>
    <p:sldId id="338" r:id="rId10"/>
    <p:sldId id="339" r:id="rId11"/>
    <p:sldId id="260" r:id="rId12"/>
    <p:sldId id="378" r:id="rId13"/>
    <p:sldId id="340" r:id="rId14"/>
    <p:sldId id="341" r:id="rId15"/>
    <p:sldId id="342" r:id="rId16"/>
    <p:sldId id="343" r:id="rId17"/>
    <p:sldId id="344" r:id="rId18"/>
    <p:sldId id="345" r:id="rId19"/>
    <p:sldId id="346" r:id="rId20"/>
    <p:sldId id="347" r:id="rId21"/>
    <p:sldId id="261" r:id="rId22"/>
    <p:sldId id="349" r:id="rId23"/>
    <p:sldId id="34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2"/>
    <p:restoredTop sz="94650"/>
  </p:normalViewPr>
  <p:slideViewPr>
    <p:cSldViewPr snapToGrid="0">
      <p:cViewPr varScale="1">
        <p:scale>
          <a:sx n="54" d="100"/>
          <a:sy n="54" d="100"/>
        </p:scale>
        <p:origin x="16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CB2FAE8E-0910-FE24-CAFA-FD6A02786A82}"/>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id="{3F513DEA-18D3-888F-7D45-409630A25B2A}"/>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3CE34E0C-B0A4-4634-9028-F08091DBBAE5}" type="datetimeFigureOut">
              <a:rPr lang="ar-SA" smtClean="0"/>
              <a:t>03/04/45</a:t>
            </a:fld>
            <a:endParaRPr lang="ar-SA"/>
          </a:p>
        </p:txBody>
      </p:sp>
      <p:sp>
        <p:nvSpPr>
          <p:cNvPr id="4" name="عنصر نائب للتذييل 3">
            <a:extLst>
              <a:ext uri="{FF2B5EF4-FFF2-40B4-BE49-F238E27FC236}">
                <a16:creationId xmlns:a16="http://schemas.microsoft.com/office/drawing/2014/main" id="{2278FF1F-CD87-701C-C0BC-6F3396B47EE8}"/>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a:extLst>
              <a:ext uri="{FF2B5EF4-FFF2-40B4-BE49-F238E27FC236}">
                <a16:creationId xmlns:a16="http://schemas.microsoft.com/office/drawing/2014/main" id="{4BC19044-F5B1-2255-425E-4FF700633AA1}"/>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2F42823C-6A60-48D0-A156-89CA5D6AA2E5}" type="slidenum">
              <a:rPr lang="ar-SA" smtClean="0"/>
              <a:t>‹#›</a:t>
            </a:fld>
            <a:endParaRPr lang="ar-SA"/>
          </a:p>
        </p:txBody>
      </p:sp>
    </p:spTree>
    <p:extLst>
      <p:ext uri="{BB962C8B-B14F-4D97-AF65-F5344CB8AC3E}">
        <p14:creationId xmlns:p14="http://schemas.microsoft.com/office/powerpoint/2010/main" val="348627243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8BD20F2-7ACD-804B-B04B-66480FBBDF96}" type="datetimeFigureOut">
              <a:rPr lang="ar-SA" smtClean="0"/>
              <a:t>03/04/45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B8C1C0C-1806-E946-A39D-8170B66B3744}" type="slidenum">
              <a:rPr lang="ar-SA" smtClean="0"/>
              <a:t>‹#›</a:t>
            </a:fld>
            <a:endParaRPr lang="ar-SA"/>
          </a:p>
        </p:txBody>
      </p:sp>
    </p:spTree>
    <p:extLst>
      <p:ext uri="{BB962C8B-B14F-4D97-AF65-F5344CB8AC3E}">
        <p14:creationId xmlns:p14="http://schemas.microsoft.com/office/powerpoint/2010/main" val="1074975368"/>
      </p:ext>
    </p:extLst>
  </p:cSld>
  <p:clrMap bg1="lt1" tx1="dk1" bg2="lt2" tx2="dk2" accent1="accent1" accent2="accent2" accent3="accent3" accent4="accent4" accent5="accent5" accent6="accent6" hlink="hlink" folHlink="folHlink"/>
  <p:hf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2D55BD78-C757-3D42-B972-CCC6CBFDE090}" type="datetime1">
              <a:rPr lang="ar-SA" smtClean="0"/>
              <a:t>03/04/45</a:t>
            </a:fld>
            <a:endParaRPr lang="ar-SA"/>
          </a:p>
        </p:txBody>
      </p:sp>
      <p:sp>
        <p:nvSpPr>
          <p:cNvPr id="5" name="Footer Placeholder 4"/>
          <p:cNvSpPr>
            <a:spLocks noGrp="1"/>
          </p:cNvSpPr>
          <p:nvPr>
            <p:ph type="ftr" sz="quarter" idx="11"/>
          </p:nvPr>
        </p:nvSpPr>
        <p:spPr>
          <a:xfrm>
            <a:off x="2416500" y="329307"/>
            <a:ext cx="4973915" cy="309201"/>
          </a:xfrm>
        </p:spPr>
        <p:txBody>
          <a:bodyPr/>
          <a:lstStyle/>
          <a:p>
            <a:endParaRPr lang="ar-SA"/>
          </a:p>
        </p:txBody>
      </p:sp>
      <p:sp>
        <p:nvSpPr>
          <p:cNvPr id="6" name="Slide Number Placeholder 5"/>
          <p:cNvSpPr>
            <a:spLocks noGrp="1"/>
          </p:cNvSpPr>
          <p:nvPr>
            <p:ph type="sldNum" sz="quarter" idx="12"/>
          </p:nvPr>
        </p:nvSpPr>
        <p:spPr>
          <a:xfrm>
            <a:off x="1437664" y="798973"/>
            <a:ext cx="811019" cy="503578"/>
          </a:xfrm>
        </p:spPr>
        <p:txBody>
          <a:bodyPr/>
          <a:lstStyle/>
          <a:p>
            <a:fld id="{098F827F-A5ED-0546-A3CE-688773DC6345}" type="slidenum">
              <a:rPr lang="ar-SA" smtClean="0"/>
              <a:t>‹#›</a:t>
            </a:fld>
            <a:endParaRPr lang="ar-SA"/>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319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A2FF06B6-EA7A-F043-983C-74FA530C0652}" type="datetime1">
              <a:rPr lang="ar-SA" smtClean="0"/>
              <a:t>03/04/45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98F827F-A5ED-0546-A3CE-688773DC6345}" type="slidenum">
              <a:rPr lang="ar-SA" smtClean="0"/>
              <a:t>‹#›</a:t>
            </a:fld>
            <a:endParaRPr lang="ar-SA"/>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6979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BAFF5A9-E3A0-B748-800D-87E085A07780}" type="datetime1">
              <a:rPr lang="ar-SA" smtClean="0"/>
              <a:t>03/04/45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98F827F-A5ED-0546-A3CE-688773DC6345}" type="slidenum">
              <a:rPr lang="ar-SA" smtClean="0"/>
              <a:t>‹#›</a:t>
            </a:fld>
            <a:endParaRPr lang="ar-SA"/>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4503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B69454F-0BC2-814F-B1CE-4987FFBD7D8D}" type="datetime1">
              <a:rPr lang="ar-SA" smtClean="0"/>
              <a:t>03/04/45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98F827F-A5ED-0546-A3CE-688773DC6345}" type="slidenum">
              <a:rPr lang="ar-SA" smtClean="0"/>
              <a:t>‹#›</a:t>
            </a:fld>
            <a:endParaRPr lang="ar-SA"/>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49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89B4B14A-08C1-1C4C-86EE-68F0270C7D1F}" type="datetime1">
              <a:rPr lang="ar-SA" smtClean="0"/>
              <a:t>03/04/45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98F827F-A5ED-0546-A3CE-688773DC6345}" type="slidenum">
              <a:rPr lang="ar-SA" smtClean="0"/>
              <a:t>‹#›</a:t>
            </a:fld>
            <a:endParaRPr lang="ar-SA"/>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090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29A63B9-9D50-1B49-ABB4-64DB226F4031}" type="datetime1">
              <a:rPr lang="ar-SA" smtClean="0"/>
              <a:t>03/04/45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98F827F-A5ED-0546-A3CE-688773DC6345}" type="slidenum">
              <a:rPr lang="ar-SA" smtClean="0"/>
              <a:t>‹#›</a:t>
            </a:fld>
            <a:endParaRPr lang="ar-SA"/>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563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447191" y="2824269"/>
            <a:ext cx="4645152" cy="26444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412362" y="2821491"/>
            <a:ext cx="4645152" cy="2637371"/>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768C6B61-E352-2044-9DC7-9168C4664ABA}" type="datetime1">
              <a:rPr lang="ar-SA" smtClean="0"/>
              <a:t>03/04/45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98F827F-A5ED-0546-A3CE-688773DC6345}" type="slidenum">
              <a:rPr lang="ar-SA" smtClean="0"/>
              <a:t>‹#›</a:t>
            </a:fld>
            <a:endParaRPr lang="ar-SA"/>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849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C8B226D6-1476-FB44-B05C-A039E05E914A}" type="datetime1">
              <a:rPr lang="ar-SA" smtClean="0"/>
              <a:t>03/04/45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98F827F-A5ED-0546-A3CE-688773DC6345}" type="slidenum">
              <a:rPr lang="ar-SA" smtClean="0"/>
              <a:t>‹#›</a:t>
            </a:fld>
            <a:endParaRPr lang="ar-SA"/>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54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4E001-6AFE-C34A-9DAB-D03D4BEB822A}" type="datetime1">
              <a:rPr lang="ar-SA" smtClean="0"/>
              <a:t>03/04/45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98F827F-A5ED-0546-A3CE-688773DC6345}" type="slidenum">
              <a:rPr lang="ar-SA" smtClean="0"/>
              <a:t>‹#›</a:t>
            </a:fld>
            <a:endParaRPr lang="ar-SA"/>
          </a:p>
        </p:txBody>
      </p:sp>
    </p:spTree>
    <p:extLst>
      <p:ext uri="{BB962C8B-B14F-4D97-AF65-F5344CB8AC3E}">
        <p14:creationId xmlns:p14="http://schemas.microsoft.com/office/powerpoint/2010/main" val="241670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579C6238-CFF6-DC4F-A37A-54C4F6F1A975}" type="datetime1">
              <a:rPr lang="ar-SA" smtClean="0"/>
              <a:t>03/04/45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98F827F-A5ED-0546-A3CE-688773DC6345}" type="slidenum">
              <a:rPr lang="ar-SA" smtClean="0"/>
              <a:t>‹#›</a:t>
            </a:fld>
            <a:endParaRPr lang="ar-SA"/>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319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507B674-2E31-A545-AE83-8E7D10E25E9A}" type="datetime1">
              <a:rPr lang="ar-SA" smtClean="0"/>
              <a:t>03/04/45</a:t>
            </a:fld>
            <a:endParaRPr lang="ar-SA"/>
          </a:p>
        </p:txBody>
      </p:sp>
      <p:sp>
        <p:nvSpPr>
          <p:cNvPr id="6" name="Footer Placeholder 5"/>
          <p:cNvSpPr>
            <a:spLocks noGrp="1"/>
          </p:cNvSpPr>
          <p:nvPr>
            <p:ph type="ftr" sz="quarter" idx="11"/>
          </p:nvPr>
        </p:nvSpPr>
        <p:spPr>
          <a:xfrm>
            <a:off x="1447382" y="318640"/>
            <a:ext cx="5541004" cy="320931"/>
          </a:xfrm>
        </p:spPr>
        <p:txBody>
          <a:bodyPr/>
          <a:lstStyle/>
          <a:p>
            <a:endParaRPr lang="ar-SA"/>
          </a:p>
        </p:txBody>
      </p:sp>
      <p:sp>
        <p:nvSpPr>
          <p:cNvPr id="7" name="Slide Number Placeholder 6"/>
          <p:cNvSpPr>
            <a:spLocks noGrp="1"/>
          </p:cNvSpPr>
          <p:nvPr>
            <p:ph type="sldNum" sz="quarter" idx="12"/>
          </p:nvPr>
        </p:nvSpPr>
        <p:spPr/>
        <p:txBody>
          <a:bodyPr/>
          <a:lstStyle/>
          <a:p>
            <a:fld id="{098F827F-A5ED-0546-A3CE-688773DC6345}" type="slidenum">
              <a:rPr lang="ar-SA" smtClean="0"/>
              <a:t>‹#›</a:t>
            </a:fld>
            <a:endParaRPr lang="ar-SA"/>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184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A60DEB2-5D68-7F4D-8C87-1FFE4BE526C8}" type="datetime1">
              <a:rPr lang="ar-SA" smtClean="0"/>
              <a:t>03/04/45</a:t>
            </a:fld>
            <a:endParaRPr lang="ar-SA"/>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98F827F-A5ED-0546-A3CE-688773DC6345}" type="slidenum">
              <a:rPr lang="ar-SA" smtClean="0"/>
              <a:t>‹#›</a:t>
            </a:fld>
            <a:endParaRPr lang="ar-SA"/>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100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632D0E-8BDD-318C-00B9-805249DB33C0}"/>
              </a:ext>
            </a:extLst>
          </p:cNvPr>
          <p:cNvSpPr>
            <a:spLocks noGrp="1"/>
          </p:cNvSpPr>
          <p:nvPr>
            <p:ph type="ctrTitle"/>
          </p:nvPr>
        </p:nvSpPr>
        <p:spPr>
          <a:xfrm>
            <a:off x="2534015" y="722923"/>
            <a:ext cx="8361229" cy="2817901"/>
          </a:xfrm>
        </p:spPr>
        <p:txBody>
          <a:bodyPr>
            <a:normAutofit fontScale="90000"/>
          </a:bodyPr>
          <a:lstStyle/>
          <a:p>
            <a:pPr algn="ctr"/>
            <a:r>
              <a:rPr lang="ar-SA" sz="5400" b="1" dirty="0">
                <a:effectLst/>
                <a:latin typeface="Mishafi" pitchFamily="2" charset="-78"/>
                <a:cs typeface="Mishafi" pitchFamily="2" charset="-78"/>
              </a:rPr>
              <a:t>بسم الله الرحمن الرحيم </a:t>
            </a:r>
            <a:br>
              <a:rPr lang="ar-SA" sz="5400" b="1" dirty="0">
                <a:effectLst/>
                <a:latin typeface="Mishafi" pitchFamily="2" charset="-78"/>
                <a:cs typeface="Mishafi" pitchFamily="2" charset="-78"/>
              </a:rPr>
            </a:br>
            <a:br>
              <a:rPr lang="ar-SA" sz="5400" b="1" dirty="0">
                <a:effectLst/>
                <a:latin typeface="Mishafi" pitchFamily="2" charset="-78"/>
                <a:cs typeface="Mishafi" pitchFamily="2" charset="-78"/>
              </a:rPr>
            </a:br>
            <a:r>
              <a:rPr lang="ar-SA" sz="5400" b="1" dirty="0">
                <a:effectLst/>
                <a:latin typeface="Mishafi" pitchFamily="2" charset="-78"/>
                <a:cs typeface="Mishafi" pitchFamily="2" charset="-78"/>
              </a:rPr>
              <a:t>برنامج تطبيقات على اللائحة التنفيذية للموارد البشرية في الخدمة المدنية </a:t>
            </a:r>
            <a:endParaRPr lang="ar-SA" sz="5400" dirty="0"/>
          </a:p>
        </p:txBody>
      </p:sp>
      <p:sp>
        <p:nvSpPr>
          <p:cNvPr id="3" name="عنوان فرعي 2">
            <a:extLst>
              <a:ext uri="{FF2B5EF4-FFF2-40B4-BE49-F238E27FC236}">
                <a16:creationId xmlns:a16="http://schemas.microsoft.com/office/drawing/2014/main" id="{B20D7FE8-E789-4CF5-3FAC-9F4B7A49ACDA}"/>
              </a:ext>
            </a:extLst>
          </p:cNvPr>
          <p:cNvSpPr>
            <a:spLocks noGrp="1"/>
          </p:cNvSpPr>
          <p:nvPr>
            <p:ph type="subTitle" idx="1"/>
          </p:nvPr>
        </p:nvSpPr>
        <p:spPr>
          <a:xfrm>
            <a:off x="2680163" y="3920652"/>
            <a:ext cx="6831673" cy="1976056"/>
          </a:xfrm>
        </p:spPr>
        <p:txBody>
          <a:bodyPr>
            <a:normAutofit fontScale="62500" lnSpcReduction="20000"/>
          </a:bodyPr>
          <a:lstStyle/>
          <a:p>
            <a:pPr algn="ctr">
              <a:lnSpc>
                <a:spcPct val="150000"/>
              </a:lnSpc>
            </a:pPr>
            <a:r>
              <a:rPr lang="ar-SA" sz="4000" i="1" dirty="0">
                <a:effectLst/>
                <a:latin typeface="Damascus" pitchFamily="2" charset="-78"/>
                <a:cs typeface="Damascus" pitchFamily="2" charset="-78"/>
              </a:rPr>
              <a:t>اعداد </a:t>
            </a:r>
          </a:p>
          <a:p>
            <a:pPr algn="ctr">
              <a:lnSpc>
                <a:spcPct val="150000"/>
              </a:lnSpc>
            </a:pPr>
            <a:r>
              <a:rPr lang="ar-SA" sz="4000" i="1" dirty="0">
                <a:effectLst/>
                <a:latin typeface="Damascus" pitchFamily="2" charset="-78"/>
                <a:cs typeface="Damascus" pitchFamily="2" charset="-78"/>
              </a:rPr>
              <a:t>محمد زويد العتيبي </a:t>
            </a:r>
          </a:p>
          <a:p>
            <a:pPr algn="ctr">
              <a:lnSpc>
                <a:spcPct val="150000"/>
              </a:lnSpc>
            </a:pPr>
            <a:r>
              <a:rPr lang="ar-SA" sz="4000" i="1" dirty="0">
                <a:effectLst/>
                <a:latin typeface="Damascus" pitchFamily="2" charset="-78"/>
                <a:cs typeface="Damascus" pitchFamily="2" charset="-78"/>
              </a:rPr>
              <a:t>عام ١٤٤٤هـ</a:t>
            </a:r>
          </a:p>
          <a:p>
            <a:pPr marL="0" indent="0" algn="ctr" defTabSz="914400" rtl="0" eaLnBrk="1" latinLnBrk="0" hangingPunct="1">
              <a:lnSpc>
                <a:spcPct val="150000"/>
              </a:lnSpc>
              <a:spcBef>
                <a:spcPts val="0"/>
              </a:spcBef>
              <a:spcAft>
                <a:spcPts val="0"/>
              </a:spcAft>
              <a:buFont typeface="Franklin Gothic Book" panose="020B0503020102020204" pitchFamily="34" charset="0"/>
              <a:buNone/>
            </a:pPr>
            <a:endParaRPr lang="ar-SA" dirty="0"/>
          </a:p>
        </p:txBody>
      </p:sp>
      <p:sp>
        <p:nvSpPr>
          <p:cNvPr id="6" name="عنصر نائب لرقم الشريحة 5">
            <a:extLst>
              <a:ext uri="{FF2B5EF4-FFF2-40B4-BE49-F238E27FC236}">
                <a16:creationId xmlns:a16="http://schemas.microsoft.com/office/drawing/2014/main" id="{BD45FDDB-D485-FC5A-52BB-9A06025537AF}"/>
              </a:ext>
            </a:extLst>
          </p:cNvPr>
          <p:cNvSpPr>
            <a:spLocks noGrp="1"/>
          </p:cNvSpPr>
          <p:nvPr>
            <p:ph type="sldNum" sz="quarter" idx="12"/>
          </p:nvPr>
        </p:nvSpPr>
        <p:spPr>
          <a:xfrm>
            <a:off x="297633" y="1060231"/>
            <a:ext cx="811019" cy="503578"/>
          </a:xfrm>
        </p:spPr>
        <p:txBody>
          <a:bodyPr/>
          <a:lstStyle/>
          <a:p>
            <a:fld id="{098F827F-A5ED-0546-A3CE-688773DC6345}" type="slidenum">
              <a:rPr lang="ar-SA" smtClean="0"/>
              <a:t>1</a:t>
            </a:fld>
            <a:endParaRPr lang="ar-SA" dirty="0"/>
          </a:p>
        </p:txBody>
      </p:sp>
      <p:pic>
        <p:nvPicPr>
          <p:cNvPr id="7" name="صورة 6">
            <a:extLst>
              <a:ext uri="{FF2B5EF4-FFF2-40B4-BE49-F238E27FC236}">
                <a16:creationId xmlns:a16="http://schemas.microsoft.com/office/drawing/2014/main" id="{4557C68E-674C-6B3D-286F-6E77D13F2B0C}"/>
              </a:ext>
            </a:extLst>
          </p:cNvPr>
          <p:cNvPicPr>
            <a:picLocks noChangeAspect="1"/>
          </p:cNvPicPr>
          <p:nvPr/>
        </p:nvPicPr>
        <p:blipFill>
          <a:blip r:embed="rId2"/>
          <a:stretch>
            <a:fillRect/>
          </a:stretch>
        </p:blipFill>
        <p:spPr>
          <a:xfrm>
            <a:off x="-389541" y="-458673"/>
            <a:ext cx="2688395" cy="2363190"/>
          </a:xfrm>
          <a:prstGeom prst="rect">
            <a:avLst/>
          </a:prstGeom>
        </p:spPr>
      </p:pic>
      <p:pic>
        <p:nvPicPr>
          <p:cNvPr id="9" name="صورة 8">
            <a:extLst>
              <a:ext uri="{FF2B5EF4-FFF2-40B4-BE49-F238E27FC236}">
                <a16:creationId xmlns:a16="http://schemas.microsoft.com/office/drawing/2014/main" id="{B4E437A4-9F4B-5048-05CA-04B0F3DD40E5}"/>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15238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64D1B154-A1FB-EDCA-E3EA-C9928625E9D7}"/>
              </a:ext>
            </a:extLst>
          </p:cNvPr>
          <p:cNvSpPr>
            <a:spLocks noGrp="1"/>
          </p:cNvSpPr>
          <p:nvPr>
            <p:ph type="sldNum" sz="quarter" idx="12"/>
          </p:nvPr>
        </p:nvSpPr>
        <p:spPr>
          <a:xfrm>
            <a:off x="468185" y="1285862"/>
            <a:ext cx="811019" cy="503578"/>
          </a:xfrm>
        </p:spPr>
        <p:txBody>
          <a:bodyPr/>
          <a:lstStyle/>
          <a:p>
            <a:fld id="{098F827F-A5ED-0546-A3CE-688773DC6345}" type="slidenum">
              <a:rPr lang="ar-SA" smtClean="0"/>
              <a:t>10</a:t>
            </a:fld>
            <a:endParaRPr lang="ar-SA"/>
          </a:p>
        </p:txBody>
      </p:sp>
      <p:sp>
        <p:nvSpPr>
          <p:cNvPr id="3" name="مستطيل 2">
            <a:extLst>
              <a:ext uri="{FF2B5EF4-FFF2-40B4-BE49-F238E27FC236}">
                <a16:creationId xmlns:a16="http://schemas.microsoft.com/office/drawing/2014/main" id="{E4BE7E65-5E90-AF18-4DE3-0938CFB2A5FB}"/>
              </a:ext>
            </a:extLst>
          </p:cNvPr>
          <p:cNvSpPr/>
          <p:nvPr/>
        </p:nvSpPr>
        <p:spPr>
          <a:xfrm>
            <a:off x="1606062" y="758549"/>
            <a:ext cx="9911453" cy="361507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algn="r" defTabSz="457200" rtl="1" eaLnBrk="1" latinLnBrk="0" hangingPunct="1">
              <a:lnSpc>
                <a:spcPct val="150000"/>
              </a:lnSpc>
            </a:pPr>
            <a:r>
              <a:rPr lang="ar-SA" sz="2800" i="1" dirty="0">
                <a:solidFill>
                  <a:schemeClr val="tx2">
                    <a:lumMod val="90000"/>
                  </a:schemeClr>
                </a:solidFill>
                <a:latin typeface="Al Tarikh" pitchFamily="2" charset="-78"/>
                <a:cs typeface="Al Tarikh" pitchFamily="2" charset="-78"/>
              </a:rPr>
              <a:t>٦. الفصل الثاني من الباب الثاني فقد خصص للحديث عن أوقات الدوام الرسمي حيث اشارت المادة (١٠) الى ان أيام العمل الرسمية هي من الاحد الى الخميس في حين أوضحت المادة (١٠ ) الى ان ساعات العمل في الجهات الحكومية هي (٧ ) ساعات تبدا من الساعة السابعة الى الساعة الثانية و النصف ظهرا ، اما ساعات الدوام في شهر رمضان المبارك فهي من الساعة العاشرة صباحا الى الساعة الثالثة ظهرا .</a:t>
            </a:r>
          </a:p>
        </p:txBody>
      </p:sp>
      <p:sp>
        <p:nvSpPr>
          <p:cNvPr id="4" name="مستطيل 3">
            <a:extLst>
              <a:ext uri="{FF2B5EF4-FFF2-40B4-BE49-F238E27FC236}">
                <a16:creationId xmlns:a16="http://schemas.microsoft.com/office/drawing/2014/main" id="{695F1126-C019-68A5-643A-6ABF0FE0162D}"/>
              </a:ext>
            </a:extLst>
          </p:cNvPr>
          <p:cNvSpPr/>
          <p:nvPr/>
        </p:nvSpPr>
        <p:spPr>
          <a:xfrm>
            <a:off x="1606062" y="3647151"/>
            <a:ext cx="9665269" cy="356190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algn="r" defTabSz="457200" rtl="1" eaLnBrk="1" latinLnBrk="0" hangingPunct="1">
              <a:lnSpc>
                <a:spcPct val="150000"/>
              </a:lnSpc>
            </a:pPr>
            <a:r>
              <a:rPr lang="ar-SA" sz="2400" i="1" dirty="0">
                <a:solidFill>
                  <a:schemeClr val="tx2">
                    <a:lumMod val="90000"/>
                  </a:schemeClr>
                </a:solidFill>
                <a:latin typeface="Al Tarikh" pitchFamily="2" charset="-78"/>
                <a:cs typeface="Al Tarikh" pitchFamily="2" charset="-78"/>
              </a:rPr>
              <a:t>٧</a:t>
            </a:r>
            <a:r>
              <a:rPr lang="ar-SA" sz="2800" i="1" dirty="0">
                <a:solidFill>
                  <a:schemeClr val="tx2">
                    <a:lumMod val="90000"/>
                  </a:schemeClr>
                </a:solidFill>
                <a:latin typeface="Al Tarikh" pitchFamily="2" charset="-78"/>
                <a:cs typeface="Al Tarikh" pitchFamily="2" charset="-78"/>
              </a:rPr>
              <a:t>. الباب الثالث من هذه اللائحة فعنوانه ( التطوير التنظيمي ) و هذا الموضوع لم تتطرق اليه اللوائح التنفيذية في التنفيذية في الخدمة المدينة سابقا ، انما ورد ما يغطي هذا الموضوع في أماكن متفرقة من نظام الخدمة المدنية مثل ما ورد في النظام بخصوص تنصيف الوظائف او احداث الوظائف .</a:t>
            </a:r>
          </a:p>
        </p:txBody>
      </p:sp>
      <p:sp>
        <p:nvSpPr>
          <p:cNvPr id="5" name="مربع نص 4">
            <a:extLst>
              <a:ext uri="{FF2B5EF4-FFF2-40B4-BE49-F238E27FC236}">
                <a16:creationId xmlns:a16="http://schemas.microsoft.com/office/drawing/2014/main" id="{845DBDBE-64C8-C785-742D-73717577B2EF}"/>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9" name="صورة 8">
            <a:extLst>
              <a:ext uri="{FF2B5EF4-FFF2-40B4-BE49-F238E27FC236}">
                <a16:creationId xmlns:a16="http://schemas.microsoft.com/office/drawing/2014/main" id="{C4F692C8-6803-61F3-EC4A-408883D2962F}"/>
              </a:ext>
            </a:extLst>
          </p:cNvPr>
          <p:cNvPicPr>
            <a:picLocks noChangeAspect="1"/>
          </p:cNvPicPr>
          <p:nvPr/>
        </p:nvPicPr>
        <p:blipFill>
          <a:blip r:embed="rId2"/>
          <a:stretch>
            <a:fillRect/>
          </a:stretch>
        </p:blipFill>
        <p:spPr>
          <a:xfrm>
            <a:off x="11293432" y="270670"/>
            <a:ext cx="711787" cy="691231"/>
          </a:xfrm>
          <a:prstGeom prst="rect">
            <a:avLst/>
          </a:prstGeom>
        </p:spPr>
      </p:pic>
      <p:pic>
        <p:nvPicPr>
          <p:cNvPr id="10" name="صورة 9">
            <a:extLst>
              <a:ext uri="{FF2B5EF4-FFF2-40B4-BE49-F238E27FC236}">
                <a16:creationId xmlns:a16="http://schemas.microsoft.com/office/drawing/2014/main" id="{67992B34-D5FB-3412-52DC-906EA5D71552}"/>
              </a:ext>
            </a:extLst>
          </p:cNvPr>
          <p:cNvPicPr>
            <a:picLocks noChangeAspect="1"/>
          </p:cNvPicPr>
          <p:nvPr/>
        </p:nvPicPr>
        <p:blipFill>
          <a:blip r:embed="rId3"/>
          <a:stretch>
            <a:fillRect/>
          </a:stretch>
        </p:blipFill>
        <p:spPr>
          <a:xfrm>
            <a:off x="-389541" y="-458673"/>
            <a:ext cx="2688395" cy="2363190"/>
          </a:xfrm>
          <a:prstGeom prst="rect">
            <a:avLst/>
          </a:prstGeom>
        </p:spPr>
      </p:pic>
    </p:spTree>
    <p:extLst>
      <p:ext uri="{BB962C8B-B14F-4D97-AF65-F5344CB8AC3E}">
        <p14:creationId xmlns:p14="http://schemas.microsoft.com/office/powerpoint/2010/main" val="366700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36856" y="948690"/>
            <a:ext cx="11016342" cy="5909310"/>
          </a:xfrm>
          <a:prstGeom prst="rect">
            <a:avLst/>
          </a:prstGeom>
          <a:noFill/>
        </p:spPr>
        <p:txBody>
          <a:bodyPr wrap="square" rtlCol="1">
            <a:spAutoFit/>
          </a:bodyPr>
          <a:lstStyle/>
          <a:p>
            <a:pPr algn="r" rtl="1">
              <a:lnSpc>
                <a:spcPct val="150000"/>
              </a:lnSpc>
            </a:pPr>
            <a:r>
              <a:rPr lang="ar-SA" sz="3600" b="1" i="1" dirty="0">
                <a:latin typeface="Al Tarikh" pitchFamily="2" charset="-78"/>
                <a:cs typeface="Al Tarikh" pitchFamily="2" charset="-78"/>
              </a:rPr>
              <a:t>الحالة الدراسية : (ملامح اللائحة) </a:t>
            </a:r>
          </a:p>
          <a:p>
            <a:pPr algn="r" rtl="1">
              <a:lnSpc>
                <a:spcPct val="150000"/>
              </a:lnSpc>
            </a:pPr>
            <a:r>
              <a:rPr lang="ar-SA" sz="3600" i="1" dirty="0">
                <a:latin typeface="Al Tarikh" pitchFamily="2" charset="-78"/>
                <a:cs typeface="Al Tarikh" pitchFamily="2" charset="-78"/>
              </a:rPr>
              <a:t>طبقت اللائحة التنفيذية للموارد البشرية في الخدمة المدنية في 1440/9/11ه وكان من أبرز ما جاء فيها هي منح الوزارات الحكومية صلاحيات في التوظيف والترقيات ، وإدارة الأداء، وقد اشارت المادة (32) من هذه اللائحة إلى أن تتولى إدارة الموارد البشرية في الجهة الحكومية مسئولية الإعلان وإدارة عملية التوظيف وتنسيقها وتوثيقها بما يحقق مبدأ الوزارة وفق المقاييس التي يحددها إطار العمل التنظيمي.</a:t>
            </a:r>
          </a:p>
          <a:p>
            <a:pPr algn="r" rtl="1">
              <a:lnSpc>
                <a:spcPct val="150000"/>
              </a:lnSpc>
            </a:pPr>
            <a:r>
              <a:rPr lang="ar-SA" sz="3600" i="1" dirty="0">
                <a:latin typeface="Al Tarikh" pitchFamily="2" charset="-78"/>
                <a:cs typeface="Al Tarikh" pitchFamily="2" charset="-78"/>
              </a:rPr>
              <a:t>ماذا يعني إعطاء الأمارة صلاحية إدارة عملية التوظيف؟</a:t>
            </a:r>
          </a:p>
        </p:txBody>
      </p:sp>
      <p:pic>
        <p:nvPicPr>
          <p:cNvPr id="6" name="صورة 5">
            <a:extLst>
              <a:ext uri="{FF2B5EF4-FFF2-40B4-BE49-F238E27FC236}">
                <a16:creationId xmlns:a16="http://schemas.microsoft.com/office/drawing/2014/main" id="{58D91F57-2E38-2A4B-60BC-89999CE82988}"/>
              </a:ext>
            </a:extLst>
          </p:cNvPr>
          <p:cNvPicPr>
            <a:picLocks noChangeAspect="1"/>
          </p:cNvPicPr>
          <p:nvPr/>
        </p:nvPicPr>
        <p:blipFill>
          <a:blip r:embed="rId2"/>
          <a:stretch>
            <a:fillRect/>
          </a:stretch>
        </p:blipFill>
        <p:spPr>
          <a:xfrm>
            <a:off x="-389541" y="-458673"/>
            <a:ext cx="2688395" cy="2363190"/>
          </a:xfrm>
          <a:prstGeom prst="rect">
            <a:avLst/>
          </a:prstGeom>
        </p:spPr>
      </p:pic>
      <p:pic>
        <p:nvPicPr>
          <p:cNvPr id="7" name="صورة 6">
            <a:extLst>
              <a:ext uri="{FF2B5EF4-FFF2-40B4-BE49-F238E27FC236}">
                <a16:creationId xmlns:a16="http://schemas.microsoft.com/office/drawing/2014/main" id="{4A70A156-822D-E7D1-5834-1DD868AB02A3}"/>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188973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E647BE-6F84-207F-F643-E5BF2905F864}"/>
              </a:ext>
            </a:extLst>
          </p:cNvPr>
          <p:cNvSpPr txBox="1">
            <a:spLocks/>
          </p:cNvSpPr>
          <p:nvPr/>
        </p:nvSpPr>
        <p:spPr>
          <a:xfrm>
            <a:off x="1626782" y="1047306"/>
            <a:ext cx="9601200" cy="4470991"/>
          </a:xfrm>
          <a:prstGeom prst="rect">
            <a:avLst/>
          </a:prstGeom>
        </p:spPr>
        <p:txBody>
          <a:bodyPr>
            <a:normAutofit/>
          </a:bodyPr>
          <a:lst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br>
              <a:rPr lang="ar-SA" dirty="0">
                <a:latin typeface="Helvetica Neue" panose="02000503000000020004" pitchFamily="2" charset="0"/>
              </a:rPr>
            </a:br>
            <a:br>
              <a:rPr lang="ar-SA" dirty="0">
                <a:latin typeface="Helvetica Neue" panose="02000503000000020004" pitchFamily="2" charset="0"/>
              </a:rPr>
            </a:br>
            <a:r>
              <a:rPr lang="ar-SA" sz="13800" dirty="0">
                <a:solidFill>
                  <a:schemeClr val="tx1"/>
                </a:solidFill>
                <a:latin typeface="Geeza Pro" panose="02000400000000000000" pitchFamily="2" charset="-78"/>
                <a:cs typeface="Waseem" pitchFamily="2" charset="-78"/>
              </a:rPr>
              <a:t>الجلسة الثانية</a:t>
            </a:r>
            <a:br>
              <a:rPr lang="ar-SA" dirty="0">
                <a:latin typeface="Geeza Pro" panose="02000400000000000000" pitchFamily="2" charset="-78"/>
                <a:cs typeface="Geeza Pro" panose="02000400000000000000" pitchFamily="2" charset="-78"/>
              </a:rPr>
            </a:br>
            <a:endParaRPr lang="ar-SA" dirty="0"/>
          </a:p>
        </p:txBody>
      </p:sp>
      <p:sp>
        <p:nvSpPr>
          <p:cNvPr id="4" name="عنصر نائب لرقم الشريحة 3">
            <a:extLst>
              <a:ext uri="{FF2B5EF4-FFF2-40B4-BE49-F238E27FC236}">
                <a16:creationId xmlns:a16="http://schemas.microsoft.com/office/drawing/2014/main" id="{CB4F8AF0-BCD5-37F5-198F-CB8280B23DA3}"/>
              </a:ext>
            </a:extLst>
          </p:cNvPr>
          <p:cNvSpPr>
            <a:spLocks noGrp="1"/>
          </p:cNvSpPr>
          <p:nvPr>
            <p:ph type="sldNum" sz="quarter" idx="12"/>
          </p:nvPr>
        </p:nvSpPr>
        <p:spPr>
          <a:xfrm>
            <a:off x="558508" y="1167108"/>
            <a:ext cx="811019" cy="503578"/>
          </a:xfrm>
        </p:spPr>
        <p:txBody>
          <a:bodyPr/>
          <a:lstStyle/>
          <a:p>
            <a:fld id="{098F827F-A5ED-0546-A3CE-688773DC6345}" type="slidenum">
              <a:rPr lang="ar-SA" smtClean="0"/>
              <a:t>12</a:t>
            </a:fld>
            <a:endParaRPr lang="ar-SA" dirty="0"/>
          </a:p>
        </p:txBody>
      </p:sp>
      <p:sp>
        <p:nvSpPr>
          <p:cNvPr id="5" name="مربع نص 4">
            <a:extLst>
              <a:ext uri="{FF2B5EF4-FFF2-40B4-BE49-F238E27FC236}">
                <a16:creationId xmlns:a16="http://schemas.microsoft.com/office/drawing/2014/main" id="{90FC2640-35DE-59D7-0C22-C0F716A4E367}"/>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8" name="صورة 7">
            <a:extLst>
              <a:ext uri="{FF2B5EF4-FFF2-40B4-BE49-F238E27FC236}">
                <a16:creationId xmlns:a16="http://schemas.microsoft.com/office/drawing/2014/main" id="{A878D4AB-11FA-FEB6-59DC-03AA0A2FEB06}"/>
              </a:ext>
            </a:extLst>
          </p:cNvPr>
          <p:cNvPicPr>
            <a:picLocks noChangeAspect="1"/>
          </p:cNvPicPr>
          <p:nvPr/>
        </p:nvPicPr>
        <p:blipFill>
          <a:blip r:embed="rId2"/>
          <a:stretch>
            <a:fillRect/>
          </a:stretch>
        </p:blipFill>
        <p:spPr>
          <a:xfrm>
            <a:off x="11293432" y="270670"/>
            <a:ext cx="711787" cy="691231"/>
          </a:xfrm>
          <a:prstGeom prst="rect">
            <a:avLst/>
          </a:prstGeom>
        </p:spPr>
      </p:pic>
      <p:pic>
        <p:nvPicPr>
          <p:cNvPr id="9" name="صورة 8">
            <a:extLst>
              <a:ext uri="{FF2B5EF4-FFF2-40B4-BE49-F238E27FC236}">
                <a16:creationId xmlns:a16="http://schemas.microsoft.com/office/drawing/2014/main" id="{94700D2C-E8C0-B93E-1B63-BE4AD4C728B0}"/>
              </a:ext>
            </a:extLst>
          </p:cNvPr>
          <p:cNvPicPr>
            <a:picLocks noChangeAspect="1"/>
          </p:cNvPicPr>
          <p:nvPr/>
        </p:nvPicPr>
        <p:blipFill>
          <a:blip r:embed="rId3"/>
          <a:stretch>
            <a:fillRect/>
          </a:stretch>
        </p:blipFill>
        <p:spPr>
          <a:xfrm>
            <a:off x="-389541" y="-458673"/>
            <a:ext cx="2688395" cy="2363190"/>
          </a:xfrm>
          <a:prstGeom prst="rect">
            <a:avLst/>
          </a:prstGeom>
        </p:spPr>
      </p:pic>
    </p:spTree>
    <p:extLst>
      <p:ext uri="{BB962C8B-B14F-4D97-AF65-F5344CB8AC3E}">
        <p14:creationId xmlns:p14="http://schemas.microsoft.com/office/powerpoint/2010/main" val="841742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96C8BA2E-1329-CAA1-CA35-B33CFAD26A67}"/>
              </a:ext>
            </a:extLst>
          </p:cNvPr>
          <p:cNvSpPr>
            <a:spLocks noGrp="1"/>
          </p:cNvSpPr>
          <p:nvPr>
            <p:ph type="sldNum" sz="quarter" idx="12"/>
          </p:nvPr>
        </p:nvSpPr>
        <p:spPr>
          <a:xfrm>
            <a:off x="480060" y="1040292"/>
            <a:ext cx="811019" cy="503578"/>
          </a:xfrm>
        </p:spPr>
        <p:txBody>
          <a:bodyPr/>
          <a:lstStyle/>
          <a:p>
            <a:fld id="{098F827F-A5ED-0546-A3CE-688773DC6345}" type="slidenum">
              <a:rPr lang="ar-SA" smtClean="0"/>
              <a:t>13</a:t>
            </a:fld>
            <a:endParaRPr lang="ar-SA"/>
          </a:p>
        </p:txBody>
      </p:sp>
      <p:sp>
        <p:nvSpPr>
          <p:cNvPr id="3" name="مستطيل 2">
            <a:extLst>
              <a:ext uri="{FF2B5EF4-FFF2-40B4-BE49-F238E27FC236}">
                <a16:creationId xmlns:a16="http://schemas.microsoft.com/office/drawing/2014/main" id="{2E30AFB0-FC97-56E3-13E2-A0E467376169}"/>
              </a:ext>
            </a:extLst>
          </p:cNvPr>
          <p:cNvSpPr/>
          <p:nvPr/>
        </p:nvSpPr>
        <p:spPr>
          <a:xfrm>
            <a:off x="2262554" y="626090"/>
            <a:ext cx="9449386" cy="356190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algn="r" defTabSz="457200" rtl="1" eaLnBrk="1" latinLnBrk="0" hangingPunct="1">
              <a:lnSpc>
                <a:spcPct val="150000"/>
              </a:lnSpc>
            </a:pPr>
            <a:r>
              <a:rPr lang="ar-SA" sz="2400" i="1" dirty="0">
                <a:solidFill>
                  <a:schemeClr val="tx2">
                    <a:lumMod val="90000"/>
                  </a:schemeClr>
                </a:solidFill>
                <a:latin typeface="Al Tarikh" pitchFamily="2" charset="-78"/>
                <a:cs typeface="Al Tarikh" pitchFamily="2" charset="-78"/>
              </a:rPr>
              <a:t>٨</a:t>
            </a:r>
            <a:r>
              <a:rPr lang="ar-SA" sz="2800" i="1" dirty="0">
                <a:solidFill>
                  <a:schemeClr val="tx2">
                    <a:lumMod val="90000"/>
                  </a:schemeClr>
                </a:solidFill>
                <a:latin typeface="Al Tarikh" pitchFamily="2" charset="-78"/>
                <a:cs typeface="Al Tarikh" pitchFamily="2" charset="-78"/>
              </a:rPr>
              <a:t>. الباب الرابع من هذه اللائحة و الذي يغطي الوظائف الرئيسية لإدارة الموارد البشرية فقد قسم الى (٦) فصول ، هي الفصل الأول ( التعيين ) ، الفصل الثاني ( الترقية ) ، الفصل الثالث ( النقل و الإعارة و التكييف و الاستعارة ) ،الفصل الرابع ( التعاقد ) ، الفصل الخامس ( تمديد الخدمة ) ، أخيرا الفصل السادس  ( اللياقة الصحية ) . </a:t>
            </a:r>
            <a:endParaRPr lang="ar-SA" sz="2400" i="1" dirty="0">
              <a:solidFill>
                <a:schemeClr val="tx2">
                  <a:lumMod val="90000"/>
                </a:schemeClr>
              </a:solidFill>
              <a:latin typeface="Al Tarikh" pitchFamily="2" charset="-78"/>
              <a:cs typeface="Al Tarikh" pitchFamily="2" charset="-78"/>
            </a:endParaRPr>
          </a:p>
        </p:txBody>
      </p:sp>
      <p:sp>
        <p:nvSpPr>
          <p:cNvPr id="4" name="مربع نص 3">
            <a:extLst>
              <a:ext uri="{FF2B5EF4-FFF2-40B4-BE49-F238E27FC236}">
                <a16:creationId xmlns:a16="http://schemas.microsoft.com/office/drawing/2014/main" id="{F4181904-7CE8-7907-F580-47494D91AFD0}"/>
              </a:ext>
            </a:extLst>
          </p:cNvPr>
          <p:cNvSpPr txBox="1"/>
          <p:nvPr/>
        </p:nvSpPr>
        <p:spPr>
          <a:xfrm>
            <a:off x="2262554" y="3656910"/>
            <a:ext cx="9449386" cy="2031325"/>
          </a:xfrm>
          <a:prstGeom prst="rect">
            <a:avLst/>
          </a:prstGeom>
          <a:noFill/>
        </p:spPr>
        <p:txBody>
          <a:bodyPr wrap="square" rtlCol="1">
            <a:spAutoFit/>
          </a:bodyPr>
          <a:lstStyle/>
          <a:p>
            <a:pPr marL="0" algn="r" defTabSz="457200" rtl="1" eaLnBrk="1" latinLnBrk="0" hangingPunct="1">
              <a:lnSpc>
                <a:spcPct val="150000"/>
              </a:lnSpc>
            </a:pPr>
            <a:r>
              <a:rPr lang="ar-SA" sz="2800" i="1" dirty="0">
                <a:solidFill>
                  <a:schemeClr val="tx2">
                    <a:lumMod val="90000"/>
                  </a:schemeClr>
                </a:solidFill>
                <a:latin typeface="Al Tarikh" pitchFamily="2" charset="-78"/>
                <a:cs typeface="Al Tarikh" pitchFamily="2" charset="-78"/>
              </a:rPr>
              <a:t>٩.من الجديد الذي ورد بهذه اللائحة تأهيل المتميزين حيث اشارت المادة ( ٢٠٢ ) من اللائحة الى انه يجوز للجهة الحكومية اختبار الطلاب السعوديين المتميزين من حديثي التخرج من الثانوية العامة او خارجها في التخصصات التي تستهدفها الجهة الحكومية وفق خطط التطوير و التدريب لديها .</a:t>
            </a:r>
          </a:p>
        </p:txBody>
      </p:sp>
      <p:sp>
        <p:nvSpPr>
          <p:cNvPr id="5" name="مربع نص 4">
            <a:extLst>
              <a:ext uri="{FF2B5EF4-FFF2-40B4-BE49-F238E27FC236}">
                <a16:creationId xmlns:a16="http://schemas.microsoft.com/office/drawing/2014/main" id="{15296F98-3F50-6C37-7033-4298B9699B09}"/>
              </a:ext>
            </a:extLst>
          </p:cNvPr>
          <p:cNvSpPr txBox="1"/>
          <p:nvPr/>
        </p:nvSpPr>
        <p:spPr>
          <a:xfrm>
            <a:off x="-396357" y="6408058"/>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9" name="صورة 8">
            <a:extLst>
              <a:ext uri="{FF2B5EF4-FFF2-40B4-BE49-F238E27FC236}">
                <a16:creationId xmlns:a16="http://schemas.microsoft.com/office/drawing/2014/main" id="{A63F8B86-508E-9B64-FBF0-042310C5BFA1}"/>
              </a:ext>
            </a:extLst>
          </p:cNvPr>
          <p:cNvPicPr>
            <a:picLocks noChangeAspect="1"/>
          </p:cNvPicPr>
          <p:nvPr/>
        </p:nvPicPr>
        <p:blipFill>
          <a:blip r:embed="rId2"/>
          <a:stretch>
            <a:fillRect/>
          </a:stretch>
        </p:blipFill>
        <p:spPr>
          <a:xfrm>
            <a:off x="-389541" y="-458673"/>
            <a:ext cx="2688395" cy="2363190"/>
          </a:xfrm>
          <a:prstGeom prst="rect">
            <a:avLst/>
          </a:prstGeom>
        </p:spPr>
      </p:pic>
      <p:pic>
        <p:nvPicPr>
          <p:cNvPr id="10" name="صورة 9">
            <a:extLst>
              <a:ext uri="{FF2B5EF4-FFF2-40B4-BE49-F238E27FC236}">
                <a16:creationId xmlns:a16="http://schemas.microsoft.com/office/drawing/2014/main" id="{0A11308E-4F0A-7FF5-AAC6-37F1424F1127}"/>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1677447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725AF0BB-5F33-28DA-6E20-CA2FA2C3372D}"/>
              </a:ext>
            </a:extLst>
          </p:cNvPr>
          <p:cNvSpPr>
            <a:spLocks noGrp="1"/>
          </p:cNvSpPr>
          <p:nvPr>
            <p:ph type="sldNum" sz="quarter" idx="12"/>
          </p:nvPr>
        </p:nvSpPr>
        <p:spPr>
          <a:xfrm>
            <a:off x="480060" y="977103"/>
            <a:ext cx="811019" cy="503578"/>
          </a:xfrm>
        </p:spPr>
        <p:txBody>
          <a:bodyPr/>
          <a:lstStyle/>
          <a:p>
            <a:fld id="{098F827F-A5ED-0546-A3CE-688773DC6345}" type="slidenum">
              <a:rPr lang="ar-SA" smtClean="0"/>
              <a:t>14</a:t>
            </a:fld>
            <a:endParaRPr lang="ar-SA" dirty="0"/>
          </a:p>
        </p:txBody>
      </p:sp>
      <p:sp>
        <p:nvSpPr>
          <p:cNvPr id="3" name="مربع نص 2">
            <a:extLst>
              <a:ext uri="{FF2B5EF4-FFF2-40B4-BE49-F238E27FC236}">
                <a16:creationId xmlns:a16="http://schemas.microsoft.com/office/drawing/2014/main" id="{0576BB96-777F-43DF-0B8E-F79B81C1E289}"/>
              </a:ext>
            </a:extLst>
          </p:cNvPr>
          <p:cNvSpPr txBox="1"/>
          <p:nvPr/>
        </p:nvSpPr>
        <p:spPr>
          <a:xfrm>
            <a:off x="1501412" y="977103"/>
            <a:ext cx="10210528" cy="5262979"/>
          </a:xfrm>
          <a:prstGeom prst="rect">
            <a:avLst/>
          </a:prstGeom>
          <a:noFill/>
        </p:spPr>
        <p:txBody>
          <a:bodyPr wrap="square" rtlCol="1">
            <a:spAutoFit/>
          </a:bodyPr>
          <a:lstStyle/>
          <a:p>
            <a:pPr marL="0" algn="r" defTabSz="457200" rtl="1" eaLnBrk="1" latinLnBrk="0" hangingPunct="1">
              <a:lnSpc>
                <a:spcPct val="150000"/>
              </a:lnSpc>
            </a:pPr>
            <a:r>
              <a:rPr lang="ar-SA" sz="2400" i="1" dirty="0">
                <a:solidFill>
                  <a:schemeClr val="tx2">
                    <a:lumMod val="90000"/>
                  </a:schemeClr>
                </a:solidFill>
                <a:latin typeface="Al Tarikh" pitchFamily="2" charset="-78"/>
                <a:cs typeface="Al Tarikh" pitchFamily="2" charset="-78"/>
              </a:rPr>
              <a:t>١٠</a:t>
            </a:r>
            <a:r>
              <a:rPr lang="ar-SA" sz="2800" i="1" dirty="0">
                <a:solidFill>
                  <a:schemeClr val="tx2">
                    <a:lumMod val="90000"/>
                  </a:schemeClr>
                </a:solidFill>
                <a:latin typeface="Al Tarikh" pitchFamily="2" charset="-78"/>
                <a:cs typeface="Al Tarikh" pitchFamily="2" charset="-78"/>
              </a:rPr>
              <a:t>. من الجديد في هذه اللائحة تطوير معايير المفاضلة بين الموظفين المرشحين للترقية  حيث اشارت المادة ( ٥٢) من اللائحة ان المفاضلة بين الموظفين الذين تتوفر فيهم شروط الترقية وفقا لنتائج تقويم الأداء الوظيفي للسنة الأخيرة كمعيار مفاضلة رئيسي ، إضافة الى جميع او بعض المعايير المدرجة في المادة على الا تقل عدد معايير المفاضلة المستخدمة عن معيارين اثنين :</a:t>
            </a:r>
          </a:p>
          <a:p>
            <a:pPr marL="3086100" lvl="6" indent="-342900" algn="r" rtl="1">
              <a:lnSpc>
                <a:spcPct val="150000"/>
              </a:lnSpc>
              <a:buFont typeface="Courier New" panose="02070309020205020404" pitchFamily="49" charset="0"/>
              <a:buChar char="o"/>
            </a:pPr>
            <a:r>
              <a:rPr lang="ar-SA" sz="2800" i="1" dirty="0">
                <a:solidFill>
                  <a:schemeClr val="accent6">
                    <a:lumMod val="50000"/>
                  </a:schemeClr>
                </a:solidFill>
                <a:latin typeface="Al Tarikh" pitchFamily="2" charset="-78"/>
                <a:cs typeface="Al Tarikh" pitchFamily="2" charset="-78"/>
              </a:rPr>
              <a:t>المبادرات و الإنجازات التي حققها المرشح .</a:t>
            </a:r>
          </a:p>
          <a:p>
            <a:pPr marL="3086100" lvl="6" indent="-342900" algn="r" rtl="1">
              <a:lnSpc>
                <a:spcPct val="150000"/>
              </a:lnSpc>
              <a:buFont typeface="Courier New" panose="02070309020205020404" pitchFamily="49" charset="0"/>
              <a:buChar char="o"/>
            </a:pPr>
            <a:r>
              <a:rPr lang="ar-SA" sz="2800" i="1" dirty="0">
                <a:solidFill>
                  <a:schemeClr val="accent6">
                    <a:lumMod val="50000"/>
                  </a:schemeClr>
                </a:solidFill>
                <a:latin typeface="Al Tarikh" pitchFamily="2" charset="-78"/>
                <a:cs typeface="Al Tarikh" pitchFamily="2" charset="-78"/>
              </a:rPr>
              <a:t>برامج التطوير و التدريب التي حصل عليها المرشح .</a:t>
            </a:r>
          </a:p>
          <a:p>
            <a:pPr marL="3086100" lvl="6" indent="-342900" algn="r" rtl="1">
              <a:lnSpc>
                <a:spcPct val="150000"/>
              </a:lnSpc>
              <a:buFont typeface="Courier New" panose="02070309020205020404" pitchFamily="49" charset="0"/>
              <a:buChar char="o"/>
            </a:pPr>
            <a:r>
              <a:rPr lang="ar-SA" sz="2800" i="1" dirty="0">
                <a:solidFill>
                  <a:schemeClr val="accent6">
                    <a:lumMod val="50000"/>
                  </a:schemeClr>
                </a:solidFill>
                <a:latin typeface="Al Tarikh" pitchFamily="2" charset="-78"/>
                <a:cs typeface="Al Tarikh" pitchFamily="2" charset="-78"/>
              </a:rPr>
              <a:t> نتائج المقابلة الشخصية لتقييم .</a:t>
            </a:r>
          </a:p>
          <a:p>
            <a:pPr marL="3086100" lvl="6" indent="-342900" algn="r" rtl="1">
              <a:lnSpc>
                <a:spcPct val="150000"/>
              </a:lnSpc>
              <a:buFont typeface="Courier New" panose="02070309020205020404" pitchFamily="49" charset="0"/>
              <a:buChar char="o"/>
            </a:pPr>
            <a:r>
              <a:rPr lang="ar-SA" sz="2800" i="1" dirty="0">
                <a:solidFill>
                  <a:schemeClr val="accent6">
                    <a:lumMod val="50000"/>
                  </a:schemeClr>
                </a:solidFill>
                <a:latin typeface="Al Tarikh" pitchFamily="2" charset="-78"/>
                <a:cs typeface="Al Tarikh" pitchFamily="2" charset="-78"/>
              </a:rPr>
              <a:t>نتائج اختبار المفاضلة بين المرشحين .</a:t>
            </a:r>
          </a:p>
        </p:txBody>
      </p:sp>
      <p:sp>
        <p:nvSpPr>
          <p:cNvPr id="4" name="مربع نص 3">
            <a:extLst>
              <a:ext uri="{FF2B5EF4-FFF2-40B4-BE49-F238E27FC236}">
                <a16:creationId xmlns:a16="http://schemas.microsoft.com/office/drawing/2014/main" id="{742466A5-20CC-956E-8840-9E5EED48CD90}"/>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8" name="صورة 7">
            <a:extLst>
              <a:ext uri="{FF2B5EF4-FFF2-40B4-BE49-F238E27FC236}">
                <a16:creationId xmlns:a16="http://schemas.microsoft.com/office/drawing/2014/main" id="{7D0A60E2-18CF-A14A-F9BB-76590EC76547}"/>
              </a:ext>
            </a:extLst>
          </p:cNvPr>
          <p:cNvPicPr>
            <a:picLocks noChangeAspect="1"/>
          </p:cNvPicPr>
          <p:nvPr/>
        </p:nvPicPr>
        <p:blipFill>
          <a:blip r:embed="rId2"/>
          <a:stretch>
            <a:fillRect/>
          </a:stretch>
        </p:blipFill>
        <p:spPr>
          <a:xfrm>
            <a:off x="11293432" y="270670"/>
            <a:ext cx="711787" cy="691231"/>
          </a:xfrm>
          <a:prstGeom prst="rect">
            <a:avLst/>
          </a:prstGeom>
        </p:spPr>
      </p:pic>
      <p:pic>
        <p:nvPicPr>
          <p:cNvPr id="9" name="صورة 8">
            <a:extLst>
              <a:ext uri="{FF2B5EF4-FFF2-40B4-BE49-F238E27FC236}">
                <a16:creationId xmlns:a16="http://schemas.microsoft.com/office/drawing/2014/main" id="{3F6B0CF5-6FEF-48C1-2974-B09490E80DE0}"/>
              </a:ext>
            </a:extLst>
          </p:cNvPr>
          <p:cNvPicPr>
            <a:picLocks noChangeAspect="1"/>
          </p:cNvPicPr>
          <p:nvPr/>
        </p:nvPicPr>
        <p:blipFill>
          <a:blip r:embed="rId3"/>
          <a:stretch>
            <a:fillRect/>
          </a:stretch>
        </p:blipFill>
        <p:spPr>
          <a:xfrm>
            <a:off x="-389541" y="-458673"/>
            <a:ext cx="2688395" cy="2363190"/>
          </a:xfrm>
          <a:prstGeom prst="rect">
            <a:avLst/>
          </a:prstGeom>
        </p:spPr>
      </p:pic>
    </p:spTree>
    <p:extLst>
      <p:ext uri="{BB962C8B-B14F-4D97-AF65-F5344CB8AC3E}">
        <p14:creationId xmlns:p14="http://schemas.microsoft.com/office/powerpoint/2010/main" val="35467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184956EF-EE5F-E752-4A47-0CB3DFEC3A39}"/>
              </a:ext>
            </a:extLst>
          </p:cNvPr>
          <p:cNvSpPr>
            <a:spLocks noGrp="1"/>
          </p:cNvSpPr>
          <p:nvPr>
            <p:ph type="sldNum" sz="quarter" idx="12"/>
          </p:nvPr>
        </p:nvSpPr>
        <p:spPr>
          <a:xfrm>
            <a:off x="480060" y="1104642"/>
            <a:ext cx="811019" cy="503578"/>
          </a:xfrm>
        </p:spPr>
        <p:txBody>
          <a:bodyPr/>
          <a:lstStyle/>
          <a:p>
            <a:fld id="{098F827F-A5ED-0546-A3CE-688773DC6345}" type="slidenum">
              <a:rPr lang="ar-SA" smtClean="0"/>
              <a:t>15</a:t>
            </a:fld>
            <a:endParaRPr lang="ar-SA"/>
          </a:p>
        </p:txBody>
      </p:sp>
      <p:sp>
        <p:nvSpPr>
          <p:cNvPr id="3" name="مربع نص 2">
            <a:extLst>
              <a:ext uri="{FF2B5EF4-FFF2-40B4-BE49-F238E27FC236}">
                <a16:creationId xmlns:a16="http://schemas.microsoft.com/office/drawing/2014/main" id="{60C373AE-0542-2749-F52E-5B796228E663}"/>
              </a:ext>
            </a:extLst>
          </p:cNvPr>
          <p:cNvSpPr txBox="1"/>
          <p:nvPr/>
        </p:nvSpPr>
        <p:spPr>
          <a:xfrm>
            <a:off x="2203938" y="1187191"/>
            <a:ext cx="9508002" cy="2031325"/>
          </a:xfrm>
          <a:prstGeom prst="rect">
            <a:avLst/>
          </a:prstGeom>
          <a:noFill/>
        </p:spPr>
        <p:txBody>
          <a:bodyPr wrap="square">
            <a:spAutoFit/>
          </a:bodyPr>
          <a:lstStyle/>
          <a:p>
            <a:pPr marL="0" algn="r" defTabSz="457200" rtl="1" eaLnBrk="1" latinLnBrk="0" hangingPunct="1">
              <a:lnSpc>
                <a:spcPct val="150000"/>
              </a:lnSpc>
            </a:pPr>
            <a:r>
              <a:rPr lang="ar-SA" sz="2800" i="1" dirty="0">
                <a:solidFill>
                  <a:schemeClr val="tx2">
                    <a:lumMod val="90000"/>
                  </a:schemeClr>
                </a:solidFill>
                <a:latin typeface="Al Tarikh" pitchFamily="2" charset="-78"/>
                <a:cs typeface="Al Tarikh" pitchFamily="2" charset="-78"/>
              </a:rPr>
              <a:t>١١ . من الجديد في هذه اللائحة أيضا إضافة الترقية الاستثنائية حيث اشارت المادة ( ٥٤ ) من اللائحة الى انه " يجوز بموافقة الوزير ترقية الموظف استثناء على وظيفة شاغرة لمرتبتين اعلى من المرتبة المثبت عليها بالشروط التي وضعتها اللائحة " . </a:t>
            </a:r>
            <a:endParaRPr lang="ar-SA" sz="2400" i="1" dirty="0">
              <a:solidFill>
                <a:schemeClr val="tx2">
                  <a:lumMod val="90000"/>
                </a:schemeClr>
              </a:solidFill>
              <a:latin typeface="Al Tarikh" pitchFamily="2" charset="-78"/>
              <a:cs typeface="Al Tarikh" pitchFamily="2" charset="-78"/>
            </a:endParaRPr>
          </a:p>
        </p:txBody>
      </p:sp>
      <p:sp>
        <p:nvSpPr>
          <p:cNvPr id="4" name="مربع نص 3">
            <a:extLst>
              <a:ext uri="{FF2B5EF4-FFF2-40B4-BE49-F238E27FC236}">
                <a16:creationId xmlns:a16="http://schemas.microsoft.com/office/drawing/2014/main" id="{35BF65D2-5BE5-3C7B-7F71-18EDC3BBF980}"/>
              </a:ext>
            </a:extLst>
          </p:cNvPr>
          <p:cNvSpPr txBox="1"/>
          <p:nvPr/>
        </p:nvSpPr>
        <p:spPr>
          <a:xfrm>
            <a:off x="1744455" y="3639484"/>
            <a:ext cx="9789355" cy="2031325"/>
          </a:xfrm>
          <a:prstGeom prst="rect">
            <a:avLst/>
          </a:prstGeom>
          <a:noFill/>
        </p:spPr>
        <p:txBody>
          <a:bodyPr wrap="square" rtlCol="1">
            <a:spAutoFit/>
          </a:bodyPr>
          <a:lstStyle/>
          <a:p>
            <a:pPr marL="0" algn="r" defTabSz="457200" rtl="1" eaLnBrk="1" latinLnBrk="0" hangingPunct="1">
              <a:lnSpc>
                <a:spcPct val="150000"/>
              </a:lnSpc>
            </a:pPr>
            <a:r>
              <a:rPr lang="ar-SA" sz="2800" i="1" dirty="0">
                <a:solidFill>
                  <a:schemeClr val="tx2">
                    <a:lumMod val="90000"/>
                  </a:schemeClr>
                </a:solidFill>
                <a:latin typeface="Al Tarikh" pitchFamily="2" charset="-78"/>
                <a:cs typeface="Al Tarikh" pitchFamily="2" charset="-78"/>
              </a:rPr>
              <a:t>١٢</a:t>
            </a:r>
            <a:r>
              <a:rPr lang="ar-SA" sz="2800" i="1" dirty="0">
                <a:solidFill>
                  <a:schemeClr val="bg2">
                    <a:lumMod val="60000"/>
                    <a:lumOff val="40000"/>
                  </a:schemeClr>
                </a:solidFill>
                <a:latin typeface="Al Tarikh" pitchFamily="2" charset="-78"/>
                <a:cs typeface="Al Tarikh" pitchFamily="2" charset="-78"/>
              </a:rPr>
              <a:t>.</a:t>
            </a:r>
            <a:r>
              <a:rPr lang="ar-SA" sz="2800" i="1" dirty="0">
                <a:solidFill>
                  <a:schemeClr val="tx2">
                    <a:lumMod val="90000"/>
                  </a:schemeClr>
                </a:solidFill>
                <a:latin typeface="Al Tarikh" pitchFamily="2" charset="-78"/>
                <a:cs typeface="Al Tarikh" pitchFamily="2" charset="-78"/>
              </a:rPr>
              <a:t>من الجديد في هذه اللائحة  " الاستعارة " حيث اشارت المادة ( ٨٦ ) من هذه اللائحة الى ان  " الاستعارة هي الحاق الموظف غير المشمول بنظام الخدمة المدنية الحاقا مؤقتا بالعمل لدى الجهة حكومية مشموله من بنظام الخدمة المدنية " .</a:t>
            </a:r>
            <a:endParaRPr lang="ar-SA" sz="2800" i="1" dirty="0">
              <a:solidFill>
                <a:schemeClr val="bg2">
                  <a:lumMod val="60000"/>
                  <a:lumOff val="40000"/>
                </a:schemeClr>
              </a:solidFill>
              <a:latin typeface="Al Tarikh" pitchFamily="2" charset="-78"/>
              <a:cs typeface="Al Tarikh" pitchFamily="2" charset="-78"/>
            </a:endParaRPr>
          </a:p>
        </p:txBody>
      </p:sp>
      <p:sp>
        <p:nvSpPr>
          <p:cNvPr id="5" name="مربع نص 4">
            <a:extLst>
              <a:ext uri="{FF2B5EF4-FFF2-40B4-BE49-F238E27FC236}">
                <a16:creationId xmlns:a16="http://schemas.microsoft.com/office/drawing/2014/main" id="{E7D2A6EB-FA4C-F54F-CA7C-A9CF66D701DB}"/>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9" name="صورة 8">
            <a:extLst>
              <a:ext uri="{FF2B5EF4-FFF2-40B4-BE49-F238E27FC236}">
                <a16:creationId xmlns:a16="http://schemas.microsoft.com/office/drawing/2014/main" id="{26817FEA-CBD8-F5E2-8C6B-2F02E4CAA609}"/>
              </a:ext>
            </a:extLst>
          </p:cNvPr>
          <p:cNvPicPr>
            <a:picLocks noChangeAspect="1"/>
          </p:cNvPicPr>
          <p:nvPr/>
        </p:nvPicPr>
        <p:blipFill>
          <a:blip r:embed="rId2"/>
          <a:stretch>
            <a:fillRect/>
          </a:stretch>
        </p:blipFill>
        <p:spPr>
          <a:xfrm>
            <a:off x="-389541" y="-458673"/>
            <a:ext cx="2688395" cy="2363190"/>
          </a:xfrm>
          <a:prstGeom prst="rect">
            <a:avLst/>
          </a:prstGeom>
        </p:spPr>
      </p:pic>
      <p:pic>
        <p:nvPicPr>
          <p:cNvPr id="10" name="صورة 9">
            <a:extLst>
              <a:ext uri="{FF2B5EF4-FFF2-40B4-BE49-F238E27FC236}">
                <a16:creationId xmlns:a16="http://schemas.microsoft.com/office/drawing/2014/main" id="{AEE2A2E2-1B99-44B1-8326-A54318A78F54}"/>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511659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09C6CAE8-8667-EA8B-1ABD-94BE9B81572A}"/>
              </a:ext>
            </a:extLst>
          </p:cNvPr>
          <p:cNvSpPr>
            <a:spLocks noGrp="1"/>
          </p:cNvSpPr>
          <p:nvPr>
            <p:ph type="sldNum" sz="quarter" idx="12"/>
          </p:nvPr>
        </p:nvSpPr>
        <p:spPr>
          <a:xfrm>
            <a:off x="480060" y="1060230"/>
            <a:ext cx="811019" cy="503578"/>
          </a:xfrm>
        </p:spPr>
        <p:txBody>
          <a:bodyPr/>
          <a:lstStyle/>
          <a:p>
            <a:fld id="{098F827F-A5ED-0546-A3CE-688773DC6345}" type="slidenum">
              <a:rPr lang="ar-SA" smtClean="0"/>
              <a:t>16</a:t>
            </a:fld>
            <a:endParaRPr lang="ar-SA" dirty="0"/>
          </a:p>
        </p:txBody>
      </p:sp>
      <p:sp>
        <p:nvSpPr>
          <p:cNvPr id="3" name="مربع نص 2">
            <a:extLst>
              <a:ext uri="{FF2B5EF4-FFF2-40B4-BE49-F238E27FC236}">
                <a16:creationId xmlns:a16="http://schemas.microsoft.com/office/drawing/2014/main" id="{A30B25C9-A6CE-4AD6-49FE-067A4DD4E844}"/>
              </a:ext>
            </a:extLst>
          </p:cNvPr>
          <p:cNvSpPr txBox="1"/>
          <p:nvPr/>
        </p:nvSpPr>
        <p:spPr>
          <a:xfrm>
            <a:off x="2343245" y="1060230"/>
            <a:ext cx="9261817" cy="2031325"/>
          </a:xfrm>
          <a:prstGeom prst="rect">
            <a:avLst/>
          </a:prstGeom>
          <a:noFill/>
        </p:spPr>
        <p:txBody>
          <a:bodyPr wrap="square">
            <a:spAutoFit/>
          </a:bodyPr>
          <a:lstStyle/>
          <a:p>
            <a:pPr marL="0" algn="r" defTabSz="457200" rtl="1" eaLnBrk="1" latinLnBrk="0" hangingPunct="1">
              <a:lnSpc>
                <a:spcPct val="150000"/>
              </a:lnSpc>
            </a:pPr>
            <a:r>
              <a:rPr lang="ar-SA" sz="2400" i="1" dirty="0">
                <a:solidFill>
                  <a:schemeClr val="tx2">
                    <a:lumMod val="90000"/>
                  </a:schemeClr>
                </a:solidFill>
                <a:latin typeface="Al Tarikh" pitchFamily="2" charset="-78"/>
                <a:cs typeface="Al Tarikh" pitchFamily="2" charset="-78"/>
              </a:rPr>
              <a:t>١٣</a:t>
            </a:r>
            <a:r>
              <a:rPr lang="ar-SA" sz="2800" i="1" dirty="0">
                <a:solidFill>
                  <a:schemeClr val="tx2">
                    <a:lumMod val="90000"/>
                  </a:schemeClr>
                </a:solidFill>
                <a:latin typeface="Al Tarikh" pitchFamily="2" charset="-78"/>
                <a:cs typeface="Al Tarikh" pitchFamily="2" charset="-78"/>
              </a:rPr>
              <a:t> . تضمنت المادة ( ١٢٦ ) من اللائحة تقسيمًا واضحًا للإجازات التي يستحقها الموظف و قد تم تطوير الاجازات في هذه اللائحة و تم تعديل الكثير منها بما يحقق رضا الموظفين و تحقيق اهداف الجهات الحكومية ، ومن هذه الاجازات التي طرأ عليها التعديل ما يلي :</a:t>
            </a:r>
            <a:endParaRPr lang="ar-SA" sz="2400" i="1" dirty="0">
              <a:solidFill>
                <a:schemeClr val="tx2">
                  <a:lumMod val="90000"/>
                </a:schemeClr>
              </a:solidFill>
              <a:latin typeface="Al Tarikh" pitchFamily="2" charset="-78"/>
              <a:cs typeface="Al Tarikh" pitchFamily="2" charset="-78"/>
            </a:endParaRPr>
          </a:p>
        </p:txBody>
      </p:sp>
      <p:sp>
        <p:nvSpPr>
          <p:cNvPr id="4" name="مربع نص 3">
            <a:extLst>
              <a:ext uri="{FF2B5EF4-FFF2-40B4-BE49-F238E27FC236}">
                <a16:creationId xmlns:a16="http://schemas.microsoft.com/office/drawing/2014/main" id="{0F5ACD9E-4114-D230-3568-4CA14A0245DA}"/>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8" name="صورة 7">
            <a:extLst>
              <a:ext uri="{FF2B5EF4-FFF2-40B4-BE49-F238E27FC236}">
                <a16:creationId xmlns:a16="http://schemas.microsoft.com/office/drawing/2014/main" id="{7ACA18C6-20A0-6916-206D-8292EC10A6DA}"/>
              </a:ext>
            </a:extLst>
          </p:cNvPr>
          <p:cNvPicPr>
            <a:picLocks noChangeAspect="1"/>
          </p:cNvPicPr>
          <p:nvPr/>
        </p:nvPicPr>
        <p:blipFill>
          <a:blip r:embed="rId2"/>
          <a:stretch>
            <a:fillRect/>
          </a:stretch>
        </p:blipFill>
        <p:spPr>
          <a:xfrm>
            <a:off x="11293432" y="270670"/>
            <a:ext cx="711787" cy="691231"/>
          </a:xfrm>
          <a:prstGeom prst="rect">
            <a:avLst/>
          </a:prstGeom>
        </p:spPr>
      </p:pic>
      <p:pic>
        <p:nvPicPr>
          <p:cNvPr id="9" name="صورة 8">
            <a:extLst>
              <a:ext uri="{FF2B5EF4-FFF2-40B4-BE49-F238E27FC236}">
                <a16:creationId xmlns:a16="http://schemas.microsoft.com/office/drawing/2014/main" id="{D0EFD386-6D31-2CE2-D370-FD6A8D33EE27}"/>
              </a:ext>
            </a:extLst>
          </p:cNvPr>
          <p:cNvPicPr>
            <a:picLocks noChangeAspect="1"/>
          </p:cNvPicPr>
          <p:nvPr/>
        </p:nvPicPr>
        <p:blipFill>
          <a:blip r:embed="rId3"/>
          <a:stretch>
            <a:fillRect/>
          </a:stretch>
        </p:blipFill>
        <p:spPr>
          <a:xfrm>
            <a:off x="-389541" y="-458673"/>
            <a:ext cx="2688395" cy="2363190"/>
          </a:xfrm>
          <a:prstGeom prst="rect">
            <a:avLst/>
          </a:prstGeom>
        </p:spPr>
      </p:pic>
    </p:spTree>
    <p:extLst>
      <p:ext uri="{BB962C8B-B14F-4D97-AF65-F5344CB8AC3E}">
        <p14:creationId xmlns:p14="http://schemas.microsoft.com/office/powerpoint/2010/main" val="2913584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693F02E7-893C-9FDA-891B-199B54B5A76D}"/>
              </a:ext>
            </a:extLst>
          </p:cNvPr>
          <p:cNvSpPr>
            <a:spLocks noGrp="1"/>
          </p:cNvSpPr>
          <p:nvPr>
            <p:ph type="sldNum" sz="quarter" idx="12"/>
          </p:nvPr>
        </p:nvSpPr>
        <p:spPr>
          <a:xfrm>
            <a:off x="480060" y="1040292"/>
            <a:ext cx="811019" cy="503578"/>
          </a:xfrm>
        </p:spPr>
        <p:txBody>
          <a:bodyPr/>
          <a:lstStyle/>
          <a:p>
            <a:fld id="{098F827F-A5ED-0546-A3CE-688773DC6345}" type="slidenum">
              <a:rPr lang="ar-SA" smtClean="0"/>
              <a:t>17</a:t>
            </a:fld>
            <a:endParaRPr lang="ar-SA" dirty="0"/>
          </a:p>
        </p:txBody>
      </p:sp>
      <p:graphicFrame>
        <p:nvGraphicFramePr>
          <p:cNvPr id="3" name="جدول 5">
            <a:extLst>
              <a:ext uri="{FF2B5EF4-FFF2-40B4-BE49-F238E27FC236}">
                <a16:creationId xmlns:a16="http://schemas.microsoft.com/office/drawing/2014/main" id="{183DE860-5827-204A-6046-D8F6408FA38D}"/>
              </a:ext>
            </a:extLst>
          </p:cNvPr>
          <p:cNvGraphicFramePr>
            <a:graphicFrameLocks noGrp="1"/>
          </p:cNvGraphicFramePr>
          <p:nvPr>
            <p:extLst>
              <p:ext uri="{D42A27DB-BD31-4B8C-83A1-F6EECF244321}">
                <p14:modId xmlns:p14="http://schemas.microsoft.com/office/powerpoint/2010/main" val="331744441"/>
              </p:ext>
            </p:extLst>
          </p:nvPr>
        </p:nvGraphicFramePr>
        <p:xfrm>
          <a:off x="2363191" y="651323"/>
          <a:ext cx="8341854" cy="6431280"/>
        </p:xfrm>
        <a:graphic>
          <a:graphicData uri="http://schemas.openxmlformats.org/drawingml/2006/table">
            <a:tbl>
              <a:tblPr rtl="1" firstRow="1" bandRow="1">
                <a:tableStyleId>{616DA210-FB5B-4158-B5E0-FEB733F419BA}</a:tableStyleId>
              </a:tblPr>
              <a:tblGrid>
                <a:gridCol w="1454166">
                  <a:extLst>
                    <a:ext uri="{9D8B030D-6E8A-4147-A177-3AD203B41FA5}">
                      <a16:colId xmlns:a16="http://schemas.microsoft.com/office/drawing/2014/main" val="664878114"/>
                    </a:ext>
                  </a:extLst>
                </a:gridCol>
                <a:gridCol w="2743200">
                  <a:extLst>
                    <a:ext uri="{9D8B030D-6E8A-4147-A177-3AD203B41FA5}">
                      <a16:colId xmlns:a16="http://schemas.microsoft.com/office/drawing/2014/main" val="2293077286"/>
                    </a:ext>
                  </a:extLst>
                </a:gridCol>
                <a:gridCol w="4144488">
                  <a:extLst>
                    <a:ext uri="{9D8B030D-6E8A-4147-A177-3AD203B41FA5}">
                      <a16:colId xmlns:a16="http://schemas.microsoft.com/office/drawing/2014/main" val="541559663"/>
                    </a:ext>
                  </a:extLst>
                </a:gridCol>
              </a:tblGrid>
              <a:tr h="373162">
                <a:tc>
                  <a:txBody>
                    <a:bodyPr/>
                    <a:lstStyle/>
                    <a:p>
                      <a:pPr algn="ctr" rtl="1"/>
                      <a:r>
                        <a:rPr lang="ar-SA" sz="2000" i="1" dirty="0">
                          <a:solidFill>
                            <a:schemeClr val="tx2">
                              <a:lumMod val="10000"/>
                            </a:schemeClr>
                          </a:solidFill>
                          <a:latin typeface="Al Nile" pitchFamily="2" charset="-78"/>
                          <a:cs typeface="Al Nile" pitchFamily="2" charset="-78"/>
                        </a:rPr>
                        <a:t>نوع الاجازة </a:t>
                      </a:r>
                    </a:p>
                  </a:txBody>
                  <a:tcPr>
                    <a:solidFill>
                      <a:schemeClr val="bg2">
                        <a:lumMod val="60000"/>
                        <a:lumOff val="40000"/>
                      </a:schemeClr>
                    </a:solidFill>
                  </a:tcPr>
                </a:tc>
                <a:tc>
                  <a:txBody>
                    <a:bodyPr/>
                    <a:lstStyle/>
                    <a:p>
                      <a:pPr algn="ctr" rtl="1"/>
                      <a:r>
                        <a:rPr lang="ar-SA" sz="2000" i="1" dirty="0">
                          <a:solidFill>
                            <a:schemeClr val="tx2">
                              <a:lumMod val="10000"/>
                            </a:schemeClr>
                          </a:solidFill>
                          <a:latin typeface="Al Nile" pitchFamily="2" charset="-78"/>
                          <a:cs typeface="Al Nile" pitchFamily="2" charset="-78"/>
                        </a:rPr>
                        <a:t>قبل اللائحة الجديدة</a:t>
                      </a:r>
                    </a:p>
                  </a:txBody>
                  <a:tcPr>
                    <a:solidFill>
                      <a:schemeClr val="bg2">
                        <a:lumMod val="60000"/>
                        <a:lumOff val="40000"/>
                      </a:schemeClr>
                    </a:solidFill>
                  </a:tcPr>
                </a:tc>
                <a:tc>
                  <a:txBody>
                    <a:bodyPr/>
                    <a:lstStyle/>
                    <a:p>
                      <a:pPr algn="ctr" rtl="1"/>
                      <a:r>
                        <a:rPr lang="ar-SA" sz="2000" i="1" dirty="0">
                          <a:solidFill>
                            <a:schemeClr val="tx2">
                              <a:lumMod val="10000"/>
                            </a:schemeClr>
                          </a:solidFill>
                          <a:latin typeface="Al Nile" pitchFamily="2" charset="-78"/>
                          <a:cs typeface="Al Nile" pitchFamily="2" charset="-78"/>
                        </a:rPr>
                        <a:t>بعد اللائحة الجديدة </a:t>
                      </a:r>
                    </a:p>
                  </a:txBody>
                  <a:tcPr>
                    <a:solidFill>
                      <a:schemeClr val="bg2">
                        <a:lumMod val="60000"/>
                        <a:lumOff val="40000"/>
                      </a:schemeClr>
                    </a:solidFill>
                  </a:tcPr>
                </a:tc>
                <a:extLst>
                  <a:ext uri="{0D108BD9-81ED-4DB2-BD59-A6C34878D82A}">
                    <a16:rowId xmlns:a16="http://schemas.microsoft.com/office/drawing/2014/main" val="275259009"/>
                  </a:ext>
                </a:extLst>
              </a:tr>
              <a:tr h="558511">
                <a:tc>
                  <a:txBody>
                    <a:bodyPr/>
                    <a:lstStyle/>
                    <a:p>
                      <a:pPr algn="ctr" rtl="1">
                        <a:lnSpc>
                          <a:spcPct val="150000"/>
                        </a:lnSpc>
                      </a:pPr>
                      <a:r>
                        <a:rPr lang="ar-SA" sz="2000" b="1" i="1" dirty="0">
                          <a:solidFill>
                            <a:schemeClr val="tx2">
                              <a:lumMod val="10000"/>
                            </a:schemeClr>
                          </a:solidFill>
                          <a:latin typeface="Al Nile" pitchFamily="2" charset="-78"/>
                          <a:cs typeface="Al Nile" pitchFamily="2" charset="-78"/>
                        </a:rPr>
                        <a:t>إجازة الوضع</a:t>
                      </a:r>
                    </a:p>
                  </a:txBody>
                  <a:tcPr>
                    <a:solidFill>
                      <a:schemeClr val="bg2">
                        <a:lumMod val="60000"/>
                        <a:lumOff val="40000"/>
                      </a:schemeClr>
                    </a:solidFill>
                  </a:tcPr>
                </a:tc>
                <a:tc>
                  <a:txBody>
                    <a:bodyPr/>
                    <a:lstStyle/>
                    <a:p>
                      <a:pPr algn="ctr" rtl="1">
                        <a:lnSpc>
                          <a:spcPct val="150000"/>
                        </a:lnSpc>
                      </a:pPr>
                      <a:r>
                        <a:rPr lang="ar-SA" sz="2400" i="1" dirty="0">
                          <a:solidFill>
                            <a:schemeClr val="accent6">
                              <a:lumMod val="75000"/>
                            </a:schemeClr>
                          </a:solidFill>
                          <a:latin typeface="Mishafi" pitchFamily="2" charset="-78"/>
                          <a:cs typeface="Mishafi" pitchFamily="2" charset="-78"/>
                        </a:rPr>
                        <a:t>ستون يوما من تاريخ الوضع  .</a:t>
                      </a:r>
                    </a:p>
                  </a:txBody>
                  <a:tcPr/>
                </a:tc>
                <a:tc>
                  <a:txBody>
                    <a:bodyPr/>
                    <a:lstStyle/>
                    <a:p>
                      <a:pPr algn="ctr" rtl="1">
                        <a:lnSpc>
                          <a:spcPct val="150000"/>
                        </a:lnSpc>
                      </a:pPr>
                      <a:r>
                        <a:rPr lang="ar-SA" sz="2400" i="1" dirty="0">
                          <a:solidFill>
                            <a:schemeClr val="accent6">
                              <a:lumMod val="75000"/>
                            </a:schemeClr>
                          </a:solidFill>
                          <a:latin typeface="Mishafi" pitchFamily="2" charset="-78"/>
                          <a:cs typeface="Mishafi" pitchFamily="2" charset="-78"/>
                        </a:rPr>
                        <a:t>سبعون يوما توزعها كيف تشاء  تبدأ بحد اقصى ٢٨ يوم قبل التاريخ المرجع للوضع .</a:t>
                      </a:r>
                    </a:p>
                  </a:txBody>
                  <a:tcPr/>
                </a:tc>
                <a:extLst>
                  <a:ext uri="{0D108BD9-81ED-4DB2-BD59-A6C34878D82A}">
                    <a16:rowId xmlns:a16="http://schemas.microsoft.com/office/drawing/2014/main" val="1979369456"/>
                  </a:ext>
                </a:extLst>
              </a:tr>
              <a:tr h="558511">
                <a:tc>
                  <a:txBody>
                    <a:bodyPr/>
                    <a:lstStyle/>
                    <a:p>
                      <a:pPr algn="ctr" rtl="1">
                        <a:lnSpc>
                          <a:spcPct val="150000"/>
                        </a:lnSpc>
                      </a:pPr>
                      <a:r>
                        <a:rPr lang="ar-SA" sz="2000" b="1" i="1" dirty="0">
                          <a:solidFill>
                            <a:schemeClr val="tx2">
                              <a:lumMod val="10000"/>
                            </a:schemeClr>
                          </a:solidFill>
                          <a:latin typeface="Al Nile" pitchFamily="2" charset="-78"/>
                          <a:cs typeface="Al Nile" pitchFamily="2" charset="-78"/>
                        </a:rPr>
                        <a:t>إجازة الابوة </a:t>
                      </a:r>
                    </a:p>
                  </a:txBody>
                  <a:tcPr>
                    <a:solidFill>
                      <a:schemeClr val="bg2">
                        <a:lumMod val="60000"/>
                        <a:lumOff val="40000"/>
                      </a:schemeClr>
                    </a:solidFill>
                  </a:tcPr>
                </a:tc>
                <a:tc>
                  <a:txBody>
                    <a:bodyPr/>
                    <a:lstStyle/>
                    <a:p>
                      <a:pPr algn="ctr" rtl="1">
                        <a:lnSpc>
                          <a:spcPct val="150000"/>
                        </a:lnSpc>
                      </a:pPr>
                      <a:r>
                        <a:rPr lang="ar-SA" sz="2400" i="1" dirty="0">
                          <a:solidFill>
                            <a:schemeClr val="accent6">
                              <a:lumMod val="75000"/>
                            </a:schemeClr>
                          </a:solidFill>
                          <a:latin typeface="Mishafi" pitchFamily="2" charset="-78"/>
                          <a:cs typeface="Mishafi" pitchFamily="2" charset="-78"/>
                        </a:rPr>
                        <a:t>يوم واحد </a:t>
                      </a:r>
                    </a:p>
                  </a:txBody>
                  <a:tcPr/>
                </a:tc>
                <a:tc>
                  <a:txBody>
                    <a:bodyPr/>
                    <a:lstStyle/>
                    <a:p>
                      <a:pPr algn="ctr" rtl="1">
                        <a:lnSpc>
                          <a:spcPct val="150000"/>
                        </a:lnSpc>
                      </a:pPr>
                      <a:r>
                        <a:rPr lang="ar-SA" sz="2400" i="1" dirty="0">
                          <a:solidFill>
                            <a:schemeClr val="accent6">
                              <a:lumMod val="75000"/>
                            </a:schemeClr>
                          </a:solidFill>
                          <a:latin typeface="Mishafi" pitchFamily="2" charset="-78"/>
                          <a:cs typeface="Mishafi" pitchFamily="2" charset="-78"/>
                        </a:rPr>
                        <a:t>ثلاثة أيام </a:t>
                      </a:r>
                    </a:p>
                  </a:txBody>
                  <a:tcPr/>
                </a:tc>
                <a:extLst>
                  <a:ext uri="{0D108BD9-81ED-4DB2-BD59-A6C34878D82A}">
                    <a16:rowId xmlns:a16="http://schemas.microsoft.com/office/drawing/2014/main" val="3029708537"/>
                  </a:ext>
                </a:extLst>
              </a:tr>
              <a:tr h="658875">
                <a:tc rowSpan="2">
                  <a:txBody>
                    <a:bodyPr/>
                    <a:lstStyle/>
                    <a:p>
                      <a:pPr algn="ctr" rtl="1">
                        <a:lnSpc>
                          <a:spcPct val="300000"/>
                        </a:lnSpc>
                      </a:pPr>
                      <a:r>
                        <a:rPr lang="ar-SA" sz="2000" b="1" i="1" dirty="0">
                          <a:solidFill>
                            <a:schemeClr val="tx2">
                              <a:lumMod val="10000"/>
                            </a:schemeClr>
                          </a:solidFill>
                          <a:latin typeface="Al Nile" pitchFamily="2" charset="-78"/>
                          <a:cs typeface="Al Nile" pitchFamily="2" charset="-78"/>
                        </a:rPr>
                        <a:t>إجازة الوفاة </a:t>
                      </a:r>
                    </a:p>
                  </a:txBody>
                  <a:tcPr>
                    <a:solidFill>
                      <a:schemeClr val="bg2">
                        <a:lumMod val="60000"/>
                        <a:lumOff val="40000"/>
                      </a:schemeClr>
                    </a:solidFill>
                  </a:tcPr>
                </a:tc>
                <a:tc>
                  <a:txBody>
                    <a:bodyPr/>
                    <a:lstStyle/>
                    <a:p>
                      <a:pPr algn="ctr" rtl="1">
                        <a:lnSpc>
                          <a:spcPct val="150000"/>
                        </a:lnSpc>
                      </a:pPr>
                      <a:r>
                        <a:rPr lang="ar-SA" sz="2400" i="1" dirty="0">
                          <a:solidFill>
                            <a:schemeClr val="accent6">
                              <a:lumMod val="75000"/>
                            </a:schemeClr>
                          </a:solidFill>
                          <a:latin typeface="Mishafi" pitchFamily="2" charset="-78"/>
                          <a:cs typeface="Mishafi" pitchFamily="2" charset="-78"/>
                        </a:rPr>
                        <a:t>ثلاثة أيام في حالة وفاة الوالدين و الأبناء و الزوجة </a:t>
                      </a:r>
                    </a:p>
                  </a:txBody>
                  <a:tcPr/>
                </a:tc>
                <a:tc rowSpan="2">
                  <a:txBody>
                    <a:bodyPr/>
                    <a:lstStyle/>
                    <a:p>
                      <a:pPr algn="ctr" rtl="1">
                        <a:lnSpc>
                          <a:spcPct val="300000"/>
                        </a:lnSpc>
                      </a:pPr>
                      <a:r>
                        <a:rPr lang="ar-SA" sz="2400" i="1" dirty="0">
                          <a:solidFill>
                            <a:schemeClr val="accent6">
                              <a:lumMod val="75000"/>
                            </a:schemeClr>
                          </a:solidFill>
                          <a:latin typeface="Mishafi" pitchFamily="2" charset="-78"/>
                          <a:cs typeface="Mishafi" pitchFamily="2" charset="-78"/>
                        </a:rPr>
                        <a:t>خمسة أيام في حالة وفاة الزوجة او احد  </a:t>
                      </a:r>
                      <a:r>
                        <a:rPr lang="ar-SA" sz="2400" i="1" dirty="0" err="1">
                          <a:solidFill>
                            <a:schemeClr val="accent6">
                              <a:lumMod val="75000"/>
                            </a:schemeClr>
                          </a:solidFill>
                          <a:latin typeface="Mishafi" pitchFamily="2" charset="-78"/>
                          <a:cs typeface="Mishafi" pitchFamily="2" charset="-78"/>
                        </a:rPr>
                        <a:t>اقاربة</a:t>
                      </a:r>
                      <a:r>
                        <a:rPr lang="ar-SA" sz="2400" i="1" dirty="0">
                          <a:solidFill>
                            <a:schemeClr val="accent6">
                              <a:lumMod val="75000"/>
                            </a:schemeClr>
                          </a:solidFill>
                          <a:latin typeface="Mishafi" pitchFamily="2" charset="-78"/>
                          <a:cs typeface="Mishafi" pitchFamily="2" charset="-78"/>
                        </a:rPr>
                        <a:t>  الى  الدرجة الثالثة </a:t>
                      </a:r>
                    </a:p>
                  </a:txBody>
                  <a:tcPr/>
                </a:tc>
                <a:extLst>
                  <a:ext uri="{0D108BD9-81ED-4DB2-BD59-A6C34878D82A}">
                    <a16:rowId xmlns:a16="http://schemas.microsoft.com/office/drawing/2014/main" val="2047262340"/>
                  </a:ext>
                </a:extLst>
              </a:tr>
              <a:tr h="558511">
                <a:tc vMerge="1">
                  <a:txBody>
                    <a:bodyPr/>
                    <a:lstStyle/>
                    <a:p>
                      <a:pPr algn="ctr" rtl="1"/>
                      <a:endParaRPr lang="ar-SA" sz="2000" i="1" dirty="0">
                        <a:solidFill>
                          <a:schemeClr val="tx2">
                            <a:lumMod val="10000"/>
                          </a:schemeClr>
                        </a:solidFill>
                        <a:latin typeface="Al Nile" pitchFamily="2" charset="-78"/>
                        <a:cs typeface="Al Nile" pitchFamily="2" charset="-78"/>
                      </a:endParaRPr>
                    </a:p>
                  </a:txBody>
                  <a:tcPr>
                    <a:solidFill>
                      <a:schemeClr val="bg2">
                        <a:lumMod val="60000"/>
                        <a:lumOff val="40000"/>
                      </a:schemeClr>
                    </a:solidFill>
                  </a:tcPr>
                </a:tc>
                <a:tc>
                  <a:txBody>
                    <a:bodyPr/>
                    <a:lstStyle/>
                    <a:p>
                      <a:pPr algn="ctr" rtl="1">
                        <a:lnSpc>
                          <a:spcPct val="150000"/>
                        </a:lnSpc>
                      </a:pPr>
                      <a:r>
                        <a:rPr lang="ar-SA" sz="2400" i="1" dirty="0">
                          <a:solidFill>
                            <a:schemeClr val="accent6">
                              <a:lumMod val="75000"/>
                            </a:schemeClr>
                          </a:solidFill>
                          <a:latin typeface="Mishafi" pitchFamily="2" charset="-78"/>
                          <a:cs typeface="Mishafi" pitchFamily="2" charset="-78"/>
                        </a:rPr>
                        <a:t>ثلاثة أيام في حالة وفاة الاخوة و الاخوات </a:t>
                      </a:r>
                    </a:p>
                  </a:txBody>
                  <a:tcPr/>
                </a:tc>
                <a:tc vMerge="1">
                  <a:txBody>
                    <a:bodyPr/>
                    <a:lstStyle/>
                    <a:p>
                      <a:pPr algn="ctr" rtl="1"/>
                      <a:endParaRPr lang="ar-SA" sz="2000" i="1" dirty="0">
                        <a:solidFill>
                          <a:schemeClr val="tx2">
                            <a:lumMod val="10000"/>
                          </a:schemeClr>
                        </a:solidFill>
                        <a:latin typeface="Al Nile" pitchFamily="2" charset="-78"/>
                        <a:cs typeface="Al Nile" pitchFamily="2" charset="-78"/>
                      </a:endParaRPr>
                    </a:p>
                  </a:txBody>
                  <a:tcPr/>
                </a:tc>
                <a:extLst>
                  <a:ext uri="{0D108BD9-81ED-4DB2-BD59-A6C34878D82A}">
                    <a16:rowId xmlns:a16="http://schemas.microsoft.com/office/drawing/2014/main" val="1960553017"/>
                  </a:ext>
                </a:extLst>
              </a:tr>
              <a:tr h="558511">
                <a:tc>
                  <a:txBody>
                    <a:bodyPr/>
                    <a:lstStyle/>
                    <a:p>
                      <a:pPr algn="ctr" rtl="1"/>
                      <a:r>
                        <a:rPr lang="ar-SA" sz="2000" b="1" i="1" dirty="0">
                          <a:solidFill>
                            <a:schemeClr val="tx2">
                              <a:lumMod val="10000"/>
                            </a:schemeClr>
                          </a:solidFill>
                          <a:latin typeface="Al Nile" pitchFamily="2" charset="-78"/>
                          <a:cs typeface="Al Nile" pitchFamily="2" charset="-78"/>
                        </a:rPr>
                        <a:t>إجازة الامومة </a:t>
                      </a:r>
                    </a:p>
                  </a:txBody>
                  <a:tcPr>
                    <a:solidFill>
                      <a:schemeClr val="bg2">
                        <a:lumMod val="60000"/>
                        <a:lumOff val="40000"/>
                      </a:schemeClr>
                    </a:solidFill>
                  </a:tcPr>
                </a:tc>
                <a:tc>
                  <a:txBody>
                    <a:bodyPr/>
                    <a:lstStyle/>
                    <a:p>
                      <a:pPr algn="ctr" rtl="1">
                        <a:lnSpc>
                          <a:spcPct val="150000"/>
                        </a:lnSpc>
                      </a:pPr>
                      <a:r>
                        <a:rPr lang="ar-SA" sz="2400" i="1" dirty="0">
                          <a:solidFill>
                            <a:schemeClr val="accent6">
                              <a:lumMod val="75000"/>
                            </a:schemeClr>
                          </a:solidFill>
                          <a:latin typeface="Mishafi" pitchFamily="2" charset="-78"/>
                          <a:cs typeface="Mishafi" pitchFamily="2" charset="-78"/>
                        </a:rPr>
                        <a:t>فصل دراسي كامل للمعلمة </a:t>
                      </a:r>
                    </a:p>
                  </a:txBody>
                  <a:tcPr/>
                </a:tc>
                <a:tc>
                  <a:txBody>
                    <a:bodyPr/>
                    <a:lstStyle/>
                    <a:p>
                      <a:pPr algn="ctr" rtl="1">
                        <a:lnSpc>
                          <a:spcPct val="150000"/>
                        </a:lnSpc>
                      </a:pPr>
                      <a:r>
                        <a:rPr lang="ar-SA" sz="2400" i="1" dirty="0">
                          <a:solidFill>
                            <a:schemeClr val="accent6">
                              <a:lumMod val="75000"/>
                            </a:schemeClr>
                          </a:solidFill>
                          <a:latin typeface="Mishafi" pitchFamily="2" charset="-78"/>
                          <a:cs typeface="Mishafi" pitchFamily="2" charset="-78"/>
                        </a:rPr>
                        <a:t>بحسب رغبتها </a:t>
                      </a:r>
                    </a:p>
                  </a:txBody>
                  <a:tcPr/>
                </a:tc>
                <a:extLst>
                  <a:ext uri="{0D108BD9-81ED-4DB2-BD59-A6C34878D82A}">
                    <a16:rowId xmlns:a16="http://schemas.microsoft.com/office/drawing/2014/main" val="1084879480"/>
                  </a:ext>
                </a:extLst>
              </a:tr>
              <a:tr h="658875">
                <a:tc>
                  <a:txBody>
                    <a:bodyPr/>
                    <a:lstStyle/>
                    <a:p>
                      <a:pPr algn="ctr" rtl="1"/>
                      <a:r>
                        <a:rPr lang="ar-SA" sz="2000" b="1" i="1" dirty="0">
                          <a:solidFill>
                            <a:schemeClr val="tx2">
                              <a:lumMod val="10000"/>
                            </a:schemeClr>
                          </a:solidFill>
                          <a:latin typeface="Al Nile" pitchFamily="2" charset="-78"/>
                          <a:cs typeface="Al Nile" pitchFamily="2" charset="-78"/>
                        </a:rPr>
                        <a:t>إجازة الامتحانات </a:t>
                      </a:r>
                    </a:p>
                  </a:txBody>
                  <a:tcPr>
                    <a:solidFill>
                      <a:schemeClr val="bg2">
                        <a:lumMod val="60000"/>
                        <a:lumOff val="40000"/>
                      </a:schemeClr>
                    </a:solidFill>
                  </a:tcPr>
                </a:tc>
                <a:tc>
                  <a:txBody>
                    <a:bodyPr/>
                    <a:lstStyle/>
                    <a:p>
                      <a:pPr algn="ctr" rtl="1">
                        <a:lnSpc>
                          <a:spcPct val="150000"/>
                        </a:lnSpc>
                      </a:pPr>
                      <a:r>
                        <a:rPr lang="ar-SA" sz="2400" i="1" dirty="0">
                          <a:solidFill>
                            <a:schemeClr val="accent6">
                              <a:lumMod val="75000"/>
                            </a:schemeClr>
                          </a:solidFill>
                          <a:latin typeface="Mishafi" pitchFamily="2" charset="-78"/>
                          <a:cs typeface="Mishafi" pitchFamily="2" charset="-78"/>
                        </a:rPr>
                        <a:t>من تاريخ بداية الامتحان الى نهايته </a:t>
                      </a:r>
                    </a:p>
                  </a:txBody>
                  <a:tcPr/>
                </a:tc>
                <a:tc>
                  <a:txBody>
                    <a:bodyPr/>
                    <a:lstStyle/>
                    <a:p>
                      <a:pPr algn="ctr" rtl="1">
                        <a:lnSpc>
                          <a:spcPct val="150000"/>
                        </a:lnSpc>
                      </a:pPr>
                      <a:r>
                        <a:rPr lang="ar-SA" sz="2400" i="1" dirty="0">
                          <a:solidFill>
                            <a:schemeClr val="accent6">
                              <a:lumMod val="75000"/>
                            </a:schemeClr>
                          </a:solidFill>
                          <a:latin typeface="Mishafi" pitchFamily="2" charset="-78"/>
                          <a:cs typeface="Mishafi" pitchFamily="2" charset="-78"/>
                        </a:rPr>
                        <a:t>تحدد مدة الاجازة بالأيام الفعلية و يستحق يوم عمل واحد قبل يوم الامتحان </a:t>
                      </a:r>
                    </a:p>
                  </a:txBody>
                  <a:tcPr/>
                </a:tc>
                <a:extLst>
                  <a:ext uri="{0D108BD9-81ED-4DB2-BD59-A6C34878D82A}">
                    <a16:rowId xmlns:a16="http://schemas.microsoft.com/office/drawing/2014/main" val="797789547"/>
                  </a:ext>
                </a:extLst>
              </a:tr>
            </a:tbl>
          </a:graphicData>
        </a:graphic>
      </p:graphicFrame>
      <p:graphicFrame>
        <p:nvGraphicFramePr>
          <p:cNvPr id="4" name="جدول 3">
            <a:extLst>
              <a:ext uri="{FF2B5EF4-FFF2-40B4-BE49-F238E27FC236}">
                <a16:creationId xmlns:a16="http://schemas.microsoft.com/office/drawing/2014/main" id="{61227130-32A4-2FEF-13D8-976329E41F6F}"/>
              </a:ext>
            </a:extLst>
          </p:cNvPr>
          <p:cNvGraphicFramePr>
            <a:graphicFrameLocks noGrp="1"/>
          </p:cNvGraphicFramePr>
          <p:nvPr>
            <p:extLst>
              <p:ext uri="{D42A27DB-BD31-4B8C-83A1-F6EECF244321}">
                <p14:modId xmlns:p14="http://schemas.microsoft.com/office/powerpoint/2010/main" val="767012935"/>
              </p:ext>
            </p:extLst>
          </p:nvPr>
        </p:nvGraphicFramePr>
        <p:xfrm>
          <a:off x="2363190" y="4925633"/>
          <a:ext cx="8341855" cy="640080"/>
        </p:xfrm>
        <a:graphic>
          <a:graphicData uri="http://schemas.openxmlformats.org/drawingml/2006/table">
            <a:tbl>
              <a:tblPr rtl="1" firstRow="1" bandRow="1">
                <a:tableStyleId>{616DA210-FB5B-4158-B5E0-FEB733F419BA}</a:tableStyleId>
              </a:tblPr>
              <a:tblGrid>
                <a:gridCol w="1454167">
                  <a:extLst>
                    <a:ext uri="{9D8B030D-6E8A-4147-A177-3AD203B41FA5}">
                      <a16:colId xmlns:a16="http://schemas.microsoft.com/office/drawing/2014/main" val="58656858"/>
                    </a:ext>
                  </a:extLst>
                </a:gridCol>
                <a:gridCol w="2743200">
                  <a:extLst>
                    <a:ext uri="{9D8B030D-6E8A-4147-A177-3AD203B41FA5}">
                      <a16:colId xmlns:a16="http://schemas.microsoft.com/office/drawing/2014/main" val="664639128"/>
                    </a:ext>
                  </a:extLst>
                </a:gridCol>
                <a:gridCol w="4144488">
                  <a:extLst>
                    <a:ext uri="{9D8B030D-6E8A-4147-A177-3AD203B41FA5}">
                      <a16:colId xmlns:a16="http://schemas.microsoft.com/office/drawing/2014/main" val="1784204266"/>
                    </a:ext>
                  </a:extLst>
                </a:gridCol>
              </a:tblGrid>
              <a:tr h="533143">
                <a:tc>
                  <a:txBody>
                    <a:bodyPr/>
                    <a:lstStyle/>
                    <a:p>
                      <a:pPr algn="ctr" rtl="1">
                        <a:lnSpc>
                          <a:spcPct val="100000"/>
                        </a:lnSpc>
                      </a:pPr>
                      <a:r>
                        <a:rPr lang="ar-SA" sz="2000" b="1" i="1" dirty="0">
                          <a:solidFill>
                            <a:schemeClr val="tx2">
                              <a:lumMod val="10000"/>
                            </a:schemeClr>
                          </a:solidFill>
                          <a:latin typeface="Al Nile" pitchFamily="2" charset="-78"/>
                          <a:cs typeface="Al Nile" pitchFamily="2" charset="-78"/>
                        </a:rPr>
                        <a:t>الاجازة العادية</a:t>
                      </a:r>
                    </a:p>
                  </a:txBody>
                  <a:tcPr>
                    <a:solidFill>
                      <a:schemeClr val="bg2">
                        <a:lumMod val="60000"/>
                        <a:lumOff val="40000"/>
                      </a:schemeClr>
                    </a:solidFill>
                  </a:tcPr>
                </a:tc>
                <a:tc>
                  <a:txBody>
                    <a:bodyPr/>
                    <a:lstStyle/>
                    <a:p>
                      <a:pPr algn="ctr" rtl="1">
                        <a:lnSpc>
                          <a:spcPct val="150000"/>
                        </a:lnSpc>
                      </a:pPr>
                      <a:r>
                        <a:rPr lang="ar-SA" sz="2400" i="1" dirty="0">
                          <a:solidFill>
                            <a:schemeClr val="accent6">
                              <a:lumMod val="75000"/>
                            </a:schemeClr>
                          </a:solidFill>
                          <a:latin typeface="Mishafi" pitchFamily="2" charset="-78"/>
                          <a:cs typeface="Mishafi" pitchFamily="2" charset="-78"/>
                        </a:rPr>
                        <a:t>خمسة أيام متفرقة في السنة </a:t>
                      </a:r>
                    </a:p>
                  </a:txBody>
                  <a:tcPr/>
                </a:tc>
                <a:tc>
                  <a:txBody>
                    <a:bodyPr/>
                    <a:lstStyle/>
                    <a:p>
                      <a:pPr algn="ctr" rtl="1">
                        <a:lnSpc>
                          <a:spcPct val="150000"/>
                        </a:lnSpc>
                      </a:pPr>
                      <a:r>
                        <a:rPr lang="ar-SA" sz="2400" i="1" dirty="0">
                          <a:solidFill>
                            <a:schemeClr val="accent6">
                              <a:lumMod val="75000"/>
                            </a:schemeClr>
                          </a:solidFill>
                          <a:latin typeface="Mishafi" pitchFamily="2" charset="-78"/>
                          <a:cs typeface="Mishafi" pitchFamily="2" charset="-78"/>
                        </a:rPr>
                        <a:t>عشرة أيام متفرقة في السنة </a:t>
                      </a:r>
                    </a:p>
                  </a:txBody>
                  <a:tcPr/>
                </a:tc>
                <a:extLst>
                  <a:ext uri="{0D108BD9-81ED-4DB2-BD59-A6C34878D82A}">
                    <a16:rowId xmlns:a16="http://schemas.microsoft.com/office/drawing/2014/main" val="4021993831"/>
                  </a:ext>
                </a:extLst>
              </a:tr>
            </a:tbl>
          </a:graphicData>
        </a:graphic>
      </p:graphicFrame>
      <p:sp>
        <p:nvSpPr>
          <p:cNvPr id="5" name="مربع نص 4">
            <a:extLst>
              <a:ext uri="{FF2B5EF4-FFF2-40B4-BE49-F238E27FC236}">
                <a16:creationId xmlns:a16="http://schemas.microsoft.com/office/drawing/2014/main" id="{C2F52173-BD2A-D26B-C69A-4ACEADA5D2CA}"/>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7" name="صورة 6">
            <a:extLst>
              <a:ext uri="{FF2B5EF4-FFF2-40B4-BE49-F238E27FC236}">
                <a16:creationId xmlns:a16="http://schemas.microsoft.com/office/drawing/2014/main" id="{DD343C55-9B6C-0A7C-9F80-7237EA31F7DB}"/>
              </a:ext>
            </a:extLst>
          </p:cNvPr>
          <p:cNvPicPr>
            <a:picLocks noChangeAspect="1"/>
          </p:cNvPicPr>
          <p:nvPr/>
        </p:nvPicPr>
        <p:blipFill>
          <a:blip r:embed="rId2"/>
          <a:stretch>
            <a:fillRect/>
          </a:stretch>
        </p:blipFill>
        <p:spPr>
          <a:xfrm>
            <a:off x="-389541" y="-458673"/>
            <a:ext cx="2688395" cy="2363190"/>
          </a:xfrm>
          <a:prstGeom prst="rect">
            <a:avLst/>
          </a:prstGeom>
        </p:spPr>
      </p:pic>
      <p:pic>
        <p:nvPicPr>
          <p:cNvPr id="10" name="صورة 9">
            <a:extLst>
              <a:ext uri="{FF2B5EF4-FFF2-40B4-BE49-F238E27FC236}">
                <a16:creationId xmlns:a16="http://schemas.microsoft.com/office/drawing/2014/main" id="{DC77605D-9545-3E45-C065-E54DCA73ABB9}"/>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1061427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A0F2D62E-440A-A37F-B5D0-404892B921AA}"/>
              </a:ext>
            </a:extLst>
          </p:cNvPr>
          <p:cNvSpPr>
            <a:spLocks noGrp="1"/>
          </p:cNvSpPr>
          <p:nvPr>
            <p:ph type="sldNum" sz="quarter" idx="12"/>
          </p:nvPr>
        </p:nvSpPr>
        <p:spPr>
          <a:xfrm>
            <a:off x="491936" y="941477"/>
            <a:ext cx="811019" cy="503578"/>
          </a:xfrm>
        </p:spPr>
        <p:txBody>
          <a:bodyPr/>
          <a:lstStyle/>
          <a:p>
            <a:fld id="{098F827F-A5ED-0546-A3CE-688773DC6345}" type="slidenum">
              <a:rPr lang="ar-SA" smtClean="0"/>
              <a:t>18</a:t>
            </a:fld>
            <a:endParaRPr lang="ar-SA" dirty="0"/>
          </a:p>
        </p:txBody>
      </p:sp>
      <p:graphicFrame>
        <p:nvGraphicFramePr>
          <p:cNvPr id="3" name="جدول 5">
            <a:extLst>
              <a:ext uri="{FF2B5EF4-FFF2-40B4-BE49-F238E27FC236}">
                <a16:creationId xmlns:a16="http://schemas.microsoft.com/office/drawing/2014/main" id="{6650E80B-4B9C-347D-8EE4-04FC920FEB93}"/>
              </a:ext>
            </a:extLst>
          </p:cNvPr>
          <p:cNvGraphicFramePr>
            <a:graphicFrameLocks noGrp="1"/>
          </p:cNvGraphicFramePr>
          <p:nvPr>
            <p:extLst>
              <p:ext uri="{D42A27DB-BD31-4B8C-83A1-F6EECF244321}">
                <p14:modId xmlns:p14="http://schemas.microsoft.com/office/powerpoint/2010/main" val="3038041716"/>
              </p:ext>
            </p:extLst>
          </p:nvPr>
        </p:nvGraphicFramePr>
        <p:xfrm>
          <a:off x="1825946" y="522514"/>
          <a:ext cx="8852612" cy="6039549"/>
        </p:xfrm>
        <a:graphic>
          <a:graphicData uri="http://schemas.openxmlformats.org/drawingml/2006/table">
            <a:tbl>
              <a:tblPr rtl="1" firstRow="1" bandRow="1">
                <a:tableStyleId>{616DA210-FB5B-4158-B5E0-FEB733F419BA}</a:tableStyleId>
              </a:tblPr>
              <a:tblGrid>
                <a:gridCol w="1641435">
                  <a:extLst>
                    <a:ext uri="{9D8B030D-6E8A-4147-A177-3AD203B41FA5}">
                      <a16:colId xmlns:a16="http://schemas.microsoft.com/office/drawing/2014/main" val="664878114"/>
                    </a:ext>
                  </a:extLst>
                </a:gridCol>
                <a:gridCol w="3075709">
                  <a:extLst>
                    <a:ext uri="{9D8B030D-6E8A-4147-A177-3AD203B41FA5}">
                      <a16:colId xmlns:a16="http://schemas.microsoft.com/office/drawing/2014/main" val="2293077286"/>
                    </a:ext>
                  </a:extLst>
                </a:gridCol>
                <a:gridCol w="4135468">
                  <a:extLst>
                    <a:ext uri="{9D8B030D-6E8A-4147-A177-3AD203B41FA5}">
                      <a16:colId xmlns:a16="http://schemas.microsoft.com/office/drawing/2014/main" val="541559663"/>
                    </a:ext>
                  </a:extLst>
                </a:gridCol>
              </a:tblGrid>
              <a:tr h="616865">
                <a:tc>
                  <a:txBody>
                    <a:bodyPr/>
                    <a:lstStyle/>
                    <a:p>
                      <a:pPr algn="ctr" rtl="1">
                        <a:lnSpc>
                          <a:spcPct val="300000"/>
                        </a:lnSpc>
                      </a:pPr>
                      <a:r>
                        <a:rPr lang="ar-SA" sz="2000" b="1" i="1" dirty="0">
                          <a:solidFill>
                            <a:schemeClr val="tx2">
                              <a:lumMod val="10000"/>
                            </a:schemeClr>
                          </a:solidFill>
                          <a:latin typeface="Al Nile" pitchFamily="2" charset="-78"/>
                          <a:cs typeface="Al Nile" pitchFamily="2" charset="-78"/>
                        </a:rPr>
                        <a:t>الاجازة المرضية </a:t>
                      </a:r>
                    </a:p>
                  </a:txBody>
                  <a:tcPr>
                    <a:solidFill>
                      <a:schemeClr val="bg2">
                        <a:lumMod val="60000"/>
                        <a:lumOff val="40000"/>
                      </a:schemeClr>
                    </a:solidFill>
                  </a:tcPr>
                </a:tc>
                <a:tc>
                  <a:txBody>
                    <a:bodyPr/>
                    <a:lstStyle/>
                    <a:p>
                      <a:pPr algn="ctr" rtl="1">
                        <a:lnSpc>
                          <a:spcPct val="100000"/>
                        </a:lnSpc>
                      </a:pPr>
                      <a:r>
                        <a:rPr lang="ar-SA" sz="2400" i="1" dirty="0">
                          <a:solidFill>
                            <a:schemeClr val="accent6">
                              <a:lumMod val="75000"/>
                            </a:schemeClr>
                          </a:solidFill>
                          <a:latin typeface="Mishafi" pitchFamily="2" charset="-78"/>
                          <a:cs typeface="Mishafi" pitchFamily="2" charset="-78"/>
                        </a:rPr>
                        <a:t>ستة اشهر براتب كامل </a:t>
                      </a:r>
                    </a:p>
                    <a:p>
                      <a:pPr algn="ctr" rtl="1">
                        <a:lnSpc>
                          <a:spcPct val="100000"/>
                        </a:lnSpc>
                      </a:pPr>
                      <a:r>
                        <a:rPr lang="ar-SA" sz="2400" i="1" dirty="0">
                          <a:solidFill>
                            <a:schemeClr val="accent6">
                              <a:lumMod val="75000"/>
                            </a:schemeClr>
                          </a:solidFill>
                          <a:latin typeface="Mishafi" pitchFamily="2" charset="-78"/>
                          <a:cs typeface="Mishafi" pitchFamily="2" charset="-78"/>
                        </a:rPr>
                        <a:t>ستة اشهر بنصف راتب </a:t>
                      </a:r>
                    </a:p>
                    <a:p>
                      <a:pPr algn="ctr" rtl="1">
                        <a:lnSpc>
                          <a:spcPct val="100000"/>
                        </a:lnSpc>
                      </a:pPr>
                      <a:r>
                        <a:rPr lang="ar-SA" sz="2400" i="1" dirty="0">
                          <a:solidFill>
                            <a:schemeClr val="accent6">
                              <a:lumMod val="75000"/>
                            </a:schemeClr>
                          </a:solidFill>
                          <a:latin typeface="Mishafi" pitchFamily="2" charset="-78"/>
                          <a:cs typeface="Mishafi" pitchFamily="2" charset="-78"/>
                        </a:rPr>
                        <a:t>ستة اشهر بربع راتب </a:t>
                      </a:r>
                    </a:p>
                    <a:p>
                      <a:pPr algn="ctr" rtl="1">
                        <a:lnSpc>
                          <a:spcPct val="100000"/>
                        </a:lnSpc>
                      </a:pPr>
                      <a:r>
                        <a:rPr lang="ar-SA" sz="2400" i="1" dirty="0">
                          <a:solidFill>
                            <a:schemeClr val="accent6">
                              <a:lumMod val="75000"/>
                            </a:schemeClr>
                          </a:solidFill>
                          <a:latin typeface="Mishafi" pitchFamily="2" charset="-78"/>
                          <a:cs typeface="Mishafi" pitchFamily="2" charset="-78"/>
                        </a:rPr>
                        <a:t>ستة اشهر بدون راتب</a:t>
                      </a:r>
                    </a:p>
                  </a:txBody>
                  <a:tcPr/>
                </a:tc>
                <a:tc>
                  <a:txBody>
                    <a:bodyPr/>
                    <a:lstStyle/>
                    <a:p>
                      <a:pPr algn="ctr" rtl="1">
                        <a:lnSpc>
                          <a:spcPct val="100000"/>
                        </a:lnSpc>
                      </a:pPr>
                      <a:r>
                        <a:rPr lang="ar-SA" sz="2400" i="1" dirty="0">
                          <a:solidFill>
                            <a:schemeClr val="accent6">
                              <a:lumMod val="75000"/>
                            </a:schemeClr>
                          </a:solidFill>
                          <a:latin typeface="Mishafi" pitchFamily="2" charset="-78"/>
                          <a:cs typeface="Mishafi" pitchFamily="2" charset="-78"/>
                        </a:rPr>
                        <a:t>ستة اشهر براتب كامل </a:t>
                      </a:r>
                    </a:p>
                    <a:p>
                      <a:pPr algn="ctr" rtl="1">
                        <a:lnSpc>
                          <a:spcPct val="100000"/>
                        </a:lnSpc>
                      </a:pPr>
                      <a:r>
                        <a:rPr lang="ar-SA" sz="2400" i="1" dirty="0">
                          <a:solidFill>
                            <a:schemeClr val="accent6">
                              <a:lumMod val="75000"/>
                            </a:schemeClr>
                          </a:solidFill>
                          <a:latin typeface="Mishafi" pitchFamily="2" charset="-78"/>
                          <a:cs typeface="Mishafi" pitchFamily="2" charset="-78"/>
                        </a:rPr>
                        <a:t>ستة اشهر بنصف راتب </a:t>
                      </a:r>
                    </a:p>
                    <a:p>
                      <a:pPr algn="ctr" rtl="1">
                        <a:lnSpc>
                          <a:spcPct val="100000"/>
                        </a:lnSpc>
                      </a:pPr>
                      <a:r>
                        <a:rPr lang="ar-SA" sz="2400" i="1" dirty="0">
                          <a:solidFill>
                            <a:schemeClr val="accent6">
                              <a:lumMod val="75000"/>
                            </a:schemeClr>
                          </a:solidFill>
                          <a:latin typeface="Mishafi" pitchFamily="2" charset="-78"/>
                          <a:cs typeface="Mishafi" pitchFamily="2" charset="-78"/>
                        </a:rPr>
                        <a:t>سنه بربع راتب </a:t>
                      </a:r>
                    </a:p>
                  </a:txBody>
                  <a:tcPr/>
                </a:tc>
                <a:extLst>
                  <a:ext uri="{0D108BD9-81ED-4DB2-BD59-A6C34878D82A}">
                    <a16:rowId xmlns:a16="http://schemas.microsoft.com/office/drawing/2014/main" val="2628671692"/>
                  </a:ext>
                </a:extLst>
              </a:tr>
              <a:tr h="488076">
                <a:tc>
                  <a:txBody>
                    <a:bodyPr/>
                    <a:lstStyle/>
                    <a:p>
                      <a:pPr algn="ctr" rtl="1"/>
                      <a:endParaRPr lang="ar-SA" sz="2000" b="1" i="1" dirty="0">
                        <a:solidFill>
                          <a:schemeClr val="tx2">
                            <a:lumMod val="10000"/>
                          </a:schemeClr>
                        </a:solidFill>
                        <a:latin typeface="Al Nile" pitchFamily="2" charset="-78"/>
                        <a:cs typeface="Al Nile" pitchFamily="2" charset="-78"/>
                      </a:endParaRPr>
                    </a:p>
                  </a:txBody>
                  <a:tcPr>
                    <a:solidFill>
                      <a:schemeClr val="bg2">
                        <a:lumMod val="60000"/>
                        <a:lumOff val="40000"/>
                      </a:schemeClr>
                    </a:solidFill>
                  </a:tcPr>
                </a:tc>
                <a:tc>
                  <a:txBody>
                    <a:bodyPr/>
                    <a:lstStyle/>
                    <a:p>
                      <a:pPr algn="ctr" rtl="1">
                        <a:lnSpc>
                          <a:spcPct val="150000"/>
                        </a:lnSpc>
                      </a:pPr>
                      <a:r>
                        <a:rPr lang="ar-SA" sz="2000" b="1" i="1" dirty="0">
                          <a:solidFill>
                            <a:schemeClr val="tx2">
                              <a:lumMod val="10000"/>
                            </a:schemeClr>
                          </a:solidFill>
                          <a:latin typeface="Al Nile" pitchFamily="2" charset="-78"/>
                          <a:cs typeface="Al Nile" pitchFamily="2" charset="-78"/>
                        </a:rPr>
                        <a:t>مشاهد المراجعة لا تحتسب إجازة مرضية</a:t>
                      </a:r>
                    </a:p>
                  </a:txBody>
                  <a:tcPr>
                    <a:solidFill>
                      <a:schemeClr val="bg2">
                        <a:lumMod val="60000"/>
                        <a:lumOff val="40000"/>
                      </a:schemeClr>
                    </a:solidFill>
                  </a:tcPr>
                </a:tc>
                <a:tc>
                  <a:txBody>
                    <a:bodyPr/>
                    <a:lstStyle/>
                    <a:p>
                      <a:pPr algn="ctr" rtl="1">
                        <a:lnSpc>
                          <a:spcPct val="150000"/>
                        </a:lnSpc>
                      </a:pPr>
                      <a:r>
                        <a:rPr lang="ar-SA" sz="2000" b="1" i="1" dirty="0">
                          <a:solidFill>
                            <a:schemeClr val="tx2">
                              <a:lumMod val="10000"/>
                            </a:schemeClr>
                          </a:solidFill>
                          <a:latin typeface="Al Nile" pitchFamily="2" charset="-78"/>
                          <a:cs typeface="Al Nile" pitchFamily="2" charset="-78"/>
                        </a:rPr>
                        <a:t>الزيارات الطبية تحتسب إجازة مرضية </a:t>
                      </a:r>
                    </a:p>
                  </a:txBody>
                  <a:tcPr>
                    <a:solidFill>
                      <a:schemeClr val="bg2">
                        <a:lumMod val="60000"/>
                        <a:lumOff val="40000"/>
                      </a:schemeClr>
                    </a:solidFill>
                  </a:tcPr>
                </a:tc>
                <a:extLst>
                  <a:ext uri="{0D108BD9-81ED-4DB2-BD59-A6C34878D82A}">
                    <a16:rowId xmlns:a16="http://schemas.microsoft.com/office/drawing/2014/main" val="1084879480"/>
                  </a:ext>
                </a:extLst>
              </a:tr>
              <a:tr h="778370">
                <a:tc>
                  <a:txBody>
                    <a:bodyPr/>
                    <a:lstStyle/>
                    <a:p>
                      <a:pPr algn="ctr" rtl="1">
                        <a:lnSpc>
                          <a:spcPct val="300000"/>
                        </a:lnSpc>
                      </a:pPr>
                      <a:r>
                        <a:rPr lang="ar-SA" sz="2000" b="1" i="1" dirty="0">
                          <a:solidFill>
                            <a:schemeClr val="tx2">
                              <a:lumMod val="10000"/>
                            </a:schemeClr>
                          </a:solidFill>
                          <a:latin typeface="Al Nile" pitchFamily="2" charset="-78"/>
                          <a:cs typeface="Al Nile" pitchFamily="2" charset="-78"/>
                        </a:rPr>
                        <a:t>الاجازة الخطيرة</a:t>
                      </a:r>
                    </a:p>
                  </a:txBody>
                  <a:tcPr>
                    <a:solidFill>
                      <a:schemeClr val="bg2">
                        <a:lumMod val="60000"/>
                        <a:lumOff val="40000"/>
                      </a:schemeClr>
                    </a:solidFill>
                  </a:tcPr>
                </a:tc>
                <a:tc>
                  <a:txBody>
                    <a:bodyPr/>
                    <a:lstStyle/>
                    <a:p>
                      <a:pPr algn="ctr" rtl="1">
                        <a:lnSpc>
                          <a:spcPct val="100000"/>
                        </a:lnSpc>
                      </a:pPr>
                      <a:r>
                        <a:rPr lang="ar-SA" sz="2400" i="1" dirty="0">
                          <a:solidFill>
                            <a:schemeClr val="accent6">
                              <a:lumMod val="75000"/>
                            </a:schemeClr>
                          </a:solidFill>
                          <a:latin typeface="Mishafi" pitchFamily="2" charset="-78"/>
                          <a:cs typeface="Mishafi" pitchFamily="2" charset="-78"/>
                        </a:rPr>
                        <a:t>سنه براتب كامل </a:t>
                      </a:r>
                    </a:p>
                    <a:p>
                      <a:pPr algn="ctr" rtl="1">
                        <a:lnSpc>
                          <a:spcPct val="100000"/>
                        </a:lnSpc>
                      </a:pPr>
                      <a:r>
                        <a:rPr lang="ar-SA" sz="2400" i="1" dirty="0">
                          <a:solidFill>
                            <a:schemeClr val="accent6">
                              <a:lumMod val="75000"/>
                            </a:schemeClr>
                          </a:solidFill>
                          <a:latin typeface="Mishafi" pitchFamily="2" charset="-78"/>
                          <a:cs typeface="Mishafi" pitchFamily="2" charset="-78"/>
                        </a:rPr>
                        <a:t>ثلاثة اشهر بنصف راتب </a:t>
                      </a:r>
                    </a:p>
                    <a:p>
                      <a:pPr algn="ctr" rtl="1">
                        <a:lnSpc>
                          <a:spcPct val="100000"/>
                        </a:lnSpc>
                      </a:pPr>
                      <a:r>
                        <a:rPr lang="ar-SA" sz="2400" i="1" dirty="0">
                          <a:solidFill>
                            <a:schemeClr val="accent6">
                              <a:lumMod val="75000"/>
                            </a:schemeClr>
                          </a:solidFill>
                          <a:latin typeface="Mishafi" pitchFamily="2" charset="-78"/>
                          <a:cs typeface="Mishafi" pitchFamily="2" charset="-78"/>
                        </a:rPr>
                        <a:t>ثلاثة اشهر بربع راتب </a:t>
                      </a:r>
                    </a:p>
                    <a:p>
                      <a:pPr algn="ctr" rtl="1">
                        <a:lnSpc>
                          <a:spcPct val="100000"/>
                        </a:lnSpc>
                      </a:pPr>
                      <a:r>
                        <a:rPr lang="ar-SA" sz="2400" i="1" dirty="0">
                          <a:solidFill>
                            <a:schemeClr val="accent6">
                              <a:lumMod val="75000"/>
                            </a:schemeClr>
                          </a:solidFill>
                          <a:latin typeface="Mishafi" pitchFamily="2" charset="-78"/>
                          <a:cs typeface="Mishafi" pitchFamily="2" charset="-78"/>
                        </a:rPr>
                        <a:t>ستة اشهر بدون راتب</a:t>
                      </a:r>
                    </a:p>
                  </a:txBody>
                  <a:tcPr/>
                </a:tc>
                <a:tc>
                  <a:txBody>
                    <a:bodyPr/>
                    <a:lstStyle/>
                    <a:p>
                      <a:pPr algn="ctr" rtl="1">
                        <a:lnSpc>
                          <a:spcPct val="100000"/>
                        </a:lnSpc>
                      </a:pPr>
                      <a:r>
                        <a:rPr lang="ar-SA" sz="2400" i="1" dirty="0">
                          <a:solidFill>
                            <a:schemeClr val="accent6">
                              <a:lumMod val="75000"/>
                            </a:schemeClr>
                          </a:solidFill>
                          <a:latin typeface="Mishafi" pitchFamily="2" charset="-78"/>
                          <a:cs typeface="Mishafi" pitchFamily="2" charset="-78"/>
                        </a:rPr>
                        <a:t>سنه براتب كامل </a:t>
                      </a:r>
                    </a:p>
                    <a:p>
                      <a:pPr algn="ctr" rtl="1">
                        <a:lnSpc>
                          <a:spcPct val="100000"/>
                        </a:lnSpc>
                      </a:pPr>
                      <a:r>
                        <a:rPr lang="ar-SA" sz="2400" i="1" dirty="0">
                          <a:solidFill>
                            <a:schemeClr val="accent6">
                              <a:lumMod val="75000"/>
                            </a:schemeClr>
                          </a:solidFill>
                          <a:latin typeface="Mishafi" pitchFamily="2" charset="-78"/>
                          <a:cs typeface="Mishafi" pitchFamily="2" charset="-78"/>
                        </a:rPr>
                        <a:t>ستة اشهر بنصف راتب </a:t>
                      </a:r>
                    </a:p>
                    <a:p>
                      <a:pPr algn="ctr" rtl="1">
                        <a:lnSpc>
                          <a:spcPct val="100000"/>
                        </a:lnSpc>
                      </a:pPr>
                      <a:r>
                        <a:rPr lang="ar-SA" sz="2400" i="1" dirty="0">
                          <a:solidFill>
                            <a:schemeClr val="accent6">
                              <a:lumMod val="75000"/>
                            </a:schemeClr>
                          </a:solidFill>
                          <a:latin typeface="Mishafi" pitchFamily="2" charset="-78"/>
                          <a:cs typeface="Mishafi" pitchFamily="2" charset="-78"/>
                        </a:rPr>
                        <a:t>ثلاثة اشهر بربع راتب</a:t>
                      </a:r>
                    </a:p>
                  </a:txBody>
                  <a:tcPr/>
                </a:tc>
                <a:extLst>
                  <a:ext uri="{0D108BD9-81ED-4DB2-BD59-A6C34878D82A}">
                    <a16:rowId xmlns:a16="http://schemas.microsoft.com/office/drawing/2014/main" val="797789547"/>
                  </a:ext>
                </a:extLst>
              </a:tr>
              <a:tr h="357052">
                <a:tc>
                  <a:txBody>
                    <a:bodyPr/>
                    <a:lstStyle/>
                    <a:p>
                      <a:pPr algn="ctr" rtl="1">
                        <a:lnSpc>
                          <a:spcPct val="100000"/>
                        </a:lnSpc>
                      </a:pPr>
                      <a:r>
                        <a:rPr lang="ar-SA" sz="2000" b="1" i="1" dirty="0">
                          <a:solidFill>
                            <a:schemeClr val="tx2">
                              <a:lumMod val="10000"/>
                            </a:schemeClr>
                          </a:solidFill>
                          <a:latin typeface="Al Nile" pitchFamily="2" charset="-78"/>
                          <a:cs typeface="Al Nile" pitchFamily="2" charset="-78"/>
                        </a:rPr>
                        <a:t>الاجازة </a:t>
                      </a:r>
                      <a:r>
                        <a:rPr lang="ar-SA" sz="2000" b="1" i="1" dirty="0" err="1">
                          <a:solidFill>
                            <a:schemeClr val="tx2">
                              <a:lumMod val="10000"/>
                            </a:schemeClr>
                          </a:solidFill>
                          <a:latin typeface="Al Nile" pitchFamily="2" charset="-78"/>
                          <a:cs typeface="Al Nile" pitchFamily="2" charset="-78"/>
                        </a:rPr>
                        <a:t>الأستثنائىة</a:t>
                      </a:r>
                      <a:endParaRPr lang="ar-SA" sz="2000" b="1" i="1" dirty="0">
                        <a:solidFill>
                          <a:schemeClr val="tx2">
                            <a:lumMod val="10000"/>
                          </a:schemeClr>
                        </a:solidFill>
                        <a:latin typeface="Al Nile" pitchFamily="2" charset="-78"/>
                        <a:cs typeface="Al Nile" pitchFamily="2" charset="-78"/>
                      </a:endParaRPr>
                    </a:p>
                  </a:txBody>
                  <a:tcPr>
                    <a:solidFill>
                      <a:schemeClr val="bg2">
                        <a:lumMod val="60000"/>
                        <a:lumOff val="40000"/>
                      </a:schemeClr>
                    </a:solidFill>
                  </a:tcPr>
                </a:tc>
                <a:tc>
                  <a:txBody>
                    <a:bodyPr/>
                    <a:lstStyle/>
                    <a:p>
                      <a:pPr algn="ctr" rtl="1">
                        <a:lnSpc>
                          <a:spcPct val="100000"/>
                        </a:lnSpc>
                      </a:pPr>
                      <a:r>
                        <a:rPr lang="ar-SA" sz="2400" i="1" dirty="0">
                          <a:solidFill>
                            <a:schemeClr val="accent6">
                              <a:lumMod val="75000"/>
                            </a:schemeClr>
                          </a:solidFill>
                          <a:latin typeface="Mishafi" pitchFamily="2" charset="-78"/>
                          <a:cs typeface="Mishafi" pitchFamily="2" charset="-78"/>
                        </a:rPr>
                        <a:t>سنة خلال خمس سنوات </a:t>
                      </a:r>
                    </a:p>
                  </a:txBody>
                  <a:tcPr/>
                </a:tc>
                <a:tc>
                  <a:txBody>
                    <a:bodyPr/>
                    <a:lstStyle/>
                    <a:p>
                      <a:pPr algn="ctr" rtl="1">
                        <a:lnSpc>
                          <a:spcPct val="100000"/>
                        </a:lnSpc>
                      </a:pPr>
                      <a:r>
                        <a:rPr lang="ar-SA" sz="2400" i="1" dirty="0">
                          <a:solidFill>
                            <a:schemeClr val="accent6">
                              <a:lumMod val="75000"/>
                            </a:schemeClr>
                          </a:solidFill>
                          <a:latin typeface="Mishafi" pitchFamily="2" charset="-78"/>
                          <a:cs typeface="Mishafi" pitchFamily="2" charset="-78"/>
                        </a:rPr>
                        <a:t>سنتين خلال خمس سنوات </a:t>
                      </a:r>
                    </a:p>
                  </a:txBody>
                  <a:tcPr/>
                </a:tc>
                <a:extLst>
                  <a:ext uri="{0D108BD9-81ED-4DB2-BD59-A6C34878D82A}">
                    <a16:rowId xmlns:a16="http://schemas.microsoft.com/office/drawing/2014/main" val="2974363374"/>
                  </a:ext>
                </a:extLst>
              </a:tr>
              <a:tr h="486493">
                <a:tc>
                  <a:txBody>
                    <a:bodyPr/>
                    <a:lstStyle/>
                    <a:p>
                      <a:pPr algn="ctr" rtl="1">
                        <a:lnSpc>
                          <a:spcPct val="100000"/>
                        </a:lnSpc>
                      </a:pPr>
                      <a:r>
                        <a:rPr lang="ar-SA" sz="2000" b="1" i="1" dirty="0">
                          <a:solidFill>
                            <a:schemeClr val="tx2">
                              <a:lumMod val="10000"/>
                            </a:schemeClr>
                          </a:solidFill>
                          <a:latin typeface="Al Nile" pitchFamily="2" charset="-78"/>
                          <a:cs typeface="Al Nile" pitchFamily="2" charset="-78"/>
                        </a:rPr>
                        <a:t>اجازة المرافقة </a:t>
                      </a:r>
                    </a:p>
                  </a:txBody>
                  <a:tcPr>
                    <a:solidFill>
                      <a:schemeClr val="bg2">
                        <a:lumMod val="60000"/>
                        <a:lumOff val="40000"/>
                      </a:schemeClr>
                    </a:solidFill>
                  </a:tcPr>
                </a:tc>
                <a:tc>
                  <a:txBody>
                    <a:bodyPr/>
                    <a:lstStyle/>
                    <a:p>
                      <a:pPr algn="ctr" rtl="1">
                        <a:lnSpc>
                          <a:spcPct val="100000"/>
                        </a:lnSpc>
                      </a:pPr>
                      <a:r>
                        <a:rPr lang="ar-SA" sz="2400" i="1" dirty="0">
                          <a:solidFill>
                            <a:schemeClr val="accent6">
                              <a:lumMod val="75000"/>
                            </a:schemeClr>
                          </a:solidFill>
                          <a:latin typeface="Mishafi" pitchFamily="2" charset="-78"/>
                          <a:cs typeface="Mishafi" pitchFamily="2" charset="-78"/>
                        </a:rPr>
                        <a:t>للزوج و الأبناء و الوالدين و الاخوان يتوجب وجود صك اعالة</a:t>
                      </a:r>
                    </a:p>
                  </a:txBody>
                  <a:tcPr/>
                </a:tc>
                <a:tc>
                  <a:txBody>
                    <a:bodyPr/>
                    <a:lstStyle/>
                    <a:p>
                      <a:pPr algn="ctr" rtl="1">
                        <a:lnSpc>
                          <a:spcPct val="100000"/>
                        </a:lnSpc>
                      </a:pPr>
                      <a:r>
                        <a:rPr lang="ar-SA" sz="2400" i="1" dirty="0">
                          <a:solidFill>
                            <a:schemeClr val="accent6">
                              <a:lumMod val="75000"/>
                            </a:schemeClr>
                          </a:solidFill>
                          <a:latin typeface="Mishafi" pitchFamily="2" charset="-78"/>
                          <a:cs typeface="Mishafi" pitchFamily="2" charset="-78"/>
                        </a:rPr>
                        <a:t>للزوج او احد أقاربه الى الدرجة الثالثة بدون صك اعالة </a:t>
                      </a:r>
                    </a:p>
                  </a:txBody>
                  <a:tcPr/>
                </a:tc>
                <a:extLst>
                  <a:ext uri="{0D108BD9-81ED-4DB2-BD59-A6C34878D82A}">
                    <a16:rowId xmlns:a16="http://schemas.microsoft.com/office/drawing/2014/main" val="785807160"/>
                  </a:ext>
                </a:extLst>
              </a:tr>
              <a:tr h="415636">
                <a:tc>
                  <a:txBody>
                    <a:bodyPr/>
                    <a:lstStyle/>
                    <a:p>
                      <a:pPr algn="ctr" rtl="1">
                        <a:lnSpc>
                          <a:spcPct val="100000"/>
                        </a:lnSpc>
                      </a:pPr>
                      <a:r>
                        <a:rPr lang="ar-SA" sz="2000" b="1" i="1" dirty="0">
                          <a:solidFill>
                            <a:schemeClr val="tx2">
                              <a:lumMod val="10000"/>
                            </a:schemeClr>
                          </a:solidFill>
                          <a:latin typeface="Al Nile" pitchFamily="2" charset="-78"/>
                          <a:cs typeface="Al Nile" pitchFamily="2" charset="-78"/>
                        </a:rPr>
                        <a:t>وقوع الكارثة</a:t>
                      </a:r>
                    </a:p>
                  </a:txBody>
                  <a:tcPr>
                    <a:solidFill>
                      <a:schemeClr val="bg2">
                        <a:lumMod val="60000"/>
                        <a:lumOff val="40000"/>
                      </a:schemeClr>
                    </a:solidFill>
                  </a:tcPr>
                </a:tc>
                <a:tc>
                  <a:txBody>
                    <a:bodyPr/>
                    <a:lstStyle/>
                    <a:p>
                      <a:pPr algn="ctr" rtl="1">
                        <a:lnSpc>
                          <a:spcPct val="100000"/>
                        </a:lnSpc>
                      </a:pPr>
                      <a:r>
                        <a:rPr lang="ar-SA" sz="2400" i="1" dirty="0">
                          <a:solidFill>
                            <a:schemeClr val="accent6">
                              <a:lumMod val="75000"/>
                            </a:schemeClr>
                          </a:solidFill>
                          <a:latin typeface="Mishafi" pitchFamily="2" charset="-78"/>
                          <a:cs typeface="Mishafi" pitchFamily="2" charset="-78"/>
                        </a:rPr>
                        <a:t>تحسب من اجازات الموظف</a:t>
                      </a:r>
                    </a:p>
                  </a:txBody>
                  <a:tcPr/>
                </a:tc>
                <a:tc>
                  <a:txBody>
                    <a:bodyPr/>
                    <a:lstStyle/>
                    <a:p>
                      <a:pPr algn="ctr" rtl="1">
                        <a:lnSpc>
                          <a:spcPct val="100000"/>
                        </a:lnSpc>
                      </a:pPr>
                      <a:r>
                        <a:rPr lang="ar-SA" sz="2400" i="1" dirty="0">
                          <a:solidFill>
                            <a:schemeClr val="accent6">
                              <a:lumMod val="75000"/>
                            </a:schemeClr>
                          </a:solidFill>
                          <a:latin typeface="Mishafi" pitchFamily="2" charset="-78"/>
                          <a:cs typeface="Mishafi" pitchFamily="2" charset="-78"/>
                        </a:rPr>
                        <a:t>لا تحسم من اجازته و تحتسب براتب كامل </a:t>
                      </a:r>
                    </a:p>
                  </a:txBody>
                  <a:tcPr/>
                </a:tc>
                <a:extLst>
                  <a:ext uri="{0D108BD9-81ED-4DB2-BD59-A6C34878D82A}">
                    <a16:rowId xmlns:a16="http://schemas.microsoft.com/office/drawing/2014/main" val="2001895639"/>
                  </a:ext>
                </a:extLst>
              </a:tr>
            </a:tbl>
          </a:graphicData>
        </a:graphic>
      </p:graphicFrame>
      <p:sp>
        <p:nvSpPr>
          <p:cNvPr id="4" name="مربع نص 3">
            <a:extLst>
              <a:ext uri="{FF2B5EF4-FFF2-40B4-BE49-F238E27FC236}">
                <a16:creationId xmlns:a16="http://schemas.microsoft.com/office/drawing/2014/main" id="{C1E7CBA0-335F-9152-D593-FF891ED5A09F}"/>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8" name="صورة 7">
            <a:extLst>
              <a:ext uri="{FF2B5EF4-FFF2-40B4-BE49-F238E27FC236}">
                <a16:creationId xmlns:a16="http://schemas.microsoft.com/office/drawing/2014/main" id="{AD10413F-4A93-8636-355F-4BDA18C7B501}"/>
              </a:ext>
            </a:extLst>
          </p:cNvPr>
          <p:cNvPicPr>
            <a:picLocks noChangeAspect="1"/>
          </p:cNvPicPr>
          <p:nvPr/>
        </p:nvPicPr>
        <p:blipFill>
          <a:blip r:embed="rId2"/>
          <a:stretch>
            <a:fillRect/>
          </a:stretch>
        </p:blipFill>
        <p:spPr>
          <a:xfrm>
            <a:off x="11293432" y="270670"/>
            <a:ext cx="711787" cy="691231"/>
          </a:xfrm>
          <a:prstGeom prst="rect">
            <a:avLst/>
          </a:prstGeom>
        </p:spPr>
      </p:pic>
      <p:pic>
        <p:nvPicPr>
          <p:cNvPr id="9" name="صورة 8">
            <a:extLst>
              <a:ext uri="{FF2B5EF4-FFF2-40B4-BE49-F238E27FC236}">
                <a16:creationId xmlns:a16="http://schemas.microsoft.com/office/drawing/2014/main" id="{B7D72AC3-50E2-3DE8-5A00-A7A5FCBA1484}"/>
              </a:ext>
            </a:extLst>
          </p:cNvPr>
          <p:cNvPicPr>
            <a:picLocks noChangeAspect="1"/>
          </p:cNvPicPr>
          <p:nvPr/>
        </p:nvPicPr>
        <p:blipFill>
          <a:blip r:embed="rId3"/>
          <a:stretch>
            <a:fillRect/>
          </a:stretch>
        </p:blipFill>
        <p:spPr>
          <a:xfrm>
            <a:off x="-389541" y="-458673"/>
            <a:ext cx="2688395" cy="2363190"/>
          </a:xfrm>
          <a:prstGeom prst="rect">
            <a:avLst/>
          </a:prstGeom>
        </p:spPr>
      </p:pic>
    </p:spTree>
    <p:extLst>
      <p:ext uri="{BB962C8B-B14F-4D97-AF65-F5344CB8AC3E}">
        <p14:creationId xmlns:p14="http://schemas.microsoft.com/office/powerpoint/2010/main" val="3833980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D21A6D82-E584-094D-84B3-32B74A3B7B4F}"/>
              </a:ext>
            </a:extLst>
          </p:cNvPr>
          <p:cNvSpPr>
            <a:spLocks noGrp="1"/>
          </p:cNvSpPr>
          <p:nvPr>
            <p:ph type="sldNum" sz="quarter" idx="12"/>
          </p:nvPr>
        </p:nvSpPr>
        <p:spPr>
          <a:xfrm>
            <a:off x="480060" y="1050762"/>
            <a:ext cx="811019" cy="503578"/>
          </a:xfrm>
        </p:spPr>
        <p:txBody>
          <a:bodyPr/>
          <a:lstStyle/>
          <a:p>
            <a:fld id="{098F827F-A5ED-0546-A3CE-688773DC6345}" type="slidenum">
              <a:rPr lang="ar-SA" smtClean="0"/>
              <a:t>19</a:t>
            </a:fld>
            <a:endParaRPr lang="ar-SA" dirty="0"/>
          </a:p>
        </p:txBody>
      </p:sp>
      <p:sp>
        <p:nvSpPr>
          <p:cNvPr id="3" name="مربع نص 2">
            <a:extLst>
              <a:ext uri="{FF2B5EF4-FFF2-40B4-BE49-F238E27FC236}">
                <a16:creationId xmlns:a16="http://schemas.microsoft.com/office/drawing/2014/main" id="{33031B08-10A7-360C-C5AC-7949BDBF976D}"/>
              </a:ext>
            </a:extLst>
          </p:cNvPr>
          <p:cNvSpPr txBox="1"/>
          <p:nvPr/>
        </p:nvSpPr>
        <p:spPr>
          <a:xfrm>
            <a:off x="1699846" y="1050762"/>
            <a:ext cx="10012094" cy="4062651"/>
          </a:xfrm>
          <a:prstGeom prst="rect">
            <a:avLst/>
          </a:prstGeom>
          <a:noFill/>
        </p:spPr>
        <p:txBody>
          <a:bodyPr wrap="square">
            <a:spAutoFit/>
          </a:bodyPr>
          <a:lstStyle/>
          <a:p>
            <a:pPr marL="457200" indent="-457200" algn="r" defTabSz="457200" rtl="1" eaLnBrk="1" latinLnBrk="0" hangingPunct="1">
              <a:lnSpc>
                <a:spcPct val="150000"/>
              </a:lnSpc>
              <a:buFont typeface="Arial" panose="020B0604020202020204" pitchFamily="34" charset="0"/>
              <a:buChar char="•"/>
            </a:pPr>
            <a:r>
              <a:rPr lang="ar-SA" sz="3200" i="1" dirty="0">
                <a:latin typeface="Al Tarikh" pitchFamily="2" charset="-78"/>
                <a:cs typeface="Al Tarikh" pitchFamily="2" charset="-78"/>
              </a:rPr>
              <a:t>العمل عن بعد في المملكة العربية السعودية :</a:t>
            </a:r>
          </a:p>
          <a:p>
            <a:pPr marL="914400" lvl="1" indent="-4572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صدر القرار الوزاري رقم ( ١١١٦٢٤ ) و تاريخ ٣\٦\١٤٤٣هـ  المبني على محضر لجنة البت في شأن اللوائح التنفيذية لنظام الخدمة المدنية و التضمن الموافقة على عدد من التعديلات و الإضافات على اللائحة التنفيذية للموارد البشرية في الخدمة المدنية على النحو الآتي :</a:t>
            </a:r>
          </a:p>
          <a:p>
            <a:pPr lvl="2" algn="r" rtl="1">
              <a:lnSpc>
                <a:spcPct val="150000"/>
              </a:lnSpc>
            </a:pPr>
            <a:r>
              <a:rPr lang="ar-SA" sz="2800" i="1" dirty="0">
                <a:solidFill>
                  <a:schemeClr val="tx2">
                    <a:lumMod val="90000"/>
                  </a:schemeClr>
                </a:solidFill>
                <a:latin typeface="Al Tarikh" pitchFamily="2" charset="-78"/>
                <a:cs typeface="Al Tarikh" pitchFamily="2" charset="-78"/>
              </a:rPr>
              <a:t>أولا : ادخال مبدأ العمل عن بعد كأسلوب عمل جديد في القطاع الحكومي بما يحقق تنويع أساليب العمل و يضمن استمرارية الاعمال في الظروف المتخلفة . </a:t>
            </a:r>
          </a:p>
        </p:txBody>
      </p:sp>
      <p:sp>
        <p:nvSpPr>
          <p:cNvPr id="4" name="مربع نص 3">
            <a:extLst>
              <a:ext uri="{FF2B5EF4-FFF2-40B4-BE49-F238E27FC236}">
                <a16:creationId xmlns:a16="http://schemas.microsoft.com/office/drawing/2014/main" id="{5028ACAB-2F37-4BD1-F473-7414B8104CD5}"/>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8" name="صورة 7">
            <a:extLst>
              <a:ext uri="{FF2B5EF4-FFF2-40B4-BE49-F238E27FC236}">
                <a16:creationId xmlns:a16="http://schemas.microsoft.com/office/drawing/2014/main" id="{E6FE17D2-0840-E82C-03B0-CC6704BF1D29}"/>
              </a:ext>
            </a:extLst>
          </p:cNvPr>
          <p:cNvPicPr>
            <a:picLocks noChangeAspect="1"/>
          </p:cNvPicPr>
          <p:nvPr/>
        </p:nvPicPr>
        <p:blipFill>
          <a:blip r:embed="rId2"/>
          <a:stretch>
            <a:fillRect/>
          </a:stretch>
        </p:blipFill>
        <p:spPr>
          <a:xfrm>
            <a:off x="-389541" y="-458673"/>
            <a:ext cx="2688395" cy="2363190"/>
          </a:xfrm>
          <a:prstGeom prst="rect">
            <a:avLst/>
          </a:prstGeom>
        </p:spPr>
      </p:pic>
      <p:pic>
        <p:nvPicPr>
          <p:cNvPr id="9" name="صورة 8">
            <a:extLst>
              <a:ext uri="{FF2B5EF4-FFF2-40B4-BE49-F238E27FC236}">
                <a16:creationId xmlns:a16="http://schemas.microsoft.com/office/drawing/2014/main" id="{7D28CC2D-A0E8-5DB2-E935-AEB00EA32EB4}"/>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153164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A57C43-9A39-237B-F546-93EAA51840B8}"/>
              </a:ext>
            </a:extLst>
          </p:cNvPr>
          <p:cNvSpPr txBox="1">
            <a:spLocks/>
          </p:cNvSpPr>
          <p:nvPr/>
        </p:nvSpPr>
        <p:spPr>
          <a:xfrm>
            <a:off x="2166044" y="1045029"/>
            <a:ext cx="9353021" cy="5624583"/>
          </a:xfrm>
          <a:prstGeom prst="rect">
            <a:avLst/>
          </a:prstGeom>
        </p:spPr>
        <p:txBody>
          <a:bodyPr>
            <a:normAutofit fontScale="82500" lnSpcReduction="20000"/>
          </a:bodyPr>
          <a:lst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571500" indent="-571500" algn="r">
              <a:lnSpc>
                <a:spcPct val="150000"/>
              </a:lnSpc>
              <a:buFont typeface="Arial" panose="020B0604020202020204" pitchFamily="34" charset="0"/>
              <a:buChar char="•"/>
            </a:pPr>
            <a:r>
              <a:rPr lang="ar-SA" sz="3600" i="1" dirty="0">
                <a:latin typeface="Al Nile" pitchFamily="2" charset="-78"/>
                <a:cs typeface="Al Nile" pitchFamily="2" charset="-78"/>
              </a:rPr>
              <a:t>التعارف </a:t>
            </a:r>
            <a:r>
              <a:rPr lang="en-US" sz="3600" i="1" dirty="0">
                <a:latin typeface="Al Nile" pitchFamily="2" charset="-78"/>
                <a:cs typeface="Al Nile" pitchFamily="2" charset="-78"/>
              </a:rPr>
              <a:t>:</a:t>
            </a:r>
            <a:br>
              <a:rPr lang="ar-SA" sz="3600" i="1" dirty="0">
                <a:latin typeface="Al Nile" pitchFamily="2" charset="-78"/>
                <a:cs typeface="Al Nile" pitchFamily="2" charset="-78"/>
              </a:rPr>
            </a:br>
            <a:r>
              <a:rPr lang="ar-SA" sz="3600" i="1" dirty="0">
                <a:latin typeface="Al Nile" pitchFamily="2" charset="-78"/>
                <a:cs typeface="Al Nile" pitchFamily="2" charset="-78"/>
              </a:rPr>
              <a:t>تحدث عن نفسك من خلال ما يلي :</a:t>
            </a:r>
            <a:br>
              <a:rPr lang="ar-SA" sz="3600" i="1" dirty="0">
                <a:latin typeface="Al Nile" pitchFamily="2" charset="-78"/>
                <a:cs typeface="Al Nile" pitchFamily="2" charset="-78"/>
              </a:rPr>
            </a:br>
            <a:r>
              <a:rPr lang="ar-SA" sz="3600" i="1" dirty="0">
                <a:latin typeface="Al Nile" pitchFamily="2" charset="-78"/>
                <a:cs typeface="Al Nile" pitchFamily="2" charset="-78"/>
              </a:rPr>
              <a:t>الاسم: </a:t>
            </a:r>
            <a:br>
              <a:rPr lang="ar-SA" sz="3600" i="1" dirty="0">
                <a:latin typeface="Al Nile" pitchFamily="2" charset="-78"/>
                <a:cs typeface="Al Nile" pitchFamily="2" charset="-78"/>
              </a:rPr>
            </a:br>
            <a:r>
              <a:rPr lang="ar-SA" sz="3600" i="1" dirty="0">
                <a:latin typeface="Al Nile" pitchFamily="2" charset="-78"/>
                <a:cs typeface="Al Nile" pitchFamily="2" charset="-78"/>
              </a:rPr>
              <a:t>المؤهل :</a:t>
            </a:r>
            <a:br>
              <a:rPr lang="ar-SA" sz="3600" i="1" dirty="0">
                <a:latin typeface="Al Nile" pitchFamily="2" charset="-78"/>
                <a:cs typeface="Al Nile" pitchFamily="2" charset="-78"/>
              </a:rPr>
            </a:br>
            <a:r>
              <a:rPr lang="ar-SA" sz="3600" i="1" dirty="0">
                <a:latin typeface="Al Nile" pitchFamily="2" charset="-78"/>
                <a:cs typeface="Al Nile" pitchFamily="2" charset="-78"/>
              </a:rPr>
              <a:t>مسمى الوظيفة :</a:t>
            </a:r>
            <a:br>
              <a:rPr lang="ar-SA" sz="3600" i="1" dirty="0">
                <a:latin typeface="Al Nile" pitchFamily="2" charset="-78"/>
                <a:cs typeface="Al Nile" pitchFamily="2" charset="-78"/>
              </a:rPr>
            </a:br>
            <a:r>
              <a:rPr lang="ar-SA" sz="3600" i="1" dirty="0">
                <a:latin typeface="Al Nile" pitchFamily="2" charset="-78"/>
                <a:cs typeface="Al Nile" pitchFamily="2" charset="-78"/>
              </a:rPr>
              <a:t>الإدارة التي تعمل بها :</a:t>
            </a:r>
            <a:br>
              <a:rPr lang="ar-SA" sz="3600" i="1" dirty="0">
                <a:latin typeface="Al Nile" pitchFamily="2" charset="-78"/>
                <a:cs typeface="Al Nile" pitchFamily="2" charset="-78"/>
              </a:rPr>
            </a:br>
            <a:r>
              <a:rPr lang="ar-SA" sz="3600" i="1" dirty="0">
                <a:latin typeface="Al Nile" pitchFamily="2" charset="-78"/>
                <a:cs typeface="Al Nile" pitchFamily="2" charset="-78"/>
              </a:rPr>
              <a:t>سنوات الخبرة :</a:t>
            </a:r>
            <a:br>
              <a:rPr lang="ar-SA" sz="3600" i="1" dirty="0">
                <a:latin typeface="Al Nile" pitchFamily="2" charset="-78"/>
                <a:cs typeface="Al Nile" pitchFamily="2" charset="-78"/>
              </a:rPr>
            </a:br>
            <a:r>
              <a:rPr lang="ar-SA" sz="3600" i="1" dirty="0">
                <a:latin typeface="Al Nile" pitchFamily="2" charset="-78"/>
                <a:cs typeface="Al Nile" pitchFamily="2" charset="-78"/>
              </a:rPr>
              <a:t>الهواية: </a:t>
            </a:r>
            <a:br>
              <a:rPr lang="ar-SA" sz="4400" dirty="0">
                <a:solidFill>
                  <a:schemeClr val="bg2">
                    <a:lumMod val="60000"/>
                    <a:lumOff val="40000"/>
                  </a:schemeClr>
                </a:solidFill>
                <a:cs typeface="A Taybah Font" pitchFamily="2" charset="-78"/>
              </a:rPr>
            </a:br>
            <a:endParaRPr lang="ar-SA" dirty="0">
              <a:solidFill>
                <a:schemeClr val="bg2">
                  <a:lumMod val="60000"/>
                  <a:lumOff val="40000"/>
                </a:schemeClr>
              </a:solidFill>
            </a:endParaRPr>
          </a:p>
        </p:txBody>
      </p:sp>
      <p:sp>
        <p:nvSpPr>
          <p:cNvPr id="3" name="عنصر نائب لرقم الشريحة 2">
            <a:extLst>
              <a:ext uri="{FF2B5EF4-FFF2-40B4-BE49-F238E27FC236}">
                <a16:creationId xmlns:a16="http://schemas.microsoft.com/office/drawing/2014/main" id="{3D510E96-3803-F71E-FD50-DB59D4455B44}"/>
              </a:ext>
            </a:extLst>
          </p:cNvPr>
          <p:cNvSpPr>
            <a:spLocks noGrp="1"/>
          </p:cNvSpPr>
          <p:nvPr>
            <p:ph type="sldNum" sz="quarter" idx="12"/>
          </p:nvPr>
        </p:nvSpPr>
        <p:spPr>
          <a:xfrm>
            <a:off x="479334" y="1146630"/>
            <a:ext cx="811019" cy="503578"/>
          </a:xfrm>
        </p:spPr>
        <p:txBody>
          <a:bodyPr/>
          <a:lstStyle/>
          <a:p>
            <a:fld id="{098F827F-A5ED-0546-A3CE-688773DC6345}" type="slidenum">
              <a:rPr lang="ar-SA" smtClean="0"/>
              <a:t>2</a:t>
            </a:fld>
            <a:endParaRPr lang="ar-SA" dirty="0"/>
          </a:p>
        </p:txBody>
      </p:sp>
      <p:sp>
        <p:nvSpPr>
          <p:cNvPr id="4" name="مربع نص 3">
            <a:extLst>
              <a:ext uri="{FF2B5EF4-FFF2-40B4-BE49-F238E27FC236}">
                <a16:creationId xmlns:a16="http://schemas.microsoft.com/office/drawing/2014/main" id="{A63FA886-07D5-788A-CF1D-9D702C4E8A47}"/>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5" name="صورة 4">
            <a:extLst>
              <a:ext uri="{FF2B5EF4-FFF2-40B4-BE49-F238E27FC236}">
                <a16:creationId xmlns:a16="http://schemas.microsoft.com/office/drawing/2014/main" id="{5B327673-2382-78E6-DDC8-2B90108A4971}"/>
              </a:ext>
            </a:extLst>
          </p:cNvPr>
          <p:cNvPicPr>
            <a:picLocks noChangeAspect="1"/>
          </p:cNvPicPr>
          <p:nvPr/>
        </p:nvPicPr>
        <p:blipFill>
          <a:blip r:embed="rId2"/>
          <a:stretch>
            <a:fillRect/>
          </a:stretch>
        </p:blipFill>
        <p:spPr>
          <a:xfrm>
            <a:off x="-389541" y="-458673"/>
            <a:ext cx="2688395" cy="2363190"/>
          </a:xfrm>
          <a:prstGeom prst="rect">
            <a:avLst/>
          </a:prstGeom>
        </p:spPr>
      </p:pic>
      <p:pic>
        <p:nvPicPr>
          <p:cNvPr id="8" name="صورة 7">
            <a:extLst>
              <a:ext uri="{FF2B5EF4-FFF2-40B4-BE49-F238E27FC236}">
                <a16:creationId xmlns:a16="http://schemas.microsoft.com/office/drawing/2014/main" id="{A32333CB-0C68-1509-34B8-9749033E7D0B}"/>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2751722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1453468-DD6E-C613-FAB8-5C14E820E0F2}"/>
              </a:ext>
            </a:extLst>
          </p:cNvPr>
          <p:cNvSpPr>
            <a:spLocks noGrp="1"/>
          </p:cNvSpPr>
          <p:nvPr>
            <p:ph type="sldNum" sz="quarter" idx="12"/>
          </p:nvPr>
        </p:nvSpPr>
        <p:spPr>
          <a:xfrm>
            <a:off x="480060" y="1040292"/>
            <a:ext cx="811019" cy="503578"/>
          </a:xfrm>
        </p:spPr>
        <p:txBody>
          <a:bodyPr/>
          <a:lstStyle/>
          <a:p>
            <a:fld id="{098F827F-A5ED-0546-A3CE-688773DC6345}" type="slidenum">
              <a:rPr lang="ar-SA" smtClean="0"/>
              <a:t>20</a:t>
            </a:fld>
            <a:endParaRPr lang="ar-SA"/>
          </a:p>
        </p:txBody>
      </p:sp>
      <p:sp>
        <p:nvSpPr>
          <p:cNvPr id="4" name="مربع نص 3">
            <a:extLst>
              <a:ext uri="{FF2B5EF4-FFF2-40B4-BE49-F238E27FC236}">
                <a16:creationId xmlns:a16="http://schemas.microsoft.com/office/drawing/2014/main" id="{4FB0F875-4158-4C57-098C-93A6E72C50A8}"/>
              </a:ext>
            </a:extLst>
          </p:cNvPr>
          <p:cNvSpPr txBox="1"/>
          <p:nvPr/>
        </p:nvSpPr>
        <p:spPr>
          <a:xfrm>
            <a:off x="1749037" y="843677"/>
            <a:ext cx="9962903" cy="5170646"/>
          </a:xfrm>
          <a:prstGeom prst="rect">
            <a:avLst/>
          </a:prstGeom>
          <a:noFill/>
        </p:spPr>
        <p:txBody>
          <a:bodyPr wrap="square">
            <a:spAutoFit/>
          </a:bodyPr>
          <a:lstStyle/>
          <a:p>
            <a:pPr marL="342900" indent="-342900" algn="r" defTabSz="457200" rtl="1" eaLnBrk="1" latinLnBrk="0" hangingPunct="1">
              <a:lnSpc>
                <a:spcPct val="150000"/>
              </a:lnSpc>
              <a:buFont typeface="Courier New" panose="02070309020205020404" pitchFamily="49" charset="0"/>
              <a:buChar char="o"/>
            </a:pPr>
            <a:r>
              <a:rPr lang="ar-SA" sz="2800" i="1" dirty="0">
                <a:latin typeface="Al Tarikh" pitchFamily="2" charset="-78"/>
                <a:cs typeface="Al Tarikh" pitchFamily="2" charset="-78"/>
              </a:rPr>
              <a:t>على الجهة الحكومية لضمان العمل  عن بعد القيام بما يأتي :</a:t>
            </a:r>
          </a:p>
          <a:p>
            <a:pPr marL="914400" lvl="1" indent="-457200" algn="r" rtl="1">
              <a:lnSpc>
                <a:spcPct val="150000"/>
              </a:lnSpc>
              <a:buFont typeface="+mj-lt"/>
              <a:buAutoNum type="arabicPeriod"/>
            </a:pPr>
            <a:r>
              <a:rPr lang="ar-SA" sz="2800" i="1" dirty="0">
                <a:solidFill>
                  <a:schemeClr val="tx2">
                    <a:lumMod val="90000"/>
                  </a:schemeClr>
                </a:solidFill>
                <a:latin typeface="Al Tarikh" pitchFamily="2" charset="-78"/>
                <a:cs typeface="Al Tarikh" pitchFamily="2" charset="-78"/>
              </a:rPr>
              <a:t>ضمان الحفاظ على كفاءة و انتاجه الموظف الذي يعمل  عن بعد .</a:t>
            </a:r>
          </a:p>
          <a:p>
            <a:pPr marL="914400" lvl="1" indent="-457200" algn="r" rtl="1">
              <a:lnSpc>
                <a:spcPct val="150000"/>
              </a:lnSpc>
              <a:buFont typeface="+mj-lt"/>
              <a:buAutoNum type="arabicPeriod"/>
            </a:pPr>
            <a:r>
              <a:rPr lang="ar-SA" sz="2800" i="1" dirty="0">
                <a:solidFill>
                  <a:schemeClr val="tx2">
                    <a:lumMod val="90000"/>
                  </a:schemeClr>
                </a:solidFill>
                <a:latin typeface="Al Tarikh" pitchFamily="2" charset="-78"/>
                <a:cs typeface="Al Tarikh" pitchFamily="2" charset="-78"/>
              </a:rPr>
              <a:t>الحفاظ على امن و سرية المعلومات ، و تطبيق معايير الامن </a:t>
            </a:r>
            <a:r>
              <a:rPr lang="ar-SA" sz="2800" i="1" dirty="0" err="1">
                <a:solidFill>
                  <a:schemeClr val="tx2">
                    <a:lumMod val="90000"/>
                  </a:schemeClr>
                </a:solidFill>
                <a:latin typeface="Al Tarikh" pitchFamily="2" charset="-78"/>
                <a:cs typeface="Al Tarikh" pitchFamily="2" charset="-78"/>
              </a:rPr>
              <a:t>السيبراني،و</a:t>
            </a:r>
            <a:r>
              <a:rPr lang="ar-SA" sz="2800" i="1" dirty="0">
                <a:solidFill>
                  <a:schemeClr val="tx2">
                    <a:lumMod val="90000"/>
                  </a:schemeClr>
                </a:solidFill>
                <a:latin typeface="Al Tarikh" pitchFamily="2" charset="-78"/>
                <a:cs typeface="Al Tarikh" pitchFamily="2" charset="-78"/>
              </a:rPr>
              <a:t> ابلاغ  الموظف عن بعد بسياسات الامن </a:t>
            </a:r>
            <a:r>
              <a:rPr lang="ar-SA" sz="2800" i="1" dirty="0" err="1">
                <a:solidFill>
                  <a:schemeClr val="tx2">
                    <a:lumMod val="90000"/>
                  </a:schemeClr>
                </a:solidFill>
                <a:latin typeface="Al Tarikh" pitchFamily="2" charset="-78"/>
                <a:cs typeface="Al Tarikh" pitchFamily="2" charset="-78"/>
              </a:rPr>
              <a:t>السيبراني</a:t>
            </a:r>
            <a:r>
              <a:rPr lang="ar-SA" sz="2800" i="1" dirty="0">
                <a:solidFill>
                  <a:schemeClr val="tx2">
                    <a:lumMod val="90000"/>
                  </a:schemeClr>
                </a:solidFill>
                <a:latin typeface="Al Tarikh" pitchFamily="2" charset="-78"/>
                <a:cs typeface="Al Tarikh" pitchFamily="2" charset="-78"/>
              </a:rPr>
              <a:t> .</a:t>
            </a:r>
          </a:p>
          <a:p>
            <a:pPr marL="914400" lvl="1" indent="-457200" algn="r" rtl="1">
              <a:lnSpc>
                <a:spcPct val="150000"/>
              </a:lnSpc>
              <a:buFont typeface="+mj-lt"/>
              <a:buAutoNum type="arabicPeriod"/>
            </a:pPr>
            <a:r>
              <a:rPr lang="ar-SA" sz="2800" i="1" dirty="0">
                <a:solidFill>
                  <a:schemeClr val="tx2">
                    <a:lumMod val="90000"/>
                  </a:schemeClr>
                </a:solidFill>
                <a:latin typeface="Al Tarikh" pitchFamily="2" charset="-78"/>
                <a:cs typeface="Al Tarikh" pitchFamily="2" charset="-78"/>
              </a:rPr>
              <a:t>توفير ما يلزم من خدمات البنية التحتية و التطبيقات اللازمة من الأجهزة و المستلزمات التي يتطلبها العمل عن بعد ، و توفير الدعم التقني و الفني اللازم . </a:t>
            </a:r>
          </a:p>
          <a:p>
            <a:pPr marL="914400" lvl="1" indent="-457200" algn="r" rtl="1">
              <a:lnSpc>
                <a:spcPct val="150000"/>
              </a:lnSpc>
              <a:buFont typeface="+mj-lt"/>
              <a:buAutoNum type="arabicPeriod"/>
            </a:pPr>
            <a:r>
              <a:rPr lang="ar-SA" sz="2800" i="1" dirty="0">
                <a:solidFill>
                  <a:schemeClr val="tx2">
                    <a:lumMod val="90000"/>
                  </a:schemeClr>
                </a:solidFill>
                <a:latin typeface="Al Tarikh" pitchFamily="2" charset="-78"/>
                <a:cs typeface="Al Tarikh" pitchFamily="2" charset="-78"/>
              </a:rPr>
              <a:t>متابعة الموظفين الذين يعملون عن بعد إلكترونيًا و التأكد من التزامهم بساعات العمل عن بعد .</a:t>
            </a:r>
          </a:p>
          <a:p>
            <a:pPr lvl="1" algn="r" rtl="1">
              <a:lnSpc>
                <a:spcPct val="150000"/>
              </a:lnSpc>
            </a:pPr>
            <a:endParaRPr lang="ar-SA" sz="2400" i="1" dirty="0">
              <a:solidFill>
                <a:schemeClr val="tx2">
                  <a:lumMod val="90000"/>
                </a:schemeClr>
              </a:solidFill>
              <a:latin typeface="Al Tarikh" pitchFamily="2" charset="-78"/>
              <a:cs typeface="Al Tarikh" pitchFamily="2" charset="-78"/>
            </a:endParaRPr>
          </a:p>
        </p:txBody>
      </p:sp>
      <p:sp>
        <p:nvSpPr>
          <p:cNvPr id="5" name="مربع نص 4">
            <a:extLst>
              <a:ext uri="{FF2B5EF4-FFF2-40B4-BE49-F238E27FC236}">
                <a16:creationId xmlns:a16="http://schemas.microsoft.com/office/drawing/2014/main" id="{AC493F04-CB34-3CC8-0C91-3DD1F307F9C3}"/>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8" name="صورة 7">
            <a:extLst>
              <a:ext uri="{FF2B5EF4-FFF2-40B4-BE49-F238E27FC236}">
                <a16:creationId xmlns:a16="http://schemas.microsoft.com/office/drawing/2014/main" id="{23D9121B-F097-2857-AAB8-43F31AF0D17A}"/>
              </a:ext>
            </a:extLst>
          </p:cNvPr>
          <p:cNvPicPr>
            <a:picLocks noChangeAspect="1"/>
          </p:cNvPicPr>
          <p:nvPr/>
        </p:nvPicPr>
        <p:blipFill>
          <a:blip r:embed="rId2"/>
          <a:stretch>
            <a:fillRect/>
          </a:stretch>
        </p:blipFill>
        <p:spPr>
          <a:xfrm>
            <a:off x="11293432" y="270670"/>
            <a:ext cx="711787" cy="691231"/>
          </a:xfrm>
          <a:prstGeom prst="rect">
            <a:avLst/>
          </a:prstGeom>
        </p:spPr>
      </p:pic>
      <p:pic>
        <p:nvPicPr>
          <p:cNvPr id="9" name="صورة 8">
            <a:extLst>
              <a:ext uri="{FF2B5EF4-FFF2-40B4-BE49-F238E27FC236}">
                <a16:creationId xmlns:a16="http://schemas.microsoft.com/office/drawing/2014/main" id="{C84172EA-B7CA-B8F3-537A-FF4EBCEA2482}"/>
              </a:ext>
            </a:extLst>
          </p:cNvPr>
          <p:cNvPicPr>
            <a:picLocks noChangeAspect="1"/>
          </p:cNvPicPr>
          <p:nvPr/>
        </p:nvPicPr>
        <p:blipFill>
          <a:blip r:embed="rId3"/>
          <a:stretch>
            <a:fillRect/>
          </a:stretch>
        </p:blipFill>
        <p:spPr>
          <a:xfrm>
            <a:off x="-389541" y="-458673"/>
            <a:ext cx="2688395" cy="2363190"/>
          </a:xfrm>
          <a:prstGeom prst="rect">
            <a:avLst/>
          </a:prstGeom>
        </p:spPr>
      </p:pic>
    </p:spTree>
    <p:extLst>
      <p:ext uri="{BB962C8B-B14F-4D97-AF65-F5344CB8AC3E}">
        <p14:creationId xmlns:p14="http://schemas.microsoft.com/office/powerpoint/2010/main" val="1120713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19069" y="1305341"/>
            <a:ext cx="11016342" cy="4247317"/>
          </a:xfrm>
          <a:prstGeom prst="rect">
            <a:avLst/>
          </a:prstGeom>
          <a:noFill/>
        </p:spPr>
        <p:txBody>
          <a:bodyPr wrap="square" rtlCol="1">
            <a:spAutoFit/>
          </a:bodyPr>
          <a:lstStyle/>
          <a:p>
            <a:pPr algn="r" rtl="1">
              <a:lnSpc>
                <a:spcPct val="150000"/>
              </a:lnSpc>
            </a:pPr>
            <a:r>
              <a:rPr lang="ar-SA" sz="3600" b="1" i="1" dirty="0">
                <a:latin typeface="Al Tarikh" pitchFamily="2" charset="-78"/>
                <a:cs typeface="Al Tarikh" pitchFamily="2" charset="-78"/>
              </a:rPr>
              <a:t>الحالة الدراسية : (ملامح اللائحة) </a:t>
            </a:r>
          </a:p>
          <a:p>
            <a:pPr algn="r" rtl="1">
              <a:lnSpc>
                <a:spcPct val="150000"/>
              </a:lnSpc>
            </a:pPr>
            <a:r>
              <a:rPr lang="ar-SA" sz="3600" i="1" dirty="0">
                <a:latin typeface="Al Tarikh" pitchFamily="2" charset="-78"/>
                <a:cs typeface="Al Tarikh" pitchFamily="2" charset="-78"/>
              </a:rPr>
              <a:t>من أهم عوامل نجاح المنظمات بناء ثقافة مؤسسية إيجابية تدعم وتشجع الإبداع بين الموظفين، وتشجع الموظفين على تطوير أدائهم.</a:t>
            </a:r>
          </a:p>
          <a:p>
            <a:pPr algn="r" rtl="1">
              <a:lnSpc>
                <a:spcPct val="150000"/>
              </a:lnSpc>
            </a:pPr>
            <a:r>
              <a:rPr lang="ar-SA" sz="3600" i="1" dirty="0">
                <a:latin typeface="Al Tarikh" pitchFamily="2" charset="-78"/>
                <a:cs typeface="Al Tarikh" pitchFamily="2" charset="-78"/>
              </a:rPr>
              <a:t>ما هي المادة النظامية من هذه اللائحة التي أشارت إلى ذلك، وماهي الطرق الأخرى لتطوير أداء الموظفين غير المراكز والمعاهد التدريبية المعتمدة؟</a:t>
            </a:r>
          </a:p>
        </p:txBody>
      </p:sp>
      <p:pic>
        <p:nvPicPr>
          <p:cNvPr id="6" name="صورة 5">
            <a:extLst>
              <a:ext uri="{FF2B5EF4-FFF2-40B4-BE49-F238E27FC236}">
                <a16:creationId xmlns:a16="http://schemas.microsoft.com/office/drawing/2014/main" id="{6159674C-0605-59A1-18BB-F8375FAD7347}"/>
              </a:ext>
            </a:extLst>
          </p:cNvPr>
          <p:cNvPicPr>
            <a:picLocks noChangeAspect="1"/>
          </p:cNvPicPr>
          <p:nvPr/>
        </p:nvPicPr>
        <p:blipFill>
          <a:blip r:embed="rId2"/>
          <a:stretch>
            <a:fillRect/>
          </a:stretch>
        </p:blipFill>
        <p:spPr>
          <a:xfrm>
            <a:off x="-389541" y="-458673"/>
            <a:ext cx="2688395" cy="2363190"/>
          </a:xfrm>
          <a:prstGeom prst="rect">
            <a:avLst/>
          </a:prstGeom>
        </p:spPr>
      </p:pic>
      <p:pic>
        <p:nvPicPr>
          <p:cNvPr id="7" name="صورة 6">
            <a:extLst>
              <a:ext uri="{FF2B5EF4-FFF2-40B4-BE49-F238E27FC236}">
                <a16:creationId xmlns:a16="http://schemas.microsoft.com/office/drawing/2014/main" id="{37CC3D6B-3BA6-3371-178A-A07219A337FE}"/>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1899150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60FEADA0-F8CA-3365-6765-A2E74E8AF24F}"/>
              </a:ext>
            </a:extLst>
          </p:cNvPr>
          <p:cNvSpPr>
            <a:spLocks noGrp="1"/>
          </p:cNvSpPr>
          <p:nvPr>
            <p:ph type="sldNum" sz="quarter" idx="12"/>
          </p:nvPr>
        </p:nvSpPr>
        <p:spPr>
          <a:xfrm>
            <a:off x="480060" y="1143358"/>
            <a:ext cx="811019" cy="503578"/>
          </a:xfrm>
        </p:spPr>
        <p:txBody>
          <a:bodyPr/>
          <a:lstStyle/>
          <a:p>
            <a:fld id="{098F827F-A5ED-0546-A3CE-688773DC6345}" type="slidenum">
              <a:rPr lang="ar-SA" smtClean="0"/>
              <a:t>22</a:t>
            </a:fld>
            <a:endParaRPr lang="ar-SA"/>
          </a:p>
        </p:txBody>
      </p:sp>
      <p:sp>
        <p:nvSpPr>
          <p:cNvPr id="4" name="مربع نص 3">
            <a:extLst>
              <a:ext uri="{FF2B5EF4-FFF2-40B4-BE49-F238E27FC236}">
                <a16:creationId xmlns:a16="http://schemas.microsoft.com/office/drawing/2014/main" id="{1D4BD54D-38FD-03CD-8F79-4916DB3E2BB4}"/>
              </a:ext>
            </a:extLst>
          </p:cNvPr>
          <p:cNvSpPr txBox="1"/>
          <p:nvPr/>
        </p:nvSpPr>
        <p:spPr>
          <a:xfrm>
            <a:off x="3495321" y="1143358"/>
            <a:ext cx="8085991" cy="2677656"/>
          </a:xfrm>
          <a:prstGeom prst="rect">
            <a:avLst/>
          </a:prstGeom>
          <a:noFill/>
        </p:spPr>
        <p:txBody>
          <a:bodyPr wrap="square">
            <a:spAutoFit/>
          </a:bodyPr>
          <a:lstStyle/>
          <a:p>
            <a:pPr marL="342900" indent="-342900" algn="r" rtl="1">
              <a:lnSpc>
                <a:spcPct val="150000"/>
              </a:lnSpc>
              <a:buFont typeface="Courier New" panose="02070309020205020404" pitchFamily="49" charset="0"/>
              <a:buChar char="o"/>
            </a:pPr>
            <a:r>
              <a:rPr lang="ar-SA" sz="2800" i="1" dirty="0">
                <a:solidFill>
                  <a:schemeClr val="tx2">
                    <a:lumMod val="90000"/>
                  </a:schemeClr>
                </a:solidFill>
                <a:latin typeface="Al Tarikh" pitchFamily="2" charset="-78"/>
                <a:cs typeface="Al Tarikh" pitchFamily="2" charset="-78"/>
              </a:rPr>
              <a:t>يكون إنهاء عمل الموظف عن بعد و إعادته لمقر وظيفة في الحالات الآتية :</a:t>
            </a:r>
          </a:p>
          <a:p>
            <a:pPr marL="914400" lvl="1" indent="-457200" algn="r" rtl="1">
              <a:lnSpc>
                <a:spcPct val="150000"/>
              </a:lnSpc>
              <a:buFont typeface="+mj-lt"/>
              <a:buAutoNum type="arabicPeriod"/>
            </a:pPr>
            <a:r>
              <a:rPr lang="ar-SA" sz="2800" i="1" dirty="0">
                <a:solidFill>
                  <a:schemeClr val="tx2">
                    <a:lumMod val="90000"/>
                  </a:schemeClr>
                </a:solidFill>
                <a:latin typeface="Al Tarikh" pitchFamily="2" charset="-78"/>
                <a:cs typeface="Al Tarikh" pitchFamily="2" charset="-78"/>
              </a:rPr>
              <a:t>اذا تمت ترقيته او نقلة لوظيفة غير مشمولة بالعمل عن بعد .</a:t>
            </a:r>
          </a:p>
          <a:p>
            <a:pPr marL="914400" lvl="1" indent="-457200" algn="r" rtl="1">
              <a:lnSpc>
                <a:spcPct val="150000"/>
              </a:lnSpc>
              <a:buFont typeface="+mj-lt"/>
              <a:buAutoNum type="arabicPeriod"/>
            </a:pPr>
            <a:r>
              <a:rPr lang="ar-SA" sz="2800" i="1" dirty="0">
                <a:solidFill>
                  <a:schemeClr val="tx2">
                    <a:lumMod val="90000"/>
                  </a:schemeClr>
                </a:solidFill>
                <a:latin typeface="Al Tarikh" pitchFamily="2" charset="-78"/>
                <a:cs typeface="Al Tarikh" pitchFamily="2" charset="-78"/>
              </a:rPr>
              <a:t>صدور قرار بذلك من وزير الموارد البشرية و التنمية الاجتماعية بناء على توصية لجنة وظائف العمل عن بعد .</a:t>
            </a:r>
          </a:p>
        </p:txBody>
      </p:sp>
      <p:sp>
        <p:nvSpPr>
          <p:cNvPr id="5" name="مربع نص 4">
            <a:extLst>
              <a:ext uri="{FF2B5EF4-FFF2-40B4-BE49-F238E27FC236}">
                <a16:creationId xmlns:a16="http://schemas.microsoft.com/office/drawing/2014/main" id="{1C6AC486-766E-311D-F57D-EE148612CCDC}"/>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8" name="صورة 7">
            <a:extLst>
              <a:ext uri="{FF2B5EF4-FFF2-40B4-BE49-F238E27FC236}">
                <a16:creationId xmlns:a16="http://schemas.microsoft.com/office/drawing/2014/main" id="{1D79538C-6BBC-4337-4B23-D72BFE45185D}"/>
              </a:ext>
            </a:extLst>
          </p:cNvPr>
          <p:cNvPicPr>
            <a:picLocks noChangeAspect="1"/>
          </p:cNvPicPr>
          <p:nvPr/>
        </p:nvPicPr>
        <p:blipFill>
          <a:blip r:embed="rId2"/>
          <a:stretch>
            <a:fillRect/>
          </a:stretch>
        </p:blipFill>
        <p:spPr>
          <a:xfrm>
            <a:off x="11293432" y="270670"/>
            <a:ext cx="711787" cy="691231"/>
          </a:xfrm>
          <a:prstGeom prst="rect">
            <a:avLst/>
          </a:prstGeom>
        </p:spPr>
      </p:pic>
      <p:pic>
        <p:nvPicPr>
          <p:cNvPr id="9" name="صورة 8">
            <a:extLst>
              <a:ext uri="{FF2B5EF4-FFF2-40B4-BE49-F238E27FC236}">
                <a16:creationId xmlns:a16="http://schemas.microsoft.com/office/drawing/2014/main" id="{FC978E04-6D26-6417-874F-CBD7471DD794}"/>
              </a:ext>
            </a:extLst>
          </p:cNvPr>
          <p:cNvPicPr>
            <a:picLocks noChangeAspect="1"/>
          </p:cNvPicPr>
          <p:nvPr/>
        </p:nvPicPr>
        <p:blipFill>
          <a:blip r:embed="rId3"/>
          <a:stretch>
            <a:fillRect/>
          </a:stretch>
        </p:blipFill>
        <p:spPr>
          <a:xfrm>
            <a:off x="-389541" y="-458673"/>
            <a:ext cx="2688395" cy="2363190"/>
          </a:xfrm>
          <a:prstGeom prst="rect">
            <a:avLst/>
          </a:prstGeom>
        </p:spPr>
      </p:pic>
    </p:spTree>
    <p:extLst>
      <p:ext uri="{BB962C8B-B14F-4D97-AF65-F5344CB8AC3E}">
        <p14:creationId xmlns:p14="http://schemas.microsoft.com/office/powerpoint/2010/main" val="4066858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80EF32D7-C42B-2932-725D-BAC4AD56D0B8}"/>
              </a:ext>
            </a:extLst>
          </p:cNvPr>
          <p:cNvSpPr>
            <a:spLocks noGrp="1"/>
          </p:cNvSpPr>
          <p:nvPr>
            <p:ph type="sldNum" sz="quarter" idx="12"/>
          </p:nvPr>
        </p:nvSpPr>
        <p:spPr>
          <a:xfrm>
            <a:off x="482186" y="1199238"/>
            <a:ext cx="811019" cy="503578"/>
          </a:xfrm>
        </p:spPr>
        <p:txBody>
          <a:bodyPr/>
          <a:lstStyle/>
          <a:p>
            <a:fld id="{098F827F-A5ED-0546-A3CE-688773DC6345}" type="slidenum">
              <a:rPr lang="ar-SA" smtClean="0"/>
              <a:t>23</a:t>
            </a:fld>
            <a:endParaRPr lang="ar-SA" dirty="0"/>
          </a:p>
        </p:txBody>
      </p:sp>
      <p:sp>
        <p:nvSpPr>
          <p:cNvPr id="3" name="مربع نص 2">
            <a:extLst>
              <a:ext uri="{FF2B5EF4-FFF2-40B4-BE49-F238E27FC236}">
                <a16:creationId xmlns:a16="http://schemas.microsoft.com/office/drawing/2014/main" id="{D8107B23-9376-22B3-F0A2-35D1986BB4DE}"/>
              </a:ext>
            </a:extLst>
          </p:cNvPr>
          <p:cNvSpPr txBox="1"/>
          <p:nvPr/>
        </p:nvSpPr>
        <p:spPr>
          <a:xfrm>
            <a:off x="1189054" y="488116"/>
            <a:ext cx="10000371" cy="5170646"/>
          </a:xfrm>
          <a:prstGeom prst="rect">
            <a:avLst/>
          </a:prstGeom>
          <a:noFill/>
        </p:spPr>
        <p:txBody>
          <a:bodyPr wrap="square">
            <a:spAutoFit/>
          </a:bodyPr>
          <a:lstStyle/>
          <a:p>
            <a:pPr marL="342900" indent="-342900" algn="r" defTabSz="457200" rtl="1" eaLnBrk="1" latinLnBrk="0" hangingPunct="1">
              <a:lnSpc>
                <a:spcPct val="150000"/>
              </a:lnSpc>
              <a:buFont typeface="Courier New" panose="02070309020205020404" pitchFamily="49" charset="0"/>
              <a:buChar char="o"/>
            </a:pPr>
            <a:r>
              <a:rPr lang="ar-SA" sz="2800" i="1" dirty="0">
                <a:latin typeface="Al Tarikh" pitchFamily="2" charset="-78"/>
                <a:cs typeface="Al Tarikh" pitchFamily="2" charset="-78"/>
              </a:rPr>
              <a:t>يكون اعتماد الوظائف التي يمكن اداؤها بأسلوب العمل عن بعد بقرار من وزير الموارد البشرية و التنمية الاجتماعية بناء على توصية من لجنة وظائف العمل عن بعد . </a:t>
            </a:r>
          </a:p>
          <a:p>
            <a:pPr marL="342900" indent="-342900" algn="r" defTabSz="457200" rtl="1" eaLnBrk="1" latinLnBrk="0" hangingPunct="1">
              <a:lnSpc>
                <a:spcPct val="150000"/>
              </a:lnSpc>
              <a:buFont typeface="Courier New" panose="02070309020205020404" pitchFamily="49" charset="0"/>
              <a:buChar char="o"/>
            </a:pPr>
            <a:r>
              <a:rPr lang="ar-SA" sz="2800" i="1" dirty="0">
                <a:latin typeface="Al Tarikh" pitchFamily="2" charset="-78"/>
                <a:cs typeface="Al Tarikh" pitchFamily="2" charset="-78"/>
              </a:rPr>
              <a:t>تقترح الجهة الحكومية الوظائف التي يمكن اداؤها بأسلوب العمل عن بعد ، و ترفع مقترحاتها للجنة وظائف العمل عن بعد ، على ان تتضمن المقترح الآتي :</a:t>
            </a:r>
          </a:p>
          <a:p>
            <a:pPr marL="914400" lvl="1" indent="-457200" algn="r" rtl="1">
              <a:lnSpc>
                <a:spcPct val="150000"/>
              </a:lnSpc>
              <a:buFont typeface="+mj-lt"/>
              <a:buAutoNum type="arabicPeriod"/>
            </a:pPr>
            <a:r>
              <a:rPr lang="ar-SA" sz="2800" i="1" dirty="0">
                <a:solidFill>
                  <a:schemeClr val="tx2">
                    <a:lumMod val="90000"/>
                  </a:schemeClr>
                </a:solidFill>
                <a:latin typeface="Al Tarikh" pitchFamily="2" charset="-78"/>
                <a:cs typeface="Al Tarikh" pitchFamily="2" charset="-78"/>
              </a:rPr>
              <a:t>ان تكون الوظائف قابلة .</a:t>
            </a:r>
          </a:p>
          <a:p>
            <a:pPr marL="914400" lvl="1" indent="-457200" algn="r" rtl="1">
              <a:lnSpc>
                <a:spcPct val="150000"/>
              </a:lnSpc>
              <a:buFont typeface="+mj-lt"/>
              <a:buAutoNum type="arabicPeriod"/>
            </a:pPr>
            <a:r>
              <a:rPr lang="ar-SA" sz="2800" i="1" dirty="0">
                <a:solidFill>
                  <a:schemeClr val="tx2">
                    <a:lumMod val="90000"/>
                  </a:schemeClr>
                </a:solidFill>
                <a:latin typeface="Al Tarikh" pitchFamily="2" charset="-78"/>
                <a:cs typeface="Al Tarikh" pitchFamily="2" charset="-78"/>
              </a:rPr>
              <a:t>تحديد ساعات العمل و آلية اثبات الحضور و الانصراف . </a:t>
            </a:r>
          </a:p>
          <a:p>
            <a:pPr marL="914400" lvl="1" indent="-457200" algn="r" rtl="1">
              <a:lnSpc>
                <a:spcPct val="150000"/>
              </a:lnSpc>
              <a:buFont typeface="+mj-lt"/>
              <a:buAutoNum type="arabicPeriod"/>
            </a:pPr>
            <a:r>
              <a:rPr lang="ar-SA" sz="2800" i="1" dirty="0">
                <a:solidFill>
                  <a:schemeClr val="tx2">
                    <a:lumMod val="90000"/>
                  </a:schemeClr>
                </a:solidFill>
                <a:latin typeface="Al Tarikh" pitchFamily="2" charset="-78"/>
                <a:cs typeface="Al Tarikh" pitchFamily="2" charset="-78"/>
              </a:rPr>
              <a:t>الوحدة الإدارية التي ستقوم بإسناد المهمات للموظف عن بعد ، و تشرف على أدائه .</a:t>
            </a:r>
          </a:p>
          <a:p>
            <a:pPr marL="914400" lvl="1" indent="-457200" algn="r" rtl="1">
              <a:lnSpc>
                <a:spcPct val="150000"/>
              </a:lnSpc>
              <a:buFont typeface="+mj-lt"/>
              <a:buAutoNum type="arabicPeriod"/>
            </a:pPr>
            <a:endParaRPr lang="ar-SA" sz="2400" i="1" dirty="0">
              <a:solidFill>
                <a:schemeClr val="tx2">
                  <a:lumMod val="90000"/>
                </a:schemeClr>
              </a:solidFill>
              <a:latin typeface="Al Tarikh" pitchFamily="2" charset="-78"/>
              <a:cs typeface="Al Tarikh" pitchFamily="2" charset="-78"/>
            </a:endParaRPr>
          </a:p>
        </p:txBody>
      </p:sp>
      <p:sp>
        <p:nvSpPr>
          <p:cNvPr id="4" name="مربع نص 3">
            <a:extLst>
              <a:ext uri="{FF2B5EF4-FFF2-40B4-BE49-F238E27FC236}">
                <a16:creationId xmlns:a16="http://schemas.microsoft.com/office/drawing/2014/main" id="{366B77AA-66B5-B979-4125-EBF21E451F5E}"/>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8" name="صورة 7">
            <a:extLst>
              <a:ext uri="{FF2B5EF4-FFF2-40B4-BE49-F238E27FC236}">
                <a16:creationId xmlns:a16="http://schemas.microsoft.com/office/drawing/2014/main" id="{4C0C202D-0C92-D977-74A6-BBEABA30B6CA}"/>
              </a:ext>
            </a:extLst>
          </p:cNvPr>
          <p:cNvPicPr>
            <a:picLocks noChangeAspect="1"/>
          </p:cNvPicPr>
          <p:nvPr/>
        </p:nvPicPr>
        <p:blipFill>
          <a:blip r:embed="rId2"/>
          <a:stretch>
            <a:fillRect/>
          </a:stretch>
        </p:blipFill>
        <p:spPr>
          <a:xfrm>
            <a:off x="-389541" y="-458673"/>
            <a:ext cx="2688395" cy="2363190"/>
          </a:xfrm>
          <a:prstGeom prst="rect">
            <a:avLst/>
          </a:prstGeom>
        </p:spPr>
      </p:pic>
      <p:pic>
        <p:nvPicPr>
          <p:cNvPr id="9" name="صورة 8">
            <a:extLst>
              <a:ext uri="{FF2B5EF4-FFF2-40B4-BE49-F238E27FC236}">
                <a16:creationId xmlns:a16="http://schemas.microsoft.com/office/drawing/2014/main" id="{2D9FF2B6-E250-4927-982D-211A31180C5C}"/>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99431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E647BE-6F84-207F-F643-E5BF2905F864}"/>
              </a:ext>
            </a:extLst>
          </p:cNvPr>
          <p:cNvSpPr txBox="1">
            <a:spLocks/>
          </p:cNvSpPr>
          <p:nvPr/>
        </p:nvSpPr>
        <p:spPr>
          <a:xfrm>
            <a:off x="1626782" y="1047306"/>
            <a:ext cx="9601200" cy="4470991"/>
          </a:xfrm>
          <a:prstGeom prst="rect">
            <a:avLst/>
          </a:prstGeom>
        </p:spPr>
        <p:txBody>
          <a:bodyPr>
            <a:normAutofit/>
          </a:bodyPr>
          <a:lst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pPr algn="ctr"/>
            <a:br>
              <a:rPr lang="ar-SA" dirty="0">
                <a:latin typeface="Helvetica Neue" panose="02000503000000020004" pitchFamily="2" charset="0"/>
              </a:rPr>
            </a:br>
            <a:br>
              <a:rPr lang="ar-SA" dirty="0">
                <a:latin typeface="Helvetica Neue" panose="02000503000000020004" pitchFamily="2" charset="0"/>
              </a:rPr>
            </a:br>
            <a:r>
              <a:rPr lang="ar-SA" sz="13800" dirty="0">
                <a:solidFill>
                  <a:schemeClr val="tx1"/>
                </a:solidFill>
                <a:latin typeface="Geeza Pro" panose="02000400000000000000" pitchFamily="2" charset="-78"/>
                <a:cs typeface="Waseem" pitchFamily="2" charset="-78"/>
              </a:rPr>
              <a:t>اليوم</a:t>
            </a:r>
            <a:r>
              <a:rPr lang="ar-SA" sz="13800" dirty="0">
                <a:solidFill>
                  <a:schemeClr val="tx1"/>
                </a:solidFill>
                <a:latin typeface="Helvetica Neue" panose="02000503000000020004" pitchFamily="2" charset="0"/>
                <a:cs typeface="Waseem" pitchFamily="2" charset="-78"/>
              </a:rPr>
              <a:t> </a:t>
            </a:r>
            <a:r>
              <a:rPr lang="ar-SA" sz="13800" dirty="0">
                <a:solidFill>
                  <a:schemeClr val="tx1"/>
                </a:solidFill>
                <a:latin typeface="Geeza Pro" panose="02000400000000000000" pitchFamily="2" charset="-78"/>
                <a:cs typeface="Waseem" pitchFamily="2" charset="-78"/>
              </a:rPr>
              <a:t>الاول</a:t>
            </a:r>
            <a:br>
              <a:rPr lang="ar-SA" dirty="0">
                <a:latin typeface="Geeza Pro" panose="02000400000000000000" pitchFamily="2" charset="-78"/>
                <a:cs typeface="Geeza Pro" panose="02000400000000000000" pitchFamily="2" charset="-78"/>
              </a:rPr>
            </a:br>
            <a:endParaRPr lang="ar-SA" dirty="0"/>
          </a:p>
        </p:txBody>
      </p:sp>
      <p:sp>
        <p:nvSpPr>
          <p:cNvPr id="4" name="عنصر نائب لرقم الشريحة 3">
            <a:extLst>
              <a:ext uri="{FF2B5EF4-FFF2-40B4-BE49-F238E27FC236}">
                <a16:creationId xmlns:a16="http://schemas.microsoft.com/office/drawing/2014/main" id="{04FA2660-0AD0-7DCF-8DC0-A295F9292E30}"/>
              </a:ext>
            </a:extLst>
          </p:cNvPr>
          <p:cNvSpPr>
            <a:spLocks noGrp="1"/>
          </p:cNvSpPr>
          <p:nvPr>
            <p:ph type="sldNum" sz="quarter" idx="12"/>
          </p:nvPr>
        </p:nvSpPr>
        <p:spPr>
          <a:xfrm>
            <a:off x="558508" y="1146630"/>
            <a:ext cx="811019" cy="503578"/>
          </a:xfrm>
        </p:spPr>
        <p:txBody>
          <a:bodyPr/>
          <a:lstStyle/>
          <a:p>
            <a:fld id="{098F827F-A5ED-0546-A3CE-688773DC6345}" type="slidenum">
              <a:rPr lang="ar-SA" smtClean="0"/>
              <a:t>3</a:t>
            </a:fld>
            <a:endParaRPr lang="ar-SA" dirty="0"/>
          </a:p>
        </p:txBody>
      </p:sp>
      <p:sp>
        <p:nvSpPr>
          <p:cNvPr id="5" name="مربع نص 4">
            <a:extLst>
              <a:ext uri="{FF2B5EF4-FFF2-40B4-BE49-F238E27FC236}">
                <a16:creationId xmlns:a16="http://schemas.microsoft.com/office/drawing/2014/main" id="{E007BA81-F254-315D-3917-E1D2DBFAE645}"/>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8" name="صورة 7">
            <a:extLst>
              <a:ext uri="{FF2B5EF4-FFF2-40B4-BE49-F238E27FC236}">
                <a16:creationId xmlns:a16="http://schemas.microsoft.com/office/drawing/2014/main" id="{87A4139E-21B7-BCF7-9C9A-895C5B24F9EA}"/>
              </a:ext>
            </a:extLst>
          </p:cNvPr>
          <p:cNvPicPr>
            <a:picLocks noChangeAspect="1"/>
          </p:cNvPicPr>
          <p:nvPr/>
        </p:nvPicPr>
        <p:blipFill>
          <a:blip r:embed="rId2"/>
          <a:stretch>
            <a:fillRect/>
          </a:stretch>
        </p:blipFill>
        <p:spPr>
          <a:xfrm>
            <a:off x="-389541" y="-458673"/>
            <a:ext cx="2688395" cy="2363190"/>
          </a:xfrm>
          <a:prstGeom prst="rect">
            <a:avLst/>
          </a:prstGeom>
        </p:spPr>
      </p:pic>
      <p:pic>
        <p:nvPicPr>
          <p:cNvPr id="9" name="صورة 8">
            <a:extLst>
              <a:ext uri="{FF2B5EF4-FFF2-40B4-BE49-F238E27FC236}">
                <a16:creationId xmlns:a16="http://schemas.microsoft.com/office/drawing/2014/main" id="{6C86A22C-2BA2-F91E-F608-7D8FE3951605}"/>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113411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C3715BB-5F85-BC71-45BF-3878F6CB7AF2}"/>
              </a:ext>
            </a:extLst>
          </p:cNvPr>
          <p:cNvSpPr/>
          <p:nvPr/>
        </p:nvSpPr>
        <p:spPr>
          <a:xfrm>
            <a:off x="2411955" y="0"/>
            <a:ext cx="9282223" cy="536262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r" rtl="1">
              <a:lnSpc>
                <a:spcPct val="150000"/>
              </a:lnSpc>
            </a:pPr>
            <a:br>
              <a:rPr lang="ar-SA" dirty="0">
                <a:solidFill>
                  <a:schemeClr val="bg2">
                    <a:lumMod val="60000"/>
                    <a:lumOff val="40000"/>
                  </a:schemeClr>
                </a:solidFill>
                <a:effectLst/>
                <a:latin typeface="Helvetica Neue" panose="02000503000000020004" pitchFamily="2" charset="0"/>
              </a:rPr>
            </a:br>
            <a:endParaRPr lang="ar-SA" sz="3600" i="1" dirty="0">
              <a:solidFill>
                <a:schemeClr val="tx1"/>
              </a:solidFill>
              <a:effectLst/>
              <a:latin typeface="Al Tarikh" pitchFamily="2" charset="-78"/>
              <a:cs typeface="Al Tarikh" pitchFamily="2" charset="-78"/>
            </a:endParaRPr>
          </a:p>
          <a:p>
            <a:pPr marL="457200" indent="-457200" algn="r" rtl="1">
              <a:lnSpc>
                <a:spcPct val="150000"/>
              </a:lnSpc>
              <a:buFont typeface="Arial" panose="020B0604020202020204" pitchFamily="34" charset="0"/>
              <a:buChar char="•"/>
            </a:pPr>
            <a:r>
              <a:rPr lang="ar-SA" sz="3600" i="1" dirty="0">
                <a:solidFill>
                  <a:schemeClr val="tx1"/>
                </a:solidFill>
                <a:effectLst/>
                <a:latin typeface="Al Tarikh" pitchFamily="2" charset="-78"/>
                <a:cs typeface="Al Tarikh" pitchFamily="2" charset="-78"/>
              </a:rPr>
              <a:t>صدرت اللائحة التنفيذية للموارد ‏البشرية في الخدمة المدنية ‏بقرار مجلس الوزراء رقم (١٥٥) في يوم الخميس ٩ جمادي الثانية في عام ١٤٤٠هـ ، الموافق ١٤ فبراير ٢٠١٩م و تم تطبيقها من قبل الاجهزة الحكومية في ١٤٤٠/٩/١١هـ .</a:t>
            </a:r>
          </a:p>
          <a:p>
            <a:pPr marL="0" algn="ctr" defTabSz="457200" rtl="1" eaLnBrk="1" latinLnBrk="0" hangingPunct="1"/>
            <a:endParaRPr lang="ar-SA" dirty="0"/>
          </a:p>
        </p:txBody>
      </p:sp>
      <p:sp>
        <p:nvSpPr>
          <p:cNvPr id="3" name="عنصر نائب لرقم الشريحة 2">
            <a:extLst>
              <a:ext uri="{FF2B5EF4-FFF2-40B4-BE49-F238E27FC236}">
                <a16:creationId xmlns:a16="http://schemas.microsoft.com/office/drawing/2014/main" id="{BF3FD791-F8AA-D3DC-0AAA-5527C3CB4F6D}"/>
              </a:ext>
            </a:extLst>
          </p:cNvPr>
          <p:cNvSpPr>
            <a:spLocks noGrp="1"/>
          </p:cNvSpPr>
          <p:nvPr>
            <p:ph type="sldNum" sz="quarter" idx="12"/>
          </p:nvPr>
        </p:nvSpPr>
        <p:spPr>
          <a:xfrm>
            <a:off x="379406" y="1165104"/>
            <a:ext cx="811019" cy="503578"/>
          </a:xfrm>
        </p:spPr>
        <p:txBody>
          <a:bodyPr/>
          <a:lstStyle/>
          <a:p>
            <a:fld id="{098F827F-A5ED-0546-A3CE-688773DC6345}" type="slidenum">
              <a:rPr lang="ar-SA" smtClean="0"/>
              <a:t>4</a:t>
            </a:fld>
            <a:endParaRPr lang="ar-SA"/>
          </a:p>
        </p:txBody>
      </p:sp>
      <p:sp>
        <p:nvSpPr>
          <p:cNvPr id="4" name="مربع نص 3">
            <a:extLst>
              <a:ext uri="{FF2B5EF4-FFF2-40B4-BE49-F238E27FC236}">
                <a16:creationId xmlns:a16="http://schemas.microsoft.com/office/drawing/2014/main" id="{BA7A0C6E-7A37-FAFB-A9A2-E5D82D433447}"/>
              </a:ext>
            </a:extLst>
          </p:cNvPr>
          <p:cNvSpPr txBox="1"/>
          <p:nvPr/>
        </p:nvSpPr>
        <p:spPr>
          <a:xfrm>
            <a:off x="-396357" y="6408058"/>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9" name="صورة 8">
            <a:extLst>
              <a:ext uri="{FF2B5EF4-FFF2-40B4-BE49-F238E27FC236}">
                <a16:creationId xmlns:a16="http://schemas.microsoft.com/office/drawing/2014/main" id="{41BE6F26-A658-B9FE-4673-8CBF4E94A8F0}"/>
              </a:ext>
            </a:extLst>
          </p:cNvPr>
          <p:cNvPicPr>
            <a:picLocks noChangeAspect="1"/>
          </p:cNvPicPr>
          <p:nvPr/>
        </p:nvPicPr>
        <p:blipFill>
          <a:blip r:embed="rId2"/>
          <a:stretch>
            <a:fillRect/>
          </a:stretch>
        </p:blipFill>
        <p:spPr>
          <a:xfrm>
            <a:off x="-389541" y="-458673"/>
            <a:ext cx="2688395" cy="2363190"/>
          </a:xfrm>
          <a:prstGeom prst="rect">
            <a:avLst/>
          </a:prstGeom>
        </p:spPr>
      </p:pic>
      <p:pic>
        <p:nvPicPr>
          <p:cNvPr id="10" name="صورة 9">
            <a:extLst>
              <a:ext uri="{FF2B5EF4-FFF2-40B4-BE49-F238E27FC236}">
                <a16:creationId xmlns:a16="http://schemas.microsoft.com/office/drawing/2014/main" id="{3439115E-4FB5-BA61-3897-9E86118A1EDE}"/>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253203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12977A9-8687-A5C3-C320-826C8F82E230}"/>
              </a:ext>
            </a:extLst>
          </p:cNvPr>
          <p:cNvSpPr txBox="1"/>
          <p:nvPr/>
        </p:nvSpPr>
        <p:spPr>
          <a:xfrm>
            <a:off x="8319072" y="1298874"/>
            <a:ext cx="3615070" cy="907941"/>
          </a:xfrm>
          <a:prstGeom prst="rect">
            <a:avLst/>
          </a:prstGeom>
          <a:noFill/>
        </p:spPr>
        <p:txBody>
          <a:bodyPr wrap="square" rtlCol="1">
            <a:spAutoFit/>
          </a:bodyPr>
          <a:lstStyle/>
          <a:p>
            <a:pPr marL="800100" lvl="1" indent="-342900" algn="r" rtl="1">
              <a:buFont typeface="Arial" panose="020B0604020202020204" pitchFamily="34" charset="0"/>
              <a:buChar char="•"/>
            </a:pPr>
            <a:r>
              <a:rPr lang="ar-SA" sz="2800" i="1" dirty="0">
                <a:effectLst/>
                <a:latin typeface="Al Tarikh" pitchFamily="2" charset="-78"/>
                <a:cs typeface="Al Tarikh" pitchFamily="2" charset="-78"/>
              </a:rPr>
              <a:t>اهم ملامح اللائحة : </a:t>
            </a:r>
            <a:br>
              <a:rPr lang="ar-SA" sz="2500" i="1" dirty="0">
                <a:effectLst/>
                <a:latin typeface="Al Tarikh" pitchFamily="2" charset="-78"/>
                <a:cs typeface="Al Tarikh" pitchFamily="2" charset="-78"/>
              </a:rPr>
            </a:br>
            <a:endParaRPr lang="ar-SA" sz="2500" dirty="0"/>
          </a:p>
        </p:txBody>
      </p:sp>
      <p:sp>
        <p:nvSpPr>
          <p:cNvPr id="3" name="مستطيل 2">
            <a:extLst>
              <a:ext uri="{FF2B5EF4-FFF2-40B4-BE49-F238E27FC236}">
                <a16:creationId xmlns:a16="http://schemas.microsoft.com/office/drawing/2014/main" id="{20A884BF-662E-33F0-9B0E-8E4EDDC5E2A9}"/>
              </a:ext>
            </a:extLst>
          </p:cNvPr>
          <p:cNvSpPr/>
          <p:nvPr/>
        </p:nvSpPr>
        <p:spPr>
          <a:xfrm>
            <a:off x="1648205" y="3581783"/>
            <a:ext cx="9235630" cy="24348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285750" indent="-285750" algn="r" defTabSz="457200" rtl="1" eaLnBrk="1" latinLnBrk="0" hangingPunct="1">
              <a:lnSpc>
                <a:spcPct val="150000"/>
              </a:lnSpc>
              <a:buFont typeface="Courier New" panose="02070309020205020404" pitchFamily="49" charset="0"/>
              <a:buChar char="o"/>
            </a:pPr>
            <a:r>
              <a:rPr lang="ar-SA" sz="2800" i="1" dirty="0">
                <a:solidFill>
                  <a:schemeClr val="tx1"/>
                </a:solidFill>
                <a:effectLst/>
                <a:latin typeface="Al Tarikh" pitchFamily="2" charset="-78"/>
                <a:cs typeface="Al Tarikh" pitchFamily="2" charset="-78"/>
              </a:rPr>
              <a:t>اشارت المادة (٣٢) من اللائحة الى تتولى ادارة الموارد البشرية في الجهة الحكومية مسؤولية الاعلان و ادارة عملية التوظيف و تنسيقها و توثيقها بما يحقق مبدا الوزارة وقف المقاييس التي يحددها اطار العمل التنظيمي .</a:t>
            </a:r>
            <a:r>
              <a:rPr lang="ar-SA" sz="2800" i="1" dirty="0">
                <a:solidFill>
                  <a:schemeClr val="bg2">
                    <a:lumMod val="20000"/>
                    <a:lumOff val="80000"/>
                  </a:schemeClr>
                </a:solidFill>
                <a:effectLst/>
                <a:latin typeface="Al Tarikh" pitchFamily="2" charset="-78"/>
                <a:cs typeface="Al Tarikh" pitchFamily="2" charset="-78"/>
              </a:rPr>
              <a:t> </a:t>
            </a:r>
            <a:endParaRPr lang="ar-SA" sz="2800" dirty="0">
              <a:solidFill>
                <a:schemeClr val="bg2">
                  <a:lumMod val="20000"/>
                  <a:lumOff val="80000"/>
                </a:schemeClr>
              </a:solidFill>
            </a:endParaRPr>
          </a:p>
        </p:txBody>
      </p:sp>
      <p:sp>
        <p:nvSpPr>
          <p:cNvPr id="4" name="عنوان 1">
            <a:extLst>
              <a:ext uri="{FF2B5EF4-FFF2-40B4-BE49-F238E27FC236}">
                <a16:creationId xmlns:a16="http://schemas.microsoft.com/office/drawing/2014/main" id="{117445A3-521E-18DE-2B83-872BEF8BC5D7}"/>
              </a:ext>
            </a:extLst>
          </p:cNvPr>
          <p:cNvSpPr txBox="1">
            <a:spLocks/>
          </p:cNvSpPr>
          <p:nvPr/>
        </p:nvSpPr>
        <p:spPr>
          <a:xfrm>
            <a:off x="1124918" y="1760539"/>
            <a:ext cx="10282203" cy="4635796"/>
          </a:xfrm>
          <a:prstGeom prst="rect">
            <a:avLst/>
          </a:prstGeom>
        </p:spPr>
        <p:txBody>
          <a:bodyPr>
            <a:normAutofit/>
          </a:bodyPr>
          <a:lst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r">
              <a:lnSpc>
                <a:spcPct val="150000"/>
              </a:lnSpc>
            </a:pPr>
            <a:r>
              <a:rPr lang="ar-SA" sz="2800" i="1" dirty="0">
                <a:solidFill>
                  <a:schemeClr val="tx2">
                    <a:lumMod val="90000"/>
                  </a:schemeClr>
                </a:solidFill>
                <a:latin typeface="Al Tarikh" pitchFamily="2" charset="-78"/>
                <a:cs typeface="Al Tarikh" pitchFamily="2" charset="-78"/>
              </a:rPr>
              <a:t>١</a:t>
            </a:r>
            <a:r>
              <a:rPr lang="ar-SA" i="1" dirty="0">
                <a:solidFill>
                  <a:schemeClr val="tx2">
                    <a:lumMod val="90000"/>
                  </a:schemeClr>
                </a:solidFill>
                <a:latin typeface="Al Tarikh" pitchFamily="2" charset="-78"/>
                <a:cs typeface="Al Tarikh" pitchFamily="2" charset="-78"/>
              </a:rPr>
              <a:t>.انتقال الخدمة المدينة في المملكة العربية السعودية خاصا بالنسبة للوزارات الحكومية من المركزية الى اللامركزية في ممارسة التوظيف ، الترقيات ، تقويم الاداء فعلى سبيل المثال : </a:t>
            </a:r>
            <a:br>
              <a:rPr lang="ar-SA" sz="2400" i="1" dirty="0">
                <a:latin typeface="Al Tarikh" pitchFamily="2" charset="-78"/>
                <a:cs typeface="Al Tarikh" pitchFamily="2" charset="-78"/>
              </a:rPr>
            </a:br>
            <a:br>
              <a:rPr lang="ar-SA" dirty="0">
                <a:latin typeface="Geeza Pro" panose="02000400000000000000" pitchFamily="2" charset="-78"/>
                <a:cs typeface="Geeza Pro" panose="02000400000000000000" pitchFamily="2" charset="-78"/>
              </a:rPr>
            </a:br>
            <a:endParaRPr lang="ar-SA" dirty="0"/>
          </a:p>
        </p:txBody>
      </p:sp>
      <p:sp>
        <p:nvSpPr>
          <p:cNvPr id="5" name="عنصر نائب لرقم الشريحة 4">
            <a:extLst>
              <a:ext uri="{FF2B5EF4-FFF2-40B4-BE49-F238E27FC236}">
                <a16:creationId xmlns:a16="http://schemas.microsoft.com/office/drawing/2014/main" id="{FF341550-27CA-58FE-F3F0-C6F473369FD1}"/>
              </a:ext>
            </a:extLst>
          </p:cNvPr>
          <p:cNvSpPr>
            <a:spLocks noGrp="1"/>
          </p:cNvSpPr>
          <p:nvPr>
            <p:ph type="sldNum" sz="quarter" idx="12"/>
          </p:nvPr>
        </p:nvSpPr>
        <p:spPr>
          <a:xfrm>
            <a:off x="512256" y="1026129"/>
            <a:ext cx="811019" cy="503578"/>
          </a:xfrm>
        </p:spPr>
        <p:txBody>
          <a:bodyPr/>
          <a:lstStyle/>
          <a:p>
            <a:fld id="{098F827F-A5ED-0546-A3CE-688773DC6345}" type="slidenum">
              <a:rPr lang="ar-SA" smtClean="0"/>
              <a:t>5</a:t>
            </a:fld>
            <a:endParaRPr lang="ar-SA"/>
          </a:p>
        </p:txBody>
      </p:sp>
      <p:sp>
        <p:nvSpPr>
          <p:cNvPr id="6" name="مربع نص 5">
            <a:extLst>
              <a:ext uri="{FF2B5EF4-FFF2-40B4-BE49-F238E27FC236}">
                <a16:creationId xmlns:a16="http://schemas.microsoft.com/office/drawing/2014/main" id="{C74D7742-289B-11AC-548C-BFBB2B7AFA8E}"/>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8" name="صورة 7">
            <a:extLst>
              <a:ext uri="{FF2B5EF4-FFF2-40B4-BE49-F238E27FC236}">
                <a16:creationId xmlns:a16="http://schemas.microsoft.com/office/drawing/2014/main" id="{679C150C-8B10-8DA5-64F3-B2987EBB9AF5}"/>
              </a:ext>
            </a:extLst>
          </p:cNvPr>
          <p:cNvPicPr>
            <a:picLocks noChangeAspect="1"/>
          </p:cNvPicPr>
          <p:nvPr/>
        </p:nvPicPr>
        <p:blipFill>
          <a:blip r:embed="rId2"/>
          <a:stretch>
            <a:fillRect/>
          </a:stretch>
        </p:blipFill>
        <p:spPr>
          <a:xfrm>
            <a:off x="-389541" y="-458673"/>
            <a:ext cx="2688395" cy="2363190"/>
          </a:xfrm>
          <a:prstGeom prst="rect">
            <a:avLst/>
          </a:prstGeom>
        </p:spPr>
      </p:pic>
      <p:pic>
        <p:nvPicPr>
          <p:cNvPr id="10" name="صورة 9">
            <a:extLst>
              <a:ext uri="{FF2B5EF4-FFF2-40B4-BE49-F238E27FC236}">
                <a16:creationId xmlns:a16="http://schemas.microsoft.com/office/drawing/2014/main" id="{A1A44B92-57FA-5688-6A87-A56462B4DE31}"/>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1466339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2">
            <a:extLst>
              <a:ext uri="{FF2B5EF4-FFF2-40B4-BE49-F238E27FC236}">
                <a16:creationId xmlns:a16="http://schemas.microsoft.com/office/drawing/2014/main" id="{93EEE7C9-99A1-BC2C-DF0D-E91C274065C7}"/>
              </a:ext>
            </a:extLst>
          </p:cNvPr>
          <p:cNvSpPr txBox="1">
            <a:spLocks/>
          </p:cNvSpPr>
          <p:nvPr/>
        </p:nvSpPr>
        <p:spPr>
          <a:xfrm>
            <a:off x="1291079" y="2002062"/>
            <a:ext cx="10068015" cy="3694762"/>
          </a:xfrm>
          <a:prstGeom prst="rect">
            <a:avLst/>
          </a:prstGeom>
        </p:spPr>
        <p:txBody>
          <a:bodyPr>
            <a:normAutofit lnSpcReduction="10000"/>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42900" indent="-342900">
              <a:lnSpc>
                <a:spcPct val="150000"/>
              </a:lnSpc>
              <a:spcBef>
                <a:spcPts val="0"/>
              </a:spcBef>
              <a:buFont typeface="Courier New" panose="02070309020205020404" pitchFamily="49" charset="0"/>
              <a:buChar char="o"/>
            </a:pPr>
            <a:r>
              <a:rPr lang="ar-SA" sz="2800" i="1" dirty="0">
                <a:latin typeface="Al Tarikh" pitchFamily="2" charset="-78"/>
                <a:cs typeface="Al Tarikh" pitchFamily="2" charset="-78"/>
              </a:rPr>
              <a:t>اشارت المادة (٥١ )  من اللائحة تتولى إدارة الموارد البشرية في الجهة الحكومية مسؤولية إدارة و تنفيذ عملية الترقيات وفقا للإجراءات المتبعة لديها ، و تتخذ ما يلزم للتحقق من توافر شروط و ضوابط الترقية لدى المشرح للترفيه و استكمال  المتطلبات النظافة اللازمة لذلك .</a:t>
            </a:r>
          </a:p>
          <a:p>
            <a:pPr marL="342900" indent="-342900">
              <a:lnSpc>
                <a:spcPct val="150000"/>
              </a:lnSpc>
              <a:spcBef>
                <a:spcPts val="0"/>
              </a:spcBef>
              <a:buFont typeface="Courier New" panose="02070309020205020404" pitchFamily="49" charset="0"/>
              <a:buChar char="o"/>
            </a:pPr>
            <a:r>
              <a:rPr lang="ar-SA" sz="2800" i="1" dirty="0">
                <a:latin typeface="Al Tarikh" pitchFamily="2" charset="-78"/>
                <a:cs typeface="Al Tarikh" pitchFamily="2" charset="-78"/>
              </a:rPr>
              <a:t>اشارت المادة (١١٨ ) من اللائحة الى تكون إدارة البشرية في الجهة الحكومية مسؤولة عن عملية إدارة الأداء . </a:t>
            </a:r>
          </a:p>
        </p:txBody>
      </p:sp>
      <p:sp>
        <p:nvSpPr>
          <p:cNvPr id="3" name="عنصر نائب لرقم الشريحة 2">
            <a:extLst>
              <a:ext uri="{FF2B5EF4-FFF2-40B4-BE49-F238E27FC236}">
                <a16:creationId xmlns:a16="http://schemas.microsoft.com/office/drawing/2014/main" id="{E936163E-0817-D9B3-C8D6-92207C815E97}"/>
              </a:ext>
            </a:extLst>
          </p:cNvPr>
          <p:cNvSpPr>
            <a:spLocks noGrp="1"/>
          </p:cNvSpPr>
          <p:nvPr>
            <p:ph type="sldNum" sz="quarter" idx="12"/>
          </p:nvPr>
        </p:nvSpPr>
        <p:spPr>
          <a:xfrm>
            <a:off x="480060" y="1070768"/>
            <a:ext cx="811019" cy="503578"/>
          </a:xfrm>
        </p:spPr>
        <p:txBody>
          <a:bodyPr/>
          <a:lstStyle/>
          <a:p>
            <a:fld id="{098F827F-A5ED-0546-A3CE-688773DC6345}" type="slidenum">
              <a:rPr lang="ar-SA" smtClean="0"/>
              <a:t>6</a:t>
            </a:fld>
            <a:endParaRPr lang="ar-SA"/>
          </a:p>
        </p:txBody>
      </p:sp>
      <p:sp>
        <p:nvSpPr>
          <p:cNvPr id="4" name="مربع نص 3">
            <a:extLst>
              <a:ext uri="{FF2B5EF4-FFF2-40B4-BE49-F238E27FC236}">
                <a16:creationId xmlns:a16="http://schemas.microsoft.com/office/drawing/2014/main" id="{A3F3EFEA-D314-588F-282C-3AB4859C7752}"/>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8" name="صورة 7">
            <a:extLst>
              <a:ext uri="{FF2B5EF4-FFF2-40B4-BE49-F238E27FC236}">
                <a16:creationId xmlns:a16="http://schemas.microsoft.com/office/drawing/2014/main" id="{6A973959-02E5-BF2D-8B41-69C85145D559}"/>
              </a:ext>
            </a:extLst>
          </p:cNvPr>
          <p:cNvPicPr>
            <a:picLocks noChangeAspect="1"/>
          </p:cNvPicPr>
          <p:nvPr/>
        </p:nvPicPr>
        <p:blipFill>
          <a:blip r:embed="rId2"/>
          <a:stretch>
            <a:fillRect/>
          </a:stretch>
        </p:blipFill>
        <p:spPr>
          <a:xfrm>
            <a:off x="-389541" y="-458673"/>
            <a:ext cx="2688395" cy="2363190"/>
          </a:xfrm>
          <a:prstGeom prst="rect">
            <a:avLst/>
          </a:prstGeom>
        </p:spPr>
      </p:pic>
      <p:pic>
        <p:nvPicPr>
          <p:cNvPr id="9" name="صورة 8">
            <a:extLst>
              <a:ext uri="{FF2B5EF4-FFF2-40B4-BE49-F238E27FC236}">
                <a16:creationId xmlns:a16="http://schemas.microsoft.com/office/drawing/2014/main" id="{C9606A72-E4EC-BBC7-522D-A35981E07ECC}"/>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240130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2">
            <a:extLst>
              <a:ext uri="{FF2B5EF4-FFF2-40B4-BE49-F238E27FC236}">
                <a16:creationId xmlns:a16="http://schemas.microsoft.com/office/drawing/2014/main" id="{D42697B9-F0E6-20AE-2320-3DB3D94D1EDC}"/>
              </a:ext>
            </a:extLst>
          </p:cNvPr>
          <p:cNvSpPr txBox="1">
            <a:spLocks/>
          </p:cNvSpPr>
          <p:nvPr/>
        </p:nvSpPr>
        <p:spPr>
          <a:xfrm>
            <a:off x="2012972" y="952484"/>
            <a:ext cx="9612971" cy="2233680"/>
          </a:xfrm>
          <a:prstGeom prst="rect">
            <a:avLst/>
          </a:prstGeom>
        </p:spPr>
        <p:txBody>
          <a:bodyPr/>
          <a:lst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342900" indent="-342900">
              <a:lnSpc>
                <a:spcPct val="150000"/>
              </a:lnSpc>
              <a:buFont typeface="Courier New" panose="02070309020205020404" pitchFamily="49" charset="0"/>
              <a:buChar char="o"/>
            </a:pPr>
            <a:r>
              <a:rPr lang="ar-SA" sz="2800" i="1" dirty="0">
                <a:latin typeface="Al Tarikh" pitchFamily="2" charset="-78"/>
                <a:cs typeface="Al Tarikh" pitchFamily="2" charset="-78"/>
              </a:rPr>
              <a:t>اشارة المادة (١٦٥) من اللائحة  " تتولى إدارة الموارد البشرية في الجهة الحكومية وضع خطط تطوير و تدريب الموظفين وفق اطار العمل التنظيمي "</a:t>
            </a:r>
          </a:p>
          <a:p>
            <a:pPr>
              <a:lnSpc>
                <a:spcPct val="150000"/>
              </a:lnSpc>
            </a:pPr>
            <a:endParaRPr lang="ar-SA" i="1" dirty="0">
              <a:solidFill>
                <a:schemeClr val="bg2">
                  <a:lumMod val="60000"/>
                  <a:lumOff val="40000"/>
                </a:schemeClr>
              </a:solidFill>
              <a:latin typeface="Al Tarikh" pitchFamily="2" charset="-78"/>
              <a:cs typeface="Al Tarikh" pitchFamily="2" charset="-78"/>
            </a:endParaRPr>
          </a:p>
          <a:p>
            <a:pPr>
              <a:lnSpc>
                <a:spcPct val="150000"/>
              </a:lnSpc>
            </a:pPr>
            <a:endParaRPr lang="ar-SA" i="1" dirty="0">
              <a:solidFill>
                <a:schemeClr val="bg2">
                  <a:lumMod val="60000"/>
                  <a:lumOff val="40000"/>
                </a:schemeClr>
              </a:solidFill>
              <a:latin typeface="Al Tarikh" pitchFamily="2" charset="-78"/>
              <a:cs typeface="Al Tarikh" pitchFamily="2" charset="-78"/>
            </a:endParaRPr>
          </a:p>
        </p:txBody>
      </p:sp>
      <p:sp>
        <p:nvSpPr>
          <p:cNvPr id="4" name="مربع نص 3">
            <a:extLst>
              <a:ext uri="{FF2B5EF4-FFF2-40B4-BE49-F238E27FC236}">
                <a16:creationId xmlns:a16="http://schemas.microsoft.com/office/drawing/2014/main" id="{BB0999DC-41E7-F9FE-D74C-4ABBB6FB3E38}"/>
              </a:ext>
            </a:extLst>
          </p:cNvPr>
          <p:cNvSpPr txBox="1"/>
          <p:nvPr/>
        </p:nvSpPr>
        <p:spPr>
          <a:xfrm>
            <a:off x="2869465" y="2164738"/>
            <a:ext cx="8367345" cy="954107"/>
          </a:xfrm>
          <a:prstGeom prst="rect">
            <a:avLst/>
          </a:prstGeom>
          <a:noFill/>
        </p:spPr>
        <p:txBody>
          <a:bodyPr wrap="square">
            <a:spAutoFit/>
          </a:bodyPr>
          <a:lstStyle/>
          <a:p>
            <a:pPr marL="0" algn="r" defTabSz="457200" rtl="1" eaLnBrk="1" latinLnBrk="0" hangingPunct="1"/>
            <a:r>
              <a:rPr lang="ar-SA" sz="2800" i="1" dirty="0">
                <a:solidFill>
                  <a:schemeClr val="tx2">
                    <a:lumMod val="90000"/>
                  </a:schemeClr>
                </a:solidFill>
                <a:latin typeface="Al Tarikh" pitchFamily="2" charset="-78"/>
                <a:cs typeface="Al Tarikh" pitchFamily="2" charset="-78"/>
              </a:rPr>
              <a:t>٢. تتكون هذه اللائحة من (٢١٦ ) مادة ، وقسمت الى احد عشر بابا و كل باب قسم الى عدد من الفصول . </a:t>
            </a:r>
            <a:endParaRPr lang="ar-SA" sz="2800" dirty="0"/>
          </a:p>
        </p:txBody>
      </p:sp>
      <p:sp>
        <p:nvSpPr>
          <p:cNvPr id="5" name="عنصر نائب لرقم الشريحة 4">
            <a:extLst>
              <a:ext uri="{FF2B5EF4-FFF2-40B4-BE49-F238E27FC236}">
                <a16:creationId xmlns:a16="http://schemas.microsoft.com/office/drawing/2014/main" id="{E7AFF8EF-7F05-7899-EA9A-386EC94AE148}"/>
              </a:ext>
            </a:extLst>
          </p:cNvPr>
          <p:cNvSpPr>
            <a:spLocks noGrp="1"/>
          </p:cNvSpPr>
          <p:nvPr>
            <p:ph type="sldNum" sz="quarter" idx="12"/>
          </p:nvPr>
        </p:nvSpPr>
        <p:spPr>
          <a:xfrm>
            <a:off x="497822" y="1273986"/>
            <a:ext cx="811019" cy="503578"/>
          </a:xfrm>
        </p:spPr>
        <p:txBody>
          <a:bodyPr/>
          <a:lstStyle/>
          <a:p>
            <a:fld id="{098F827F-A5ED-0546-A3CE-688773DC6345}" type="slidenum">
              <a:rPr lang="ar-SA" smtClean="0"/>
              <a:t>7</a:t>
            </a:fld>
            <a:endParaRPr lang="ar-SA" dirty="0"/>
          </a:p>
        </p:txBody>
      </p:sp>
      <p:sp>
        <p:nvSpPr>
          <p:cNvPr id="6" name="مستطيل 5">
            <a:extLst>
              <a:ext uri="{FF2B5EF4-FFF2-40B4-BE49-F238E27FC236}">
                <a16:creationId xmlns:a16="http://schemas.microsoft.com/office/drawing/2014/main" id="{449ED08F-966E-E84D-23FA-F90AC380751F}"/>
              </a:ext>
            </a:extLst>
          </p:cNvPr>
          <p:cNvSpPr/>
          <p:nvPr/>
        </p:nvSpPr>
        <p:spPr>
          <a:xfrm>
            <a:off x="1648205" y="3166974"/>
            <a:ext cx="9492355" cy="344494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algn="r" defTabSz="457200" rtl="1" eaLnBrk="1" latinLnBrk="0" hangingPunct="1">
              <a:lnSpc>
                <a:spcPct val="150000"/>
              </a:lnSpc>
            </a:pPr>
            <a:r>
              <a:rPr lang="ar-SA" sz="2800" i="1" dirty="0">
                <a:solidFill>
                  <a:schemeClr val="tx2">
                    <a:lumMod val="90000"/>
                  </a:schemeClr>
                </a:solidFill>
                <a:latin typeface="Al Tarikh" pitchFamily="2" charset="-78"/>
                <a:cs typeface="Al Tarikh" pitchFamily="2" charset="-78"/>
              </a:rPr>
              <a:t>٣. خصص الباب الأول ( لتعاريف و احكام ) و خصص الفصل الأول لتعريف بعض المصطلحات الواردة في اللائحة مثل المملكة ، مجلس الوزراء ، الوزير المختص ، الجهة الحكومية ، اللائحة ، الموظف ، و هكذا فمثلا يقصد بالموظف " كل من يشغل وظيفة مدنية عامة في الدولة او يمارس مهامها أيا كانت طبيعة عملة او اسم وظيفته بصفه دائمة او مؤقتة ، و يعد تخصيص اللائحة لهذه التعريفات يتماشى مع التوجيهات الحديثة في اعداد اللوائح و الأنظمة ".</a:t>
            </a:r>
          </a:p>
        </p:txBody>
      </p:sp>
      <p:sp>
        <p:nvSpPr>
          <p:cNvPr id="7" name="مربع نص 6">
            <a:extLst>
              <a:ext uri="{FF2B5EF4-FFF2-40B4-BE49-F238E27FC236}">
                <a16:creationId xmlns:a16="http://schemas.microsoft.com/office/drawing/2014/main" id="{4CD9A4F9-0068-A10F-0367-958AB56C892C}"/>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10" name="صورة 9">
            <a:extLst>
              <a:ext uri="{FF2B5EF4-FFF2-40B4-BE49-F238E27FC236}">
                <a16:creationId xmlns:a16="http://schemas.microsoft.com/office/drawing/2014/main" id="{6D37B53B-3D71-6699-9CD7-4C5E624C24ED}"/>
              </a:ext>
            </a:extLst>
          </p:cNvPr>
          <p:cNvPicPr>
            <a:picLocks noChangeAspect="1"/>
          </p:cNvPicPr>
          <p:nvPr/>
        </p:nvPicPr>
        <p:blipFill>
          <a:blip r:embed="rId2"/>
          <a:stretch>
            <a:fillRect/>
          </a:stretch>
        </p:blipFill>
        <p:spPr>
          <a:xfrm>
            <a:off x="11293432" y="270670"/>
            <a:ext cx="711787" cy="691231"/>
          </a:xfrm>
          <a:prstGeom prst="rect">
            <a:avLst/>
          </a:prstGeom>
        </p:spPr>
      </p:pic>
      <p:pic>
        <p:nvPicPr>
          <p:cNvPr id="11" name="صورة 10">
            <a:extLst>
              <a:ext uri="{FF2B5EF4-FFF2-40B4-BE49-F238E27FC236}">
                <a16:creationId xmlns:a16="http://schemas.microsoft.com/office/drawing/2014/main" id="{62816E8F-B7F9-E321-B94F-3EE8214DA7FB}"/>
              </a:ext>
            </a:extLst>
          </p:cNvPr>
          <p:cNvPicPr>
            <a:picLocks noChangeAspect="1"/>
          </p:cNvPicPr>
          <p:nvPr/>
        </p:nvPicPr>
        <p:blipFill>
          <a:blip r:embed="rId3"/>
          <a:stretch>
            <a:fillRect/>
          </a:stretch>
        </p:blipFill>
        <p:spPr>
          <a:xfrm>
            <a:off x="-389541" y="-458673"/>
            <a:ext cx="2688395" cy="2363190"/>
          </a:xfrm>
          <a:prstGeom prst="rect">
            <a:avLst/>
          </a:prstGeom>
        </p:spPr>
      </p:pic>
    </p:spTree>
    <p:extLst>
      <p:ext uri="{BB962C8B-B14F-4D97-AF65-F5344CB8AC3E}">
        <p14:creationId xmlns:p14="http://schemas.microsoft.com/office/powerpoint/2010/main" val="67065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7D14FDB6-B478-6960-900F-555FFDF55D4F}"/>
              </a:ext>
            </a:extLst>
          </p:cNvPr>
          <p:cNvSpPr>
            <a:spLocks noGrp="1"/>
          </p:cNvSpPr>
          <p:nvPr>
            <p:ph type="sldNum" sz="quarter" idx="12"/>
          </p:nvPr>
        </p:nvSpPr>
        <p:spPr>
          <a:xfrm>
            <a:off x="539653" y="1440241"/>
            <a:ext cx="811019" cy="503578"/>
          </a:xfrm>
        </p:spPr>
        <p:txBody>
          <a:bodyPr/>
          <a:lstStyle/>
          <a:p>
            <a:fld id="{098F827F-A5ED-0546-A3CE-688773DC6345}" type="slidenum">
              <a:rPr lang="ar-SA" smtClean="0"/>
              <a:t>8</a:t>
            </a:fld>
            <a:endParaRPr lang="ar-SA"/>
          </a:p>
        </p:txBody>
      </p:sp>
      <p:sp>
        <p:nvSpPr>
          <p:cNvPr id="3" name="مستطيل 2">
            <a:extLst>
              <a:ext uri="{FF2B5EF4-FFF2-40B4-BE49-F238E27FC236}">
                <a16:creationId xmlns:a16="http://schemas.microsoft.com/office/drawing/2014/main" id="{06AF5599-6C50-0C6C-E189-72CD578569E8}"/>
              </a:ext>
            </a:extLst>
          </p:cNvPr>
          <p:cNvSpPr/>
          <p:nvPr/>
        </p:nvSpPr>
        <p:spPr>
          <a:xfrm>
            <a:off x="2563577" y="1050762"/>
            <a:ext cx="9148363" cy="405100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algn="r" defTabSz="457200" rtl="1" eaLnBrk="1" latinLnBrk="0" hangingPunct="1">
              <a:lnSpc>
                <a:spcPct val="150000"/>
              </a:lnSpc>
            </a:pPr>
            <a:r>
              <a:rPr lang="ar-SA" sz="2800" i="1" dirty="0">
                <a:solidFill>
                  <a:schemeClr val="tx2">
                    <a:lumMod val="90000"/>
                  </a:schemeClr>
                </a:solidFill>
                <a:latin typeface="Al Tarikh" pitchFamily="2" charset="-78"/>
                <a:cs typeface="Al Tarikh" pitchFamily="2" charset="-78"/>
              </a:rPr>
              <a:t>٤. الفصل الثاني من الباب الأول من هذه اللائحة لا يقل أهمية عن سابقة حيث وضح العلاقة بين وزارة الموارد البشرية و التنمية الاجتماعية حاليا و الجهة الحكومية ، فمثلا المادة (٢) من هذا الفصل اوضحت ان وزارة الموارد البشرية تشرف على تنفيذ احكام اللائحة ، كما بينت المادة (٣) من اللائحة ان إدارة الموارد البشرية بالجهة الحكومية تتولى تطبيق احكام اللائحة .</a:t>
            </a:r>
          </a:p>
        </p:txBody>
      </p:sp>
      <p:sp>
        <p:nvSpPr>
          <p:cNvPr id="4" name="مربع نص 3">
            <a:extLst>
              <a:ext uri="{FF2B5EF4-FFF2-40B4-BE49-F238E27FC236}">
                <a16:creationId xmlns:a16="http://schemas.microsoft.com/office/drawing/2014/main" id="{4317E412-B19A-06D7-4260-827811947757}"/>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8" name="صورة 7">
            <a:extLst>
              <a:ext uri="{FF2B5EF4-FFF2-40B4-BE49-F238E27FC236}">
                <a16:creationId xmlns:a16="http://schemas.microsoft.com/office/drawing/2014/main" id="{6F6C01FE-B383-0A81-653C-7CEF04E3A4F4}"/>
              </a:ext>
            </a:extLst>
          </p:cNvPr>
          <p:cNvPicPr>
            <a:picLocks noChangeAspect="1"/>
          </p:cNvPicPr>
          <p:nvPr/>
        </p:nvPicPr>
        <p:blipFill>
          <a:blip r:embed="rId2"/>
          <a:stretch>
            <a:fillRect/>
          </a:stretch>
        </p:blipFill>
        <p:spPr>
          <a:xfrm>
            <a:off x="11293432" y="270670"/>
            <a:ext cx="711787" cy="691231"/>
          </a:xfrm>
          <a:prstGeom prst="rect">
            <a:avLst/>
          </a:prstGeom>
        </p:spPr>
      </p:pic>
      <p:pic>
        <p:nvPicPr>
          <p:cNvPr id="9" name="صورة 8">
            <a:extLst>
              <a:ext uri="{FF2B5EF4-FFF2-40B4-BE49-F238E27FC236}">
                <a16:creationId xmlns:a16="http://schemas.microsoft.com/office/drawing/2014/main" id="{9551ACDE-98CD-D6BF-F34D-E500CE3137FC}"/>
              </a:ext>
            </a:extLst>
          </p:cNvPr>
          <p:cNvPicPr>
            <a:picLocks noChangeAspect="1"/>
          </p:cNvPicPr>
          <p:nvPr/>
        </p:nvPicPr>
        <p:blipFill>
          <a:blip r:embed="rId3"/>
          <a:stretch>
            <a:fillRect/>
          </a:stretch>
        </p:blipFill>
        <p:spPr>
          <a:xfrm>
            <a:off x="-389541" y="-458673"/>
            <a:ext cx="2688395" cy="2363190"/>
          </a:xfrm>
          <a:prstGeom prst="rect">
            <a:avLst/>
          </a:prstGeom>
        </p:spPr>
      </p:pic>
    </p:spTree>
    <p:extLst>
      <p:ext uri="{BB962C8B-B14F-4D97-AF65-F5344CB8AC3E}">
        <p14:creationId xmlns:p14="http://schemas.microsoft.com/office/powerpoint/2010/main" val="351304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6BDCAA3F-226F-B11E-A6DC-FB99795AEE2C}"/>
              </a:ext>
            </a:extLst>
          </p:cNvPr>
          <p:cNvSpPr>
            <a:spLocks noGrp="1"/>
          </p:cNvSpPr>
          <p:nvPr>
            <p:ph type="sldNum" sz="quarter" idx="12"/>
          </p:nvPr>
        </p:nvSpPr>
        <p:spPr>
          <a:xfrm>
            <a:off x="480060" y="1238360"/>
            <a:ext cx="811019" cy="503578"/>
          </a:xfrm>
        </p:spPr>
        <p:txBody>
          <a:bodyPr/>
          <a:lstStyle/>
          <a:p>
            <a:fld id="{098F827F-A5ED-0546-A3CE-688773DC6345}" type="slidenum">
              <a:rPr lang="ar-SA" smtClean="0"/>
              <a:t>9</a:t>
            </a:fld>
            <a:endParaRPr lang="ar-SA" dirty="0"/>
          </a:p>
        </p:txBody>
      </p:sp>
      <p:sp>
        <p:nvSpPr>
          <p:cNvPr id="3" name="مستطيل 2">
            <a:extLst>
              <a:ext uri="{FF2B5EF4-FFF2-40B4-BE49-F238E27FC236}">
                <a16:creationId xmlns:a16="http://schemas.microsoft.com/office/drawing/2014/main" id="{2FEAE8B6-653E-04BC-23DE-1C5FF3E2E52B}"/>
              </a:ext>
            </a:extLst>
          </p:cNvPr>
          <p:cNvSpPr/>
          <p:nvPr/>
        </p:nvSpPr>
        <p:spPr>
          <a:xfrm>
            <a:off x="1648205" y="2164907"/>
            <a:ext cx="9853929" cy="363633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r" rtl="1">
              <a:lnSpc>
                <a:spcPct val="150000"/>
              </a:lnSpc>
            </a:pPr>
            <a:r>
              <a:rPr lang="ar-SA" sz="2400" i="1" dirty="0">
                <a:solidFill>
                  <a:schemeClr val="tx2">
                    <a:lumMod val="90000"/>
                  </a:schemeClr>
                </a:solidFill>
                <a:effectLst/>
                <a:latin typeface="Al Tarikh" pitchFamily="2" charset="-78"/>
                <a:cs typeface="Al Tarikh" pitchFamily="2" charset="-78"/>
              </a:rPr>
              <a:t>٥</a:t>
            </a:r>
            <a:r>
              <a:rPr lang="ar-SA" sz="2800" i="1" dirty="0">
                <a:solidFill>
                  <a:schemeClr val="tx2">
                    <a:lumMod val="90000"/>
                  </a:schemeClr>
                </a:solidFill>
                <a:effectLst/>
                <a:latin typeface="Al Tarikh" pitchFamily="2" charset="-78"/>
                <a:cs typeface="Al Tarikh" pitchFamily="2" charset="-78"/>
              </a:rPr>
              <a:t>. الباب الثاني من هذه اللائحة عنوانه ( بيئة العمل و اوقاته ) وهو من الموضوعات الجديدة التي تطرقت لها اللائحة حيث ثم تخصيص فصول لها و الحديث عنها بكل وضوح و شفافية فمثلا اشارت المادة (٦) من الفصل الاول من هذا الباب الى الزام الجهة الحكومية بتوفر بيئة عمل امنة و صحية و منتجة ، و تعزيز الثقافة الايجابية في العمل ، في حين ان المادة (٨) تحث الجهات الحكومية على بناء ثقافة مؤسسة ايجابية تدعم تحقيق الجهة اهدافها و تنسجم مع قيمتها . </a:t>
            </a:r>
          </a:p>
          <a:p>
            <a:pPr marL="0" algn="r" defTabSz="457200" rtl="1" eaLnBrk="1" latinLnBrk="0" hangingPunct="1"/>
            <a:endParaRPr lang="ar-SA" sz="2400" i="1" dirty="0">
              <a:solidFill>
                <a:schemeClr val="tx2">
                  <a:lumMod val="90000"/>
                </a:schemeClr>
              </a:solidFill>
              <a:latin typeface="Al Tarikh" pitchFamily="2" charset="-78"/>
              <a:cs typeface="Al Tarikh" pitchFamily="2" charset="-78"/>
            </a:endParaRPr>
          </a:p>
        </p:txBody>
      </p:sp>
      <p:sp>
        <p:nvSpPr>
          <p:cNvPr id="4" name="مربع نص 3">
            <a:extLst>
              <a:ext uri="{FF2B5EF4-FFF2-40B4-BE49-F238E27FC236}">
                <a16:creationId xmlns:a16="http://schemas.microsoft.com/office/drawing/2014/main" id="{44C9EAB4-6E0B-7043-37D5-46C87B35C14C}"/>
              </a:ext>
            </a:extLst>
          </p:cNvPr>
          <p:cNvSpPr txBox="1"/>
          <p:nvPr/>
        </p:nvSpPr>
        <p:spPr>
          <a:xfrm>
            <a:off x="-396357" y="6396335"/>
            <a:ext cx="4089125" cy="461665"/>
          </a:xfrm>
          <a:prstGeom prst="rect">
            <a:avLst/>
          </a:prstGeom>
          <a:noFill/>
        </p:spPr>
        <p:txBody>
          <a:bodyPr wrap="square" rtlCol="1">
            <a:spAutoFit/>
          </a:bodyPr>
          <a:lstStyle/>
          <a:p>
            <a:pPr marL="0" algn="r" defTabSz="457200" rtl="1" eaLnBrk="1" latinLnBrk="0" hangingPunct="1"/>
            <a:r>
              <a:rPr lang="ar-SA" sz="2400" b="1" dirty="0">
                <a:solidFill>
                  <a:schemeClr val="bg1"/>
                </a:solidFill>
                <a:latin typeface="Mishafi Gold" pitchFamily="2" charset="-78"/>
                <a:cs typeface="Mishafi Gold" pitchFamily="2" charset="-78"/>
              </a:rPr>
              <a:t>تطبيقات على اللائحة التنفيذية للموارد البشرية في الخدمة المدنية</a:t>
            </a:r>
          </a:p>
        </p:txBody>
      </p:sp>
      <p:pic>
        <p:nvPicPr>
          <p:cNvPr id="8" name="صورة 7">
            <a:extLst>
              <a:ext uri="{FF2B5EF4-FFF2-40B4-BE49-F238E27FC236}">
                <a16:creationId xmlns:a16="http://schemas.microsoft.com/office/drawing/2014/main" id="{A8F5DEE4-8040-6DC7-94B3-761F93D13126}"/>
              </a:ext>
            </a:extLst>
          </p:cNvPr>
          <p:cNvPicPr>
            <a:picLocks noChangeAspect="1"/>
          </p:cNvPicPr>
          <p:nvPr/>
        </p:nvPicPr>
        <p:blipFill>
          <a:blip r:embed="rId2"/>
          <a:stretch>
            <a:fillRect/>
          </a:stretch>
        </p:blipFill>
        <p:spPr>
          <a:xfrm>
            <a:off x="-389541" y="-458673"/>
            <a:ext cx="2688395" cy="2363190"/>
          </a:xfrm>
          <a:prstGeom prst="rect">
            <a:avLst/>
          </a:prstGeom>
        </p:spPr>
      </p:pic>
      <p:pic>
        <p:nvPicPr>
          <p:cNvPr id="9" name="صورة 8">
            <a:extLst>
              <a:ext uri="{FF2B5EF4-FFF2-40B4-BE49-F238E27FC236}">
                <a16:creationId xmlns:a16="http://schemas.microsoft.com/office/drawing/2014/main" id="{818C8FDD-0036-E9E4-56F9-BD4E71A20604}"/>
              </a:ext>
            </a:extLst>
          </p:cNvPr>
          <p:cNvPicPr>
            <a:picLocks noChangeAspect="1"/>
          </p:cNvPicPr>
          <p:nvPr/>
        </p:nvPicPr>
        <p:blipFill>
          <a:blip r:embed="rId3"/>
          <a:stretch>
            <a:fillRect/>
          </a:stretch>
        </p:blipFill>
        <p:spPr>
          <a:xfrm>
            <a:off x="11293432" y="270670"/>
            <a:ext cx="711787" cy="691231"/>
          </a:xfrm>
          <a:prstGeom prst="rect">
            <a:avLst/>
          </a:prstGeom>
        </p:spPr>
      </p:pic>
    </p:spTree>
    <p:extLst>
      <p:ext uri="{BB962C8B-B14F-4D97-AF65-F5344CB8AC3E}">
        <p14:creationId xmlns:p14="http://schemas.microsoft.com/office/powerpoint/2010/main" val="2446051665"/>
      </p:ext>
    </p:extLst>
  </p:cSld>
  <p:clrMapOvr>
    <a:masterClrMapping/>
  </p:clrMapOvr>
</p:sld>
</file>

<file path=ppt/theme/theme1.xml><?xml version="1.0" encoding="utf-8"?>
<a:theme xmlns:a="http://schemas.openxmlformats.org/drawingml/2006/main" name="Office_9625033_TF10001119">
  <a:themeElements>
    <a:clrScheme name="معرض">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معرض">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عرض">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_9625033_TF10001119" id="{59CA0668-08DF-4C1F-91E8-A46AFF163BD4}" vid="{F2686C45-3821-43CA-8488-CEB2B5FD0DBC}"/>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{9F5E31E2-A886-8540-9D06-99EC4FDF4507}tf10001119</Template>
  <TotalTime>1230</TotalTime>
  <Words>1864</Words>
  <Application>Microsoft Office PowerPoint</Application>
  <PresentationFormat>شاشة عريضة</PresentationFormat>
  <Paragraphs>143</Paragraphs>
  <Slides>23</Slides>
  <Notes>0</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23</vt:i4>
      </vt:variant>
    </vt:vector>
  </HeadingPairs>
  <TitlesOfParts>
    <vt:vector size="36" baseType="lpstr">
      <vt:lpstr>Al Nile</vt:lpstr>
      <vt:lpstr>Al Tarikh</vt:lpstr>
      <vt:lpstr>Arial</vt:lpstr>
      <vt:lpstr>Calibri</vt:lpstr>
      <vt:lpstr>Courier New</vt:lpstr>
      <vt:lpstr>Damascus</vt:lpstr>
      <vt:lpstr>Franklin Gothic Book</vt:lpstr>
      <vt:lpstr>Geeza Pro</vt:lpstr>
      <vt:lpstr>Gill Sans MT</vt:lpstr>
      <vt:lpstr>Helvetica Neue</vt:lpstr>
      <vt:lpstr>Mishafi</vt:lpstr>
      <vt:lpstr>Mishafi Gold</vt:lpstr>
      <vt:lpstr>Office_9625033_TF10001119</vt:lpstr>
      <vt:lpstr>بسم الله الرحمن الرحيم   برنامج تطبيقات على اللائحة التنفيذية للموارد البشرية في الخدمة المدنية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   برنامج تطبيقات على اللائحة التنفيذية للموارد البشرية في الخدمة المدنية</dc:title>
  <dc:creator>joud otaibi</dc:creator>
  <cp:lastModifiedBy>ليلى خيري</cp:lastModifiedBy>
  <cp:revision>23</cp:revision>
  <cp:lastPrinted>2023-02-15T11:18:15Z</cp:lastPrinted>
  <dcterms:created xsi:type="dcterms:W3CDTF">2023-02-14T18:11:40Z</dcterms:created>
  <dcterms:modified xsi:type="dcterms:W3CDTF">2023-10-17T14:12:03Z</dcterms:modified>
</cp:coreProperties>
</file>