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661" r:id="rId1"/>
  </p:sldMasterIdLst>
  <p:notesMasterIdLst>
    <p:notesMasterId r:id="rId20"/>
  </p:notesMasterIdLst>
  <p:handoutMasterIdLst>
    <p:handoutMasterId r:id="rId21"/>
  </p:handoutMasterIdLst>
  <p:sldIdLst>
    <p:sldId id="305" r:id="rId2"/>
    <p:sldId id="311" r:id="rId3"/>
    <p:sldId id="313" r:id="rId4"/>
    <p:sldId id="314" r:id="rId5"/>
    <p:sldId id="315" r:id="rId6"/>
    <p:sldId id="316" r:id="rId7"/>
    <p:sldId id="317" r:id="rId8"/>
    <p:sldId id="318" r:id="rId9"/>
    <p:sldId id="320" r:id="rId10"/>
    <p:sldId id="262" r:id="rId11"/>
    <p:sldId id="329" r:id="rId12"/>
    <p:sldId id="319" r:id="rId13"/>
    <p:sldId id="331" r:id="rId14"/>
    <p:sldId id="330" r:id="rId15"/>
    <p:sldId id="332" r:id="rId16"/>
    <p:sldId id="263" r:id="rId17"/>
    <p:sldId id="333" r:id="rId18"/>
    <p:sldId id="33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91" autoAdjust="0"/>
    <p:restoredTop sz="94650"/>
  </p:normalViewPr>
  <p:slideViewPr>
    <p:cSldViewPr>
      <p:cViewPr varScale="1">
        <p:scale>
          <a:sx n="74" d="100"/>
          <a:sy n="74" d="100"/>
        </p:scale>
        <p:origin x="356" y="2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11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9AABD766-327E-252F-26D6-5904D66826EE}"/>
              </a:ext>
            </a:extLst>
          </p:cNvPr>
          <p:cNvSpPr>
            <a:spLocks noGrp="1" noChangeArrowheads="1"/>
          </p:cNvSpPr>
          <p:nvPr>
            <p:ph type="hdr" sz="quarte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anose="02020603050405020304" pitchFamily="18" charset="0"/>
              </a:defRPr>
            </a:lvl1pPr>
          </a:lstStyle>
          <a:p>
            <a:endParaRPr lang="en-US" altLang="ar-SA"/>
          </a:p>
        </p:txBody>
      </p:sp>
      <p:sp>
        <p:nvSpPr>
          <p:cNvPr id="21507" name="Rectangle 3">
            <a:extLst>
              <a:ext uri="{FF2B5EF4-FFF2-40B4-BE49-F238E27FC236}">
                <a16:creationId xmlns:a16="http://schemas.microsoft.com/office/drawing/2014/main" id="{001A7A8B-1D29-18FE-7425-5A3CD48EBF85}"/>
              </a:ext>
            </a:extLst>
          </p:cNvPr>
          <p:cNvSpPr>
            <a:spLocks noGrp="1" noChangeArrowheads="1"/>
          </p:cNvSpPr>
          <p:nvPr>
            <p:ph type="dt" sz="quarter" idx="1"/>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Times New Roman" panose="02020603050405020304" pitchFamily="18" charset="0"/>
              </a:defRPr>
            </a:lvl1pPr>
          </a:lstStyle>
          <a:p>
            <a:endParaRPr lang="en-US" altLang="ar-SA"/>
          </a:p>
        </p:txBody>
      </p:sp>
      <p:sp>
        <p:nvSpPr>
          <p:cNvPr id="21508" name="Rectangle 4">
            <a:extLst>
              <a:ext uri="{FF2B5EF4-FFF2-40B4-BE49-F238E27FC236}">
                <a16:creationId xmlns:a16="http://schemas.microsoft.com/office/drawing/2014/main" id="{96BA3F55-786A-8E1E-382C-B6CD6AC8A9BA}"/>
              </a:ext>
            </a:extLst>
          </p:cNvPr>
          <p:cNvSpPr>
            <a:spLocks noGrp="1" noChangeArrowheads="1"/>
          </p:cNvSpPr>
          <p:nvPr>
            <p:ph type="ftr" sz="quarter" idx="2"/>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anose="02020603050405020304" pitchFamily="18" charset="0"/>
              </a:defRPr>
            </a:lvl1pPr>
          </a:lstStyle>
          <a:p>
            <a:endParaRPr lang="en-US" altLang="ar-SA"/>
          </a:p>
        </p:txBody>
      </p:sp>
      <p:sp>
        <p:nvSpPr>
          <p:cNvPr id="21509" name="Rectangle 5">
            <a:extLst>
              <a:ext uri="{FF2B5EF4-FFF2-40B4-BE49-F238E27FC236}">
                <a16:creationId xmlns:a16="http://schemas.microsoft.com/office/drawing/2014/main" id="{25735970-9BD2-2E3A-E18F-7A919A9830B9}"/>
              </a:ext>
            </a:extLst>
          </p:cNvPr>
          <p:cNvSpPr>
            <a:spLocks noGrp="1" noChangeArrowheads="1"/>
          </p:cNvSpPr>
          <p:nvPr>
            <p:ph type="sldNum" sz="quarter" idx="3"/>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Times New Roman" panose="02020603050405020304" pitchFamily="18" charset="0"/>
                <a:cs typeface="Times New Roman" panose="02020603050405020304" pitchFamily="18" charset="0"/>
              </a:defRPr>
            </a:lvl1pPr>
          </a:lstStyle>
          <a:p>
            <a:fld id="{93D152A4-3118-664F-8AC1-4EF052AD2456}" type="slidenum">
              <a:rPr lang="ar-SA" altLang="ar-SA"/>
              <a:pPr/>
              <a:t>‹#›</a:t>
            </a:fld>
            <a:endParaRPr lang="en-US" altLang="ar-SA">
              <a:cs typeface="Arial" panose="020B0604020202020204"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410B3EA-10E6-0677-EB8E-5DF8272BD1A6}"/>
              </a:ext>
            </a:extLst>
          </p:cNvPr>
          <p:cNvSpPr>
            <a:spLocks noGrp="1" noChangeArrowheads="1"/>
          </p:cNvSpPr>
          <p:nvPr>
            <p:ph type="hdr" sz="quarte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anose="02020603050405020304" pitchFamily="18" charset="0"/>
              </a:defRPr>
            </a:lvl1pPr>
          </a:lstStyle>
          <a:p>
            <a:endParaRPr lang="en-US" altLang="ar-SA"/>
          </a:p>
        </p:txBody>
      </p:sp>
      <p:sp>
        <p:nvSpPr>
          <p:cNvPr id="4099" name="Rectangle 3">
            <a:extLst>
              <a:ext uri="{FF2B5EF4-FFF2-40B4-BE49-F238E27FC236}">
                <a16:creationId xmlns:a16="http://schemas.microsoft.com/office/drawing/2014/main" id="{C8DADD40-D429-DBDC-2C4E-ADBB87D3BE8E}"/>
              </a:ext>
            </a:extLst>
          </p:cNvPr>
          <p:cNvSpPr>
            <a:spLocks noGrp="1" noChangeArrowheads="1"/>
          </p:cNvSpPr>
          <p:nvPr>
            <p:ph type="dt" idx="1"/>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Times New Roman" panose="02020603050405020304" pitchFamily="18" charset="0"/>
              </a:defRPr>
            </a:lvl1pPr>
          </a:lstStyle>
          <a:p>
            <a:endParaRPr lang="en-US" altLang="ar-SA"/>
          </a:p>
        </p:txBody>
      </p:sp>
      <p:sp>
        <p:nvSpPr>
          <p:cNvPr id="4100" name="Rectangle 4">
            <a:extLst>
              <a:ext uri="{FF2B5EF4-FFF2-40B4-BE49-F238E27FC236}">
                <a16:creationId xmlns:a16="http://schemas.microsoft.com/office/drawing/2014/main" id="{DFC3891F-7ABA-7E52-C55C-96D494B3894C}"/>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6C4EB5ED-EC74-D7BD-D713-6BB3C1A59D9A}"/>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ltLang="ar-SA"/>
              <a:t>انقر لتحرير أنماط النص الرئيسي</a:t>
            </a:r>
          </a:p>
          <a:p>
            <a:pPr lvl="1"/>
            <a:r>
              <a:rPr lang="ar-SA" altLang="ar-SA"/>
              <a:t>المستوى الثاني</a:t>
            </a:r>
          </a:p>
          <a:p>
            <a:pPr lvl="2"/>
            <a:r>
              <a:rPr lang="ar-SA" altLang="ar-SA"/>
              <a:t>المستوى الثالث</a:t>
            </a:r>
          </a:p>
          <a:p>
            <a:pPr lvl="3"/>
            <a:r>
              <a:rPr lang="ar-SA" altLang="ar-SA"/>
              <a:t>المستوى الرابع</a:t>
            </a:r>
          </a:p>
          <a:p>
            <a:pPr lvl="4"/>
            <a:r>
              <a:rPr lang="ar-SA" altLang="ar-SA"/>
              <a:t>المستوى الخامس</a:t>
            </a:r>
          </a:p>
        </p:txBody>
      </p:sp>
      <p:sp>
        <p:nvSpPr>
          <p:cNvPr id="4102" name="Rectangle 6">
            <a:extLst>
              <a:ext uri="{FF2B5EF4-FFF2-40B4-BE49-F238E27FC236}">
                <a16:creationId xmlns:a16="http://schemas.microsoft.com/office/drawing/2014/main" id="{9AE90CF9-C362-F928-BB1D-0265AE2D827E}"/>
              </a:ext>
            </a:extLst>
          </p:cNvPr>
          <p:cNvSpPr>
            <a:spLocks noGrp="1" noChangeArrowheads="1"/>
          </p:cNvSpPr>
          <p:nvPr>
            <p:ph type="ftr" sz="quarter" idx="4"/>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anose="02020603050405020304" pitchFamily="18" charset="0"/>
              </a:defRPr>
            </a:lvl1pPr>
          </a:lstStyle>
          <a:p>
            <a:endParaRPr lang="en-US" altLang="ar-SA"/>
          </a:p>
        </p:txBody>
      </p:sp>
      <p:sp>
        <p:nvSpPr>
          <p:cNvPr id="4103" name="Rectangle 7">
            <a:extLst>
              <a:ext uri="{FF2B5EF4-FFF2-40B4-BE49-F238E27FC236}">
                <a16:creationId xmlns:a16="http://schemas.microsoft.com/office/drawing/2014/main" id="{BB08926C-F97E-2E8E-CE64-9FCA5CF56679}"/>
              </a:ext>
            </a:extLst>
          </p:cNvPr>
          <p:cNvSpPr>
            <a:spLocks noGrp="1" noChangeArrowheads="1"/>
          </p:cNvSpPr>
          <p:nvPr>
            <p:ph type="sldNum" sz="quarter" idx="5"/>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Times New Roman" panose="02020603050405020304" pitchFamily="18" charset="0"/>
                <a:cs typeface="Times New Roman" panose="02020603050405020304" pitchFamily="18" charset="0"/>
              </a:defRPr>
            </a:lvl1pPr>
          </a:lstStyle>
          <a:p>
            <a:fld id="{7E86AF85-D2AB-7347-A92A-762C77C48003}" type="slidenum">
              <a:rPr lang="ar-SA" altLang="ar-SA"/>
              <a:pPr/>
              <a:t>‹#›</a:t>
            </a:fld>
            <a:endParaRPr lang="en-US" altLang="ar-SA">
              <a:cs typeface="Arial" panose="020B0604020202020204" pitchFamily="34" charset="0"/>
            </a:endParaRPr>
          </a:p>
        </p:txBody>
      </p:sp>
    </p:spTree>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1pPr>
    <a:lvl2pPr marL="457200" algn="r" rtl="1" fontAlgn="base">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813335" y="802299"/>
            <a:ext cx="6477805" cy="2541431"/>
          </a:xfrm>
        </p:spPr>
        <p:txBody>
          <a:bodyPr bIns="0" anchor="b">
            <a:normAutofit/>
          </a:bodyPr>
          <a:lstStyle>
            <a:lvl1pPr algn="l">
              <a:defRPr sz="495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813335" y="3531205"/>
            <a:ext cx="6477804" cy="977621"/>
          </a:xfrm>
        </p:spPr>
        <p:txBody>
          <a:bodyPr tIns="91440" bIns="91440">
            <a:normAutofit/>
          </a:bodyPr>
          <a:lstStyle>
            <a:lvl1pPr marL="0" indent="0" algn="l">
              <a:buNone/>
              <a:defRPr sz="1350" b="0" cap="all"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D97F4290-AC6C-9444-8A89-8828BC414B83}" type="datetime1">
              <a:rPr lang="ar-SA" altLang="ar-SA" smtClean="0"/>
              <a:t>03/04/45</a:t>
            </a:fld>
            <a:endParaRPr lang="en-US" altLang="ar-SA"/>
          </a:p>
        </p:txBody>
      </p:sp>
      <p:sp>
        <p:nvSpPr>
          <p:cNvPr id="5" name="Footer Placeholder 4"/>
          <p:cNvSpPr>
            <a:spLocks noGrp="1"/>
          </p:cNvSpPr>
          <p:nvPr>
            <p:ph type="ftr" sz="quarter" idx="11"/>
          </p:nvPr>
        </p:nvSpPr>
        <p:spPr>
          <a:xfrm>
            <a:off x="1812376" y="329308"/>
            <a:ext cx="3730436" cy="309201"/>
          </a:xfrm>
        </p:spPr>
        <p:txBody>
          <a:bodyPr/>
          <a:lstStyle/>
          <a:p>
            <a:endParaRPr lang="en-US" altLang="ar-SA"/>
          </a:p>
        </p:txBody>
      </p:sp>
      <p:sp>
        <p:nvSpPr>
          <p:cNvPr id="6" name="Slide Number Placeholder 5"/>
          <p:cNvSpPr>
            <a:spLocks noGrp="1"/>
          </p:cNvSpPr>
          <p:nvPr>
            <p:ph type="sldNum" sz="quarter" idx="12"/>
          </p:nvPr>
        </p:nvSpPr>
        <p:spPr>
          <a:xfrm>
            <a:off x="1078249" y="798973"/>
            <a:ext cx="608264" cy="503578"/>
          </a:xfrm>
        </p:spPr>
        <p:txBody>
          <a:bodyPr/>
          <a:lstStyle/>
          <a:p>
            <a:fld id="{65383C5C-D483-D049-A832-9B0FC1A9187E}" type="slidenum">
              <a:rPr lang="ar-SA" altLang="ar-SA" smtClean="0"/>
              <a:pPr/>
              <a:t>‹#›</a:t>
            </a:fld>
            <a:endParaRPr lang="en-US" altLang="ar-SA"/>
          </a:p>
        </p:txBody>
      </p:sp>
      <p:cxnSp>
        <p:nvCxnSpPr>
          <p:cNvPr id="15" name="Straight Connector 14"/>
          <p:cNvCxnSpPr/>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62026924"/>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8ED9C004-45DD-6F48-9981-A623F46688AB}" type="datetime1">
              <a:rPr lang="ar-SA" smtClean="0"/>
              <a:t>03/04/45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090422"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86607627"/>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333" y="798974"/>
            <a:ext cx="1211807" cy="4659889"/>
          </a:xfrm>
        </p:spPr>
        <p:txBody>
          <a:bodyPr vert="eaVert"/>
          <a:lstStyle>
            <a:lvl1pPr algn="l">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083504" y="798974"/>
            <a:ext cx="5871623" cy="4659889"/>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D70B341E-F6D9-4A44-8F8A-53403BA10729}" type="datetime1">
              <a:rPr lang="ar-SA" smtClean="0"/>
              <a:t>03/04/45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7079333"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43422206"/>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ECCEA64-2BD0-064C-89C1-A26355846726}" type="datetime1">
              <a:rPr lang="ar-SA" smtClean="0"/>
              <a:t>03/04/45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090422"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39781600"/>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090679" y="1756130"/>
            <a:ext cx="6482366" cy="1887950"/>
          </a:xfrm>
        </p:spPr>
        <p:txBody>
          <a:bodyPr anchor="b">
            <a:normAutofit/>
          </a:bodyPr>
          <a:lstStyle>
            <a:lvl1pPr algn="l">
              <a:defRPr sz="27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90679" y="3806196"/>
            <a:ext cx="6472835" cy="1012929"/>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9A8F53A7-EFC0-424E-90BC-388CC5FFFA5D}" type="datetime1">
              <a:rPr lang="ar-SA" smtClean="0"/>
              <a:t>03/04/45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090679" y="3804985"/>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54695265"/>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a:xfrm>
            <a:off x="1086913" y="804890"/>
            <a:ext cx="7204226" cy="1059305"/>
          </a:xfrm>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085498" y="2010879"/>
            <a:ext cx="3483864" cy="344859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810328" y="2017343"/>
            <a:ext cx="3483864" cy="344152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CD4A0655-AAED-7844-8FE2-F1563D80A6A1}" type="datetime1">
              <a:rPr lang="ar-SA" smtClean="0"/>
              <a:t>03/04/45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090422"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80568949"/>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085394" y="804164"/>
            <a:ext cx="7205746" cy="1056319"/>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85393" y="2019550"/>
            <a:ext cx="3483864" cy="801943"/>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نص الشكل الرئيسي</a:t>
            </a:r>
          </a:p>
        </p:txBody>
      </p:sp>
      <p:sp>
        <p:nvSpPr>
          <p:cNvPr id="4" name="Content Placeholder 3"/>
          <p:cNvSpPr>
            <a:spLocks noGrp="1"/>
          </p:cNvSpPr>
          <p:nvPr>
            <p:ph sz="half" idx="2"/>
          </p:nvPr>
        </p:nvSpPr>
        <p:spPr>
          <a:xfrm>
            <a:off x="1085393" y="2824270"/>
            <a:ext cx="3483864" cy="264445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809272" y="2023004"/>
            <a:ext cx="3483864" cy="802237"/>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4809272" y="2821491"/>
            <a:ext cx="3483864" cy="2637371"/>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B3C91202-1E24-284C-BAE7-F2A819B28C8E}" type="datetime1">
              <a:rPr lang="ar-SA" smtClean="0"/>
              <a:t>03/04/45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090422"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89470868"/>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EF71ECE3-5A2B-9B4A-98E7-E4D142410CDE}" type="datetime1">
              <a:rPr lang="ar-SA" smtClean="0"/>
              <a:t>03/04/45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090422"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64944729"/>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3CCE26-6F88-C746-B4F0-B0E341294EE2}" type="datetime1">
              <a:rPr lang="ar-SA" smtClean="0"/>
              <a:t>03/04/45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63773415"/>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083504" y="798973"/>
            <a:ext cx="2454824" cy="2247117"/>
          </a:xfrm>
        </p:spPr>
        <p:txBody>
          <a:bodyPr anchor="b">
            <a:normAutofit/>
          </a:bodyPr>
          <a:lstStyle>
            <a:lvl1pPr algn="l">
              <a:defRPr sz="18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3782785" y="798974"/>
            <a:ext cx="4509353" cy="4658826"/>
          </a:xfrm>
        </p:spPr>
        <p:txBody>
          <a:bodyPr anchor="ct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083504" y="3205492"/>
            <a:ext cx="2456260" cy="2248181"/>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FE9B8C1-43B8-3D4A-9D3C-ADC80C9EC639}" type="datetime1">
              <a:rPr lang="ar-SA" smtClean="0"/>
              <a:t>03/04/45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086210" y="3205491"/>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99164310"/>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grpSp>
        <p:nvGrpSpPr>
          <p:cNvPr id="8" name="Group 7"/>
          <p:cNvGrpSpPr/>
          <p:nvPr/>
        </p:nvGrpSpPr>
        <p:grpSpPr>
          <a:xfrm>
            <a:off x="5608041" y="482171"/>
            <a:ext cx="3055900"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1129513"/>
            <a:ext cx="4149246" cy="1830584"/>
          </a:xfrm>
        </p:spPr>
        <p:txBody>
          <a:bodyPr anchor="b">
            <a:normAutofit/>
          </a:bodyPr>
          <a:lstStyle>
            <a:lvl1pPr>
              <a:defRPr sz="24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6093292" y="1122543"/>
            <a:ext cx="209337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087747" y="3145992"/>
            <a:ext cx="4143303" cy="2003742"/>
          </a:xfrm>
        </p:spPr>
        <p:txBody>
          <a:bodyPr>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انقر لتحرير أنماط نص الشكل الرئيسي</a:t>
            </a:r>
          </a:p>
        </p:txBody>
      </p:sp>
      <p:sp>
        <p:nvSpPr>
          <p:cNvPr id="5" name="Date Placeholder 4"/>
          <p:cNvSpPr>
            <a:spLocks noGrp="1"/>
          </p:cNvSpPr>
          <p:nvPr>
            <p:ph type="dt" sz="half" idx="10"/>
          </p:nvPr>
        </p:nvSpPr>
        <p:spPr>
          <a:xfrm>
            <a:off x="1085537" y="5469857"/>
            <a:ext cx="4145513" cy="320123"/>
          </a:xfrm>
        </p:spPr>
        <p:txBody>
          <a:bodyPr/>
          <a:lstStyle>
            <a:lvl1pPr algn="l">
              <a:defRPr/>
            </a:lvl1pPr>
          </a:lstStyle>
          <a:p>
            <a:fld id="{AD5E35D9-F27C-BC46-B5A7-6BC46538DE3C}" type="datetime1">
              <a:rPr lang="ar-SA" smtClean="0"/>
              <a:t>03/04/45</a:t>
            </a:fld>
            <a:endParaRPr lang="en-US" dirty="0"/>
          </a:p>
        </p:txBody>
      </p:sp>
      <p:sp>
        <p:nvSpPr>
          <p:cNvPr id="6" name="Footer Placeholder 5"/>
          <p:cNvSpPr>
            <a:spLocks noGrp="1"/>
          </p:cNvSpPr>
          <p:nvPr>
            <p:ph type="ftr" sz="quarter" idx="11"/>
          </p:nvPr>
        </p:nvSpPr>
        <p:spPr>
          <a:xfrm>
            <a:off x="1085537" y="318641"/>
            <a:ext cx="4155753"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085537" y="3143605"/>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58600063"/>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7"/>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
        <p:nvSpPr>
          <p:cNvPr id="2" name="Title Placeholder 1"/>
          <p:cNvSpPr>
            <a:spLocks noGrp="1"/>
          </p:cNvSpPr>
          <p:nvPr>
            <p:ph type="title"/>
          </p:nvPr>
        </p:nvSpPr>
        <p:spPr>
          <a:xfrm>
            <a:off x="1088685" y="804520"/>
            <a:ext cx="7202456" cy="1049235"/>
          </a:xfrm>
          <a:prstGeom prst="rect">
            <a:avLst/>
          </a:prstGeom>
        </p:spPr>
        <p:txBody>
          <a:bodyPr vert="horz" lIns="91440" tIns="45720" rIns="91440" bIns="45720" rtlCol="0" anchor="t">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88685" y="2015733"/>
            <a:ext cx="7202456" cy="3450613"/>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5665604" y="330370"/>
            <a:ext cx="2625536" cy="309201"/>
          </a:xfrm>
          <a:prstGeom prst="rect">
            <a:avLst/>
          </a:prstGeom>
        </p:spPr>
        <p:txBody>
          <a:bodyPr vert="horz" lIns="91440" tIns="45720" rIns="91440" bIns="45720" rtlCol="0" anchor="ctr"/>
          <a:lstStyle>
            <a:lvl1pPr algn="r">
              <a:defRPr sz="750">
                <a:solidFill>
                  <a:schemeClr val="tx1">
                    <a:tint val="75000"/>
                  </a:schemeClr>
                </a:solidFill>
              </a:defRPr>
            </a:lvl1pPr>
          </a:lstStyle>
          <a:p>
            <a:fld id="{D2DEC095-BFB1-FA45-886D-0CB3E44CF365}" type="datetime1">
              <a:rPr lang="ar-SA" smtClean="0"/>
              <a:t>03/04/45</a:t>
            </a:fld>
            <a:endParaRPr lang="en-US" dirty="0"/>
          </a:p>
        </p:txBody>
      </p:sp>
      <p:sp>
        <p:nvSpPr>
          <p:cNvPr id="5" name="Footer Placeholder 4"/>
          <p:cNvSpPr>
            <a:spLocks noGrp="1"/>
          </p:cNvSpPr>
          <p:nvPr>
            <p:ph type="ftr" sz="quarter" idx="3"/>
          </p:nvPr>
        </p:nvSpPr>
        <p:spPr>
          <a:xfrm>
            <a:off x="1088684" y="329308"/>
            <a:ext cx="4454127" cy="309201"/>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0046" y="798973"/>
            <a:ext cx="608264" cy="503578"/>
          </a:xfrm>
          <a:prstGeom prst="rect">
            <a:avLst/>
          </a:prstGeom>
        </p:spPr>
        <p:txBody>
          <a:bodyPr vert="horz" lIns="91440" tIns="45720" rIns="91440" bIns="45720" rtlCol="0" anchor="t"/>
          <a:lstStyle>
            <a:lvl1pPr algn="r">
              <a:defRPr sz="21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163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2"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slide(fromRight)">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32" dur="1000" fill="hold"/>
                                        <p:tgtEl>
                                          <p:spTgt spid="3"/>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44" dur="1000" fill="hold"/>
                                        <p:tgtEl>
                                          <p:spTgt spid="3"/>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56" dur="1000" fill="hold"/>
                                        <p:tgtEl>
                                          <p:spTgt spid="3"/>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l" defTabSz="685800" rtl="1" eaLnBrk="1" latinLnBrk="0" hangingPunct="1">
        <a:lnSpc>
          <a:spcPct val="90000"/>
        </a:lnSpc>
        <a:spcBef>
          <a:spcPct val="0"/>
        </a:spcBef>
        <a:buNone/>
        <a:defRPr sz="2400" b="0" i="0" kern="1200" cap="all">
          <a:solidFill>
            <a:schemeClr val="tx1"/>
          </a:solidFill>
          <a:effectLst/>
          <a:latin typeface="+mj-lt"/>
          <a:ea typeface="+mj-ea"/>
          <a:cs typeface="+mj-cs"/>
        </a:defRPr>
      </a:lvl1pPr>
    </p:titleStyle>
    <p:bodyStyle>
      <a:lvl1pPr marL="171450" indent="-171450" algn="r" defTabSz="685800" rtl="1"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r" defTabSz="685800" rtl="1"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r" defTabSz="685800" rtl="1"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r" defTabSz="685800" rtl="1"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r" defTabSz="685800" rtl="1"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r" defTabSz="685800" rtl="1"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r" defTabSz="685800" rtl="1"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r" defTabSz="685800" rtl="1"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r" defTabSz="685800" rtl="1"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8E647BE-6F84-207F-F643-E5BF2905F864}"/>
              </a:ext>
            </a:extLst>
          </p:cNvPr>
          <p:cNvSpPr txBox="1">
            <a:spLocks/>
          </p:cNvSpPr>
          <p:nvPr/>
        </p:nvSpPr>
        <p:spPr>
          <a:xfrm>
            <a:off x="1220087" y="1642730"/>
            <a:ext cx="7200900" cy="3353243"/>
          </a:xfrm>
          <a:prstGeom prst="rect">
            <a:avLst/>
          </a:prstGeom>
        </p:spPr>
        <p:txBody>
          <a:bodyPr>
            <a:normAutofit/>
          </a:bodyPr>
          <a:lstStyle>
            <a:lvl1pPr algn="l" defTabSz="914400" rtl="1" eaLnBrk="1" latinLnBrk="0" hangingPunct="1">
              <a:lnSpc>
                <a:spcPct val="89000"/>
              </a:lnSpc>
              <a:spcBef>
                <a:spcPct val="0"/>
              </a:spcBef>
              <a:buNone/>
              <a:defRPr sz="4400" kern="1200" baseline="0">
                <a:solidFill>
                  <a:schemeClr val="tx2"/>
                </a:solidFill>
                <a:latin typeface="+mj-lt"/>
                <a:ea typeface="+mj-ea"/>
                <a:cs typeface="+mj-cs"/>
              </a:defRPr>
            </a:lvl1pPr>
          </a:lstStyle>
          <a:p>
            <a:pPr algn="ctr"/>
            <a:br>
              <a:rPr lang="ar-SA" sz="3300" dirty="0">
                <a:latin typeface="Helvetica Neue" panose="02000503000000020004" pitchFamily="2" charset="0"/>
              </a:rPr>
            </a:br>
            <a:br>
              <a:rPr lang="ar-SA" sz="3300" dirty="0">
                <a:latin typeface="Helvetica Neue" panose="02000503000000020004" pitchFamily="2" charset="0"/>
              </a:rPr>
            </a:br>
            <a:r>
              <a:rPr lang="ar-SA" sz="10350" dirty="0">
                <a:solidFill>
                  <a:schemeClr val="tx1"/>
                </a:solidFill>
                <a:latin typeface="Geeza Pro" panose="02000400000000000000" pitchFamily="2" charset="-78"/>
                <a:cs typeface="Waseem" pitchFamily="2" charset="-78"/>
              </a:rPr>
              <a:t>اليوم</a:t>
            </a:r>
            <a:r>
              <a:rPr lang="ar-SA" sz="10350" dirty="0">
                <a:solidFill>
                  <a:schemeClr val="tx1"/>
                </a:solidFill>
                <a:latin typeface="Helvetica Neue" panose="02000503000000020004" pitchFamily="2" charset="0"/>
                <a:cs typeface="Waseem" pitchFamily="2" charset="-78"/>
              </a:rPr>
              <a:t> </a:t>
            </a:r>
            <a:r>
              <a:rPr lang="ar-SA" sz="10350" dirty="0">
                <a:solidFill>
                  <a:schemeClr val="tx1"/>
                </a:solidFill>
                <a:latin typeface="Geeza Pro" panose="02000400000000000000" pitchFamily="2" charset="-78"/>
                <a:cs typeface="Waseem" pitchFamily="2" charset="-78"/>
              </a:rPr>
              <a:t>الرابع</a:t>
            </a:r>
            <a:br>
              <a:rPr lang="ar-SA" sz="3300" dirty="0">
                <a:latin typeface="Geeza Pro" panose="02000400000000000000" pitchFamily="2" charset="-78"/>
                <a:cs typeface="Geeza Pro" panose="02000400000000000000" pitchFamily="2" charset="-78"/>
              </a:rPr>
            </a:br>
            <a:endParaRPr lang="ar-SA" sz="3300" dirty="0"/>
          </a:p>
        </p:txBody>
      </p:sp>
      <p:sp>
        <p:nvSpPr>
          <p:cNvPr id="4" name="عنصر نائب لرقم الشريحة 3">
            <a:extLst>
              <a:ext uri="{FF2B5EF4-FFF2-40B4-BE49-F238E27FC236}">
                <a16:creationId xmlns:a16="http://schemas.microsoft.com/office/drawing/2014/main" id="{04FA2660-0AD0-7DCF-8DC0-A295F9292E30}"/>
              </a:ext>
            </a:extLst>
          </p:cNvPr>
          <p:cNvSpPr>
            <a:spLocks noGrp="1"/>
          </p:cNvSpPr>
          <p:nvPr>
            <p:ph type="sldNum" sz="quarter" idx="12"/>
          </p:nvPr>
        </p:nvSpPr>
        <p:spPr>
          <a:xfrm>
            <a:off x="323528" y="980728"/>
            <a:ext cx="608264" cy="503578"/>
          </a:xfrm>
        </p:spPr>
        <p:txBody>
          <a:bodyPr/>
          <a:lstStyle/>
          <a:p>
            <a:fld id="{098F827F-A5ED-0546-A3CE-688773DC6345}" type="slidenum">
              <a:rPr lang="ar-SA" smtClean="0"/>
              <a:t>1</a:t>
            </a:fld>
            <a:endParaRPr lang="ar-SA" dirty="0"/>
          </a:p>
        </p:txBody>
      </p:sp>
      <p:sp>
        <p:nvSpPr>
          <p:cNvPr id="5" name="مربع نص 4">
            <a:extLst>
              <a:ext uri="{FF2B5EF4-FFF2-40B4-BE49-F238E27FC236}">
                <a16:creationId xmlns:a16="http://schemas.microsoft.com/office/drawing/2014/main" id="{E007BA81-F254-315D-3917-E1D2DBFAE645}"/>
              </a:ext>
            </a:extLst>
          </p:cNvPr>
          <p:cNvSpPr txBox="1"/>
          <p:nvPr/>
        </p:nvSpPr>
        <p:spPr>
          <a:xfrm>
            <a:off x="0" y="6237312"/>
            <a:ext cx="3066844" cy="400110"/>
          </a:xfrm>
          <a:prstGeom prst="rect">
            <a:avLst/>
          </a:prstGeom>
          <a:noFill/>
        </p:spPr>
        <p:txBody>
          <a:bodyPr wrap="square" rtlCol="1">
            <a:spAutoFit/>
          </a:bodyPr>
          <a:lstStyle/>
          <a:p>
            <a:pPr algn="r" defTabSz="342900" rtl="1"/>
            <a:r>
              <a:rPr lang="ar-SA" sz="20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3" name="صورة 2">
            <a:extLst>
              <a:ext uri="{FF2B5EF4-FFF2-40B4-BE49-F238E27FC236}">
                <a16:creationId xmlns:a16="http://schemas.microsoft.com/office/drawing/2014/main" id="{D5298D54-AB47-B8AC-470A-5E57602B159D}"/>
              </a:ext>
            </a:extLst>
          </p:cNvPr>
          <p:cNvPicPr>
            <a:picLocks noChangeAspect="1"/>
          </p:cNvPicPr>
          <p:nvPr/>
        </p:nvPicPr>
        <p:blipFill>
          <a:blip r:embed="rId2"/>
          <a:stretch>
            <a:fillRect/>
          </a:stretch>
        </p:blipFill>
        <p:spPr>
          <a:xfrm>
            <a:off x="8316416" y="260648"/>
            <a:ext cx="711787" cy="624656"/>
          </a:xfrm>
          <a:prstGeom prst="rect">
            <a:avLst/>
          </a:prstGeom>
        </p:spPr>
      </p:pic>
      <p:pic>
        <p:nvPicPr>
          <p:cNvPr id="6" name="صورة 5">
            <a:extLst>
              <a:ext uri="{FF2B5EF4-FFF2-40B4-BE49-F238E27FC236}">
                <a16:creationId xmlns:a16="http://schemas.microsoft.com/office/drawing/2014/main" id="{97FDAE84-327A-0672-A57D-FA476260A741}"/>
              </a:ext>
            </a:extLst>
          </p:cNvPr>
          <p:cNvPicPr>
            <a:picLocks noChangeAspect="1"/>
          </p:cNvPicPr>
          <p:nvPr/>
        </p:nvPicPr>
        <p:blipFill>
          <a:blip r:embed="rId3"/>
          <a:stretch>
            <a:fillRect/>
          </a:stretch>
        </p:blipFill>
        <p:spPr>
          <a:xfrm>
            <a:off x="-396357" y="-446796"/>
            <a:ext cx="2688395" cy="2363190"/>
          </a:xfrm>
          <a:prstGeom prst="rect">
            <a:avLst/>
          </a:prstGeom>
        </p:spPr>
      </p:pic>
    </p:spTree>
    <p:extLst>
      <p:ext uri="{BB962C8B-B14F-4D97-AF65-F5344CB8AC3E}">
        <p14:creationId xmlns:p14="http://schemas.microsoft.com/office/powerpoint/2010/main" val="482191479"/>
      </p:ext>
    </p:ext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683568" y="797510"/>
            <a:ext cx="8262257" cy="5262979"/>
          </a:xfrm>
          <a:prstGeom prst="rect">
            <a:avLst/>
          </a:prstGeom>
          <a:noFill/>
        </p:spPr>
        <p:txBody>
          <a:bodyPr wrap="square" rtlCol="1">
            <a:spAutoFit/>
          </a:bodyPr>
          <a:lstStyle/>
          <a:p>
            <a:pPr algn="r" rtl="1">
              <a:lnSpc>
                <a:spcPct val="150000"/>
              </a:lnSpc>
            </a:pPr>
            <a:r>
              <a:rPr lang="ar-SA" sz="2800" b="1" i="1" dirty="0">
                <a:latin typeface="Al Tarikh" pitchFamily="2" charset="-78"/>
                <a:cs typeface="Al Tarikh" pitchFamily="2" charset="-78"/>
              </a:rPr>
              <a:t>الحالة الدراسية : (انهاء الخدمة)</a:t>
            </a:r>
          </a:p>
          <a:p>
            <a:pPr algn="r" rtl="1">
              <a:lnSpc>
                <a:spcPct val="150000"/>
              </a:lnSpc>
            </a:pPr>
            <a:r>
              <a:rPr lang="ar-SA" sz="2800" i="1" dirty="0">
                <a:latin typeface="Al Tarikh" pitchFamily="2" charset="-78"/>
                <a:cs typeface="Al Tarikh" pitchFamily="2" charset="-78"/>
              </a:rPr>
              <a:t>التحق احد الموظفين بالعمل بإحدى الجهات الحكومية، واستمر في الخدمة أكثر من (10) سنوات، وعرض عليه وظيفة في مدينة أخرى براتب مجزي وعمل جديد وفيه تحدي فقبل العرض وتقدم بطلب لرئيسه للاستقالة والذي رفعها إلى صاحب الصلاحية، الموظف غادر في اليوم الثاني لمقر عمله واتجه إلى العمل الجديد دون أن يصدر له قرار استقالة.</a:t>
            </a:r>
          </a:p>
          <a:p>
            <a:pPr algn="r" rtl="1">
              <a:lnSpc>
                <a:spcPct val="150000"/>
              </a:lnSpc>
            </a:pPr>
            <a:r>
              <a:rPr lang="ar-SA" sz="2800" i="1" dirty="0">
                <a:latin typeface="Al Tarikh" pitchFamily="2" charset="-78"/>
                <a:cs typeface="Al Tarikh" pitchFamily="2" charset="-78"/>
              </a:rPr>
              <a:t>هل تصرفه صحيح، ولماذا؟ مدعماً رأيك بمادة قانونية</a:t>
            </a:r>
          </a:p>
          <a:p>
            <a:pPr algn="r" rtl="1">
              <a:lnSpc>
                <a:spcPct val="150000"/>
              </a:lnSpc>
            </a:pPr>
            <a:r>
              <a:rPr lang="ar-SA" sz="2800" i="1" dirty="0">
                <a:latin typeface="Al Tarikh" pitchFamily="2" charset="-78"/>
                <a:cs typeface="Al Tarikh" pitchFamily="2" charset="-78"/>
              </a:rPr>
              <a:t>طلب منك مدير عام الموارد البشرية معالجة هذا الموضوع، والرفع بتوصياتك له؟</a:t>
            </a:r>
          </a:p>
        </p:txBody>
      </p:sp>
      <p:sp>
        <p:nvSpPr>
          <p:cNvPr id="3" name="مربع نص 2">
            <a:extLst>
              <a:ext uri="{FF2B5EF4-FFF2-40B4-BE49-F238E27FC236}">
                <a16:creationId xmlns:a16="http://schemas.microsoft.com/office/drawing/2014/main" id="{E494668C-C836-87B8-74E9-B2A65B8574D0}"/>
              </a:ext>
            </a:extLst>
          </p:cNvPr>
          <p:cNvSpPr txBox="1"/>
          <p:nvPr/>
        </p:nvSpPr>
        <p:spPr>
          <a:xfrm>
            <a:off x="0" y="6237312"/>
            <a:ext cx="3066844" cy="400110"/>
          </a:xfrm>
          <a:prstGeom prst="rect">
            <a:avLst/>
          </a:prstGeom>
          <a:noFill/>
        </p:spPr>
        <p:txBody>
          <a:bodyPr wrap="square" rtlCol="1">
            <a:spAutoFit/>
          </a:bodyPr>
          <a:lstStyle/>
          <a:p>
            <a:pPr algn="r" defTabSz="342900" rtl="1"/>
            <a:r>
              <a:rPr lang="ar-SA" sz="20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4" name="صورة 3">
            <a:extLst>
              <a:ext uri="{FF2B5EF4-FFF2-40B4-BE49-F238E27FC236}">
                <a16:creationId xmlns:a16="http://schemas.microsoft.com/office/drawing/2014/main" id="{8D1DD4F6-9B04-934C-545F-FC9B6E8EA6C8}"/>
              </a:ext>
            </a:extLst>
          </p:cNvPr>
          <p:cNvPicPr>
            <a:picLocks noChangeAspect="1"/>
          </p:cNvPicPr>
          <p:nvPr/>
        </p:nvPicPr>
        <p:blipFill>
          <a:blip r:embed="rId2"/>
          <a:stretch>
            <a:fillRect/>
          </a:stretch>
        </p:blipFill>
        <p:spPr>
          <a:xfrm>
            <a:off x="-396357" y="-446796"/>
            <a:ext cx="2688395" cy="2363190"/>
          </a:xfrm>
          <a:prstGeom prst="rect">
            <a:avLst/>
          </a:prstGeom>
        </p:spPr>
      </p:pic>
      <p:pic>
        <p:nvPicPr>
          <p:cNvPr id="5" name="صورة 4">
            <a:extLst>
              <a:ext uri="{FF2B5EF4-FFF2-40B4-BE49-F238E27FC236}">
                <a16:creationId xmlns:a16="http://schemas.microsoft.com/office/drawing/2014/main" id="{AA2A5801-C587-36B1-E1B8-22D6E7F8979D}"/>
              </a:ext>
            </a:extLst>
          </p:cNvPr>
          <p:cNvPicPr>
            <a:picLocks noChangeAspect="1"/>
          </p:cNvPicPr>
          <p:nvPr/>
        </p:nvPicPr>
        <p:blipFill>
          <a:blip r:embed="rId3"/>
          <a:stretch>
            <a:fillRect/>
          </a:stretch>
        </p:blipFill>
        <p:spPr>
          <a:xfrm>
            <a:off x="8316416" y="260648"/>
            <a:ext cx="711787" cy="624656"/>
          </a:xfrm>
          <a:prstGeom prst="rect">
            <a:avLst/>
          </a:prstGeom>
        </p:spPr>
      </p:pic>
    </p:spTree>
    <p:extLst>
      <p:ext uri="{BB962C8B-B14F-4D97-AF65-F5344CB8AC3E}">
        <p14:creationId xmlns:p14="http://schemas.microsoft.com/office/powerpoint/2010/main" val="884554759"/>
      </p:ext>
    </p:ext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8E647BE-6F84-207F-F643-E5BF2905F864}"/>
              </a:ext>
            </a:extLst>
          </p:cNvPr>
          <p:cNvSpPr txBox="1">
            <a:spLocks/>
          </p:cNvSpPr>
          <p:nvPr/>
        </p:nvSpPr>
        <p:spPr>
          <a:xfrm>
            <a:off x="1220087" y="1642730"/>
            <a:ext cx="7200900" cy="3353243"/>
          </a:xfrm>
          <a:prstGeom prst="rect">
            <a:avLst/>
          </a:prstGeom>
        </p:spPr>
        <p:txBody>
          <a:bodyPr>
            <a:normAutofit/>
          </a:bodyPr>
          <a:lstStyle>
            <a:lvl1pPr algn="l" defTabSz="914400" rtl="1" eaLnBrk="1" latinLnBrk="0" hangingPunct="1">
              <a:lnSpc>
                <a:spcPct val="89000"/>
              </a:lnSpc>
              <a:spcBef>
                <a:spcPct val="0"/>
              </a:spcBef>
              <a:buNone/>
              <a:defRPr sz="4400" kern="1200" baseline="0">
                <a:solidFill>
                  <a:schemeClr val="tx2"/>
                </a:solidFill>
                <a:latin typeface="+mj-lt"/>
                <a:ea typeface="+mj-ea"/>
                <a:cs typeface="+mj-cs"/>
              </a:defRPr>
            </a:lvl1pPr>
          </a:lstStyle>
          <a:p>
            <a:pPr algn="ctr"/>
            <a:br>
              <a:rPr lang="ar-SA" sz="3300" dirty="0">
                <a:latin typeface="Helvetica Neue" panose="02000503000000020004" pitchFamily="2" charset="0"/>
              </a:rPr>
            </a:br>
            <a:br>
              <a:rPr lang="ar-SA" sz="3300" dirty="0">
                <a:latin typeface="Helvetica Neue" panose="02000503000000020004" pitchFamily="2" charset="0"/>
              </a:rPr>
            </a:br>
            <a:r>
              <a:rPr lang="ar-SA" sz="10350" dirty="0">
                <a:solidFill>
                  <a:schemeClr val="tx1"/>
                </a:solidFill>
                <a:latin typeface="Geeza Pro" panose="02000400000000000000" pitchFamily="2" charset="-78"/>
                <a:cs typeface="Waseem" pitchFamily="2" charset="-78"/>
              </a:rPr>
              <a:t>الجلسة الثانية</a:t>
            </a:r>
            <a:br>
              <a:rPr lang="ar-SA" sz="3300" dirty="0">
                <a:latin typeface="Geeza Pro" panose="02000400000000000000" pitchFamily="2" charset="-78"/>
                <a:cs typeface="Geeza Pro" panose="02000400000000000000" pitchFamily="2" charset="-78"/>
              </a:rPr>
            </a:br>
            <a:endParaRPr lang="ar-SA" sz="3300" dirty="0"/>
          </a:p>
        </p:txBody>
      </p:sp>
      <p:sp>
        <p:nvSpPr>
          <p:cNvPr id="4" name="عنصر نائب لرقم الشريحة 3">
            <a:extLst>
              <a:ext uri="{FF2B5EF4-FFF2-40B4-BE49-F238E27FC236}">
                <a16:creationId xmlns:a16="http://schemas.microsoft.com/office/drawing/2014/main" id="{CB4F8AF0-BCD5-37F5-198F-CB8280B23DA3}"/>
              </a:ext>
            </a:extLst>
          </p:cNvPr>
          <p:cNvSpPr>
            <a:spLocks noGrp="1"/>
          </p:cNvSpPr>
          <p:nvPr>
            <p:ph type="sldNum" sz="quarter" idx="12"/>
          </p:nvPr>
        </p:nvSpPr>
        <p:spPr>
          <a:xfrm>
            <a:off x="611823" y="1012228"/>
            <a:ext cx="608264" cy="503578"/>
          </a:xfrm>
        </p:spPr>
        <p:txBody>
          <a:bodyPr/>
          <a:lstStyle/>
          <a:p>
            <a:fld id="{098F827F-A5ED-0546-A3CE-688773DC6345}" type="slidenum">
              <a:rPr lang="ar-SA" smtClean="0"/>
              <a:t>11</a:t>
            </a:fld>
            <a:endParaRPr lang="ar-SA" dirty="0"/>
          </a:p>
        </p:txBody>
      </p:sp>
      <p:sp>
        <p:nvSpPr>
          <p:cNvPr id="5" name="مربع نص 4">
            <a:extLst>
              <a:ext uri="{FF2B5EF4-FFF2-40B4-BE49-F238E27FC236}">
                <a16:creationId xmlns:a16="http://schemas.microsoft.com/office/drawing/2014/main" id="{90FC2640-35DE-59D7-0C22-C0F716A4E367}"/>
              </a:ext>
            </a:extLst>
          </p:cNvPr>
          <p:cNvSpPr txBox="1"/>
          <p:nvPr/>
        </p:nvSpPr>
        <p:spPr>
          <a:xfrm>
            <a:off x="0" y="6341258"/>
            <a:ext cx="3066844" cy="400110"/>
          </a:xfrm>
          <a:prstGeom prst="rect">
            <a:avLst/>
          </a:prstGeom>
          <a:noFill/>
        </p:spPr>
        <p:txBody>
          <a:bodyPr wrap="square" rtlCol="1">
            <a:spAutoFit/>
          </a:bodyPr>
          <a:lstStyle/>
          <a:p>
            <a:pPr algn="r" defTabSz="342900" rtl="1"/>
            <a:r>
              <a:rPr lang="ar-SA" sz="20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3" name="صورة 2">
            <a:extLst>
              <a:ext uri="{FF2B5EF4-FFF2-40B4-BE49-F238E27FC236}">
                <a16:creationId xmlns:a16="http://schemas.microsoft.com/office/drawing/2014/main" id="{7AD33112-866D-C03F-4F1C-48F7E8C6BD91}"/>
              </a:ext>
            </a:extLst>
          </p:cNvPr>
          <p:cNvPicPr>
            <a:picLocks noChangeAspect="1"/>
          </p:cNvPicPr>
          <p:nvPr/>
        </p:nvPicPr>
        <p:blipFill>
          <a:blip r:embed="rId2"/>
          <a:stretch>
            <a:fillRect/>
          </a:stretch>
        </p:blipFill>
        <p:spPr>
          <a:xfrm>
            <a:off x="8316416" y="260648"/>
            <a:ext cx="711787" cy="624656"/>
          </a:xfrm>
          <a:prstGeom prst="rect">
            <a:avLst/>
          </a:prstGeom>
        </p:spPr>
      </p:pic>
      <p:pic>
        <p:nvPicPr>
          <p:cNvPr id="7" name="صورة 6">
            <a:extLst>
              <a:ext uri="{FF2B5EF4-FFF2-40B4-BE49-F238E27FC236}">
                <a16:creationId xmlns:a16="http://schemas.microsoft.com/office/drawing/2014/main" id="{093AFB98-7838-0729-DDED-226EE41BB724}"/>
              </a:ext>
            </a:extLst>
          </p:cNvPr>
          <p:cNvPicPr>
            <a:picLocks noChangeAspect="1"/>
          </p:cNvPicPr>
          <p:nvPr/>
        </p:nvPicPr>
        <p:blipFill>
          <a:blip r:embed="rId3"/>
          <a:stretch>
            <a:fillRect/>
          </a:stretch>
        </p:blipFill>
        <p:spPr>
          <a:xfrm>
            <a:off x="-396357" y="-446796"/>
            <a:ext cx="2688395" cy="2363190"/>
          </a:xfrm>
          <a:prstGeom prst="rect">
            <a:avLst/>
          </a:prstGeom>
        </p:spPr>
      </p:pic>
    </p:spTree>
    <p:extLst>
      <p:ext uri="{BB962C8B-B14F-4D97-AF65-F5344CB8AC3E}">
        <p14:creationId xmlns:p14="http://schemas.microsoft.com/office/powerpoint/2010/main" val="1604924570"/>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E4BA94E9-6B05-7663-DBD2-FFBD510E03E0}"/>
              </a:ext>
            </a:extLst>
          </p:cNvPr>
          <p:cNvSpPr/>
          <p:nvPr/>
        </p:nvSpPr>
        <p:spPr>
          <a:xfrm>
            <a:off x="73362" y="1196752"/>
            <a:ext cx="9036496" cy="56166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342900" indent="-342900" algn="r" defTabSz="457200" rtl="1" eaLnBrk="1" latinLnBrk="0" hangingPunct="1">
              <a:lnSpc>
                <a:spcPct val="150000"/>
              </a:lnSpc>
              <a:buFont typeface="Arial" panose="020B0604020202020204" pitchFamily="34" charset="0"/>
              <a:buChar char="•"/>
            </a:pPr>
            <a:r>
              <a:rPr lang="ar-SA" altLang="ar-SA" sz="4800" i="1" dirty="0">
                <a:latin typeface="Al Tarikh" pitchFamily="2" charset="-78"/>
                <a:cs typeface="Al Tarikh" pitchFamily="2" charset="-78"/>
              </a:rPr>
              <a:t>حالات إنهاء الخدمة:</a:t>
            </a:r>
            <a:endParaRPr lang="ar-SA" altLang="ar-SA" sz="3200" i="1" dirty="0">
              <a:latin typeface="Al Tarikh" pitchFamily="2" charset="-78"/>
              <a:cs typeface="Al Tarikh" pitchFamily="2" charset="-78"/>
            </a:endParaRPr>
          </a:p>
          <a:p>
            <a:pPr marL="609600" indent="-609600" algn="r" rtl="1">
              <a:lnSpc>
                <a:spcPct val="150000"/>
              </a:lnSpc>
            </a:pPr>
            <a:endParaRPr lang="ar-SA" altLang="ar-SA" sz="3200" dirty="0">
              <a:latin typeface="Al Tarikh" pitchFamily="2" charset="-78"/>
              <a:cs typeface="Al Tarikh" pitchFamily="2" charset="-78"/>
            </a:endParaRPr>
          </a:p>
          <a:p>
            <a:pPr marL="609600" indent="-609600" algn="r" rtl="1">
              <a:lnSpc>
                <a:spcPct val="150000"/>
              </a:lnSpc>
            </a:pPr>
            <a:r>
              <a:rPr lang="ar-SA" altLang="ar-SA" sz="3200" dirty="0">
                <a:latin typeface="Al Tarikh" pitchFamily="2" charset="-78"/>
                <a:cs typeface="Al Tarikh" pitchFamily="2" charset="-78"/>
              </a:rPr>
              <a:t>ثانياً: بناء على قرار الإدارة:</a:t>
            </a:r>
          </a:p>
          <a:p>
            <a:pPr marL="990600" lvl="1" indent="-533400" algn="r" rtl="1">
              <a:lnSpc>
                <a:spcPct val="150000"/>
              </a:lnSpc>
              <a:buSzPct val="115000"/>
              <a:buFontTx/>
              <a:buAutoNum type="arabicPeriod"/>
            </a:pPr>
            <a:r>
              <a:rPr lang="ar-SA" altLang="ar-SA" sz="3200" dirty="0">
                <a:latin typeface="Al Tarikh" pitchFamily="2" charset="-78"/>
                <a:cs typeface="Al Tarikh" pitchFamily="2" charset="-78"/>
              </a:rPr>
              <a:t>عدم تنفيذ قرار النقل دون عذر مشروع خلال خمسة عشر (15) يوماً من تاريخ وجوب ذلك.</a:t>
            </a:r>
          </a:p>
          <a:p>
            <a:pPr marL="990600" lvl="1" indent="-533400" algn="r" rtl="1">
              <a:lnSpc>
                <a:spcPct val="150000"/>
              </a:lnSpc>
              <a:buSzPct val="115000"/>
              <a:buFontTx/>
              <a:buAutoNum type="arabicPeriod"/>
            </a:pPr>
            <a:r>
              <a:rPr lang="ar-SA" altLang="ar-SA" sz="3200" dirty="0">
                <a:latin typeface="Al Tarikh" pitchFamily="2" charset="-78"/>
                <a:cs typeface="Al Tarikh" pitchFamily="2" charset="-78"/>
              </a:rPr>
              <a:t>الانقطاع عن العمل دون عذر مشروع مدة خمسة عشر (15) يوماً متصلة أو ثلاثون (30) يوماً متفرقة خلال السنة السابقة لإصدار القرار.</a:t>
            </a:r>
          </a:p>
          <a:p>
            <a:pPr marL="342900" indent="-342900" algn="r" defTabSz="457200" rtl="1" eaLnBrk="1" latinLnBrk="0" hangingPunct="1">
              <a:lnSpc>
                <a:spcPct val="150000"/>
              </a:lnSpc>
              <a:buFont typeface="Arial" panose="020B0604020202020204" pitchFamily="34" charset="0"/>
              <a:buChar char="•"/>
            </a:pPr>
            <a:endParaRPr lang="ar-SA" sz="4000" i="1" dirty="0">
              <a:solidFill>
                <a:schemeClr val="tx1">
                  <a:lumMod val="95000"/>
                  <a:lumOff val="5000"/>
                </a:schemeClr>
              </a:solidFill>
              <a:latin typeface="Al Tarikh" pitchFamily="2" charset="-78"/>
              <a:cs typeface="Al Tarikh" pitchFamily="2" charset="-78"/>
            </a:endParaRPr>
          </a:p>
        </p:txBody>
      </p:sp>
      <p:sp>
        <p:nvSpPr>
          <p:cNvPr id="3" name="مربع نص 2">
            <a:extLst>
              <a:ext uri="{FF2B5EF4-FFF2-40B4-BE49-F238E27FC236}">
                <a16:creationId xmlns:a16="http://schemas.microsoft.com/office/drawing/2014/main" id="{0090996F-CB12-B89F-0A12-BE74488D50A7}"/>
              </a:ext>
            </a:extLst>
          </p:cNvPr>
          <p:cNvSpPr txBox="1"/>
          <p:nvPr/>
        </p:nvSpPr>
        <p:spPr>
          <a:xfrm>
            <a:off x="0" y="6237312"/>
            <a:ext cx="3066844" cy="400110"/>
          </a:xfrm>
          <a:prstGeom prst="rect">
            <a:avLst/>
          </a:prstGeom>
          <a:noFill/>
        </p:spPr>
        <p:txBody>
          <a:bodyPr wrap="square" rtlCol="1">
            <a:spAutoFit/>
          </a:bodyPr>
          <a:lstStyle/>
          <a:p>
            <a:pPr algn="r" defTabSz="342900" rtl="1"/>
            <a:r>
              <a:rPr lang="ar-SA" sz="20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sp>
        <p:nvSpPr>
          <p:cNvPr id="4" name="عنصر نائب لرقم الشريحة 3">
            <a:extLst>
              <a:ext uri="{FF2B5EF4-FFF2-40B4-BE49-F238E27FC236}">
                <a16:creationId xmlns:a16="http://schemas.microsoft.com/office/drawing/2014/main" id="{C68A7AF5-527B-31E6-9082-670FF3CAE179}"/>
              </a:ext>
            </a:extLst>
          </p:cNvPr>
          <p:cNvSpPr>
            <a:spLocks noGrp="1"/>
          </p:cNvSpPr>
          <p:nvPr>
            <p:ph type="sldNum" sz="quarter" idx="12"/>
          </p:nvPr>
        </p:nvSpPr>
        <p:spPr>
          <a:xfrm>
            <a:off x="395536" y="980728"/>
            <a:ext cx="608264" cy="503578"/>
          </a:xfrm>
        </p:spPr>
        <p:txBody>
          <a:bodyPr/>
          <a:lstStyle/>
          <a:p>
            <a:fld id="{6D22F896-40B5-4ADD-8801-0D06FADFA095}" type="slidenum">
              <a:rPr lang="en-US" smtClean="0"/>
              <a:t>12</a:t>
            </a:fld>
            <a:endParaRPr lang="en-US" dirty="0"/>
          </a:p>
        </p:txBody>
      </p:sp>
      <p:pic>
        <p:nvPicPr>
          <p:cNvPr id="5" name="صورة 4">
            <a:extLst>
              <a:ext uri="{FF2B5EF4-FFF2-40B4-BE49-F238E27FC236}">
                <a16:creationId xmlns:a16="http://schemas.microsoft.com/office/drawing/2014/main" id="{8C475481-7531-EDAD-CEA0-1BE3D6C36858}"/>
              </a:ext>
            </a:extLst>
          </p:cNvPr>
          <p:cNvPicPr>
            <a:picLocks noChangeAspect="1"/>
          </p:cNvPicPr>
          <p:nvPr/>
        </p:nvPicPr>
        <p:blipFill>
          <a:blip r:embed="rId2"/>
          <a:stretch>
            <a:fillRect/>
          </a:stretch>
        </p:blipFill>
        <p:spPr>
          <a:xfrm>
            <a:off x="-396357" y="-446796"/>
            <a:ext cx="2688395" cy="2363190"/>
          </a:xfrm>
          <a:prstGeom prst="rect">
            <a:avLst/>
          </a:prstGeom>
        </p:spPr>
      </p:pic>
      <p:pic>
        <p:nvPicPr>
          <p:cNvPr id="6" name="صورة 5">
            <a:extLst>
              <a:ext uri="{FF2B5EF4-FFF2-40B4-BE49-F238E27FC236}">
                <a16:creationId xmlns:a16="http://schemas.microsoft.com/office/drawing/2014/main" id="{4639C09D-50BF-E0C6-ED76-16D0D9A798D4}"/>
              </a:ext>
            </a:extLst>
          </p:cNvPr>
          <p:cNvPicPr>
            <a:picLocks noChangeAspect="1"/>
          </p:cNvPicPr>
          <p:nvPr/>
        </p:nvPicPr>
        <p:blipFill>
          <a:blip r:embed="rId3"/>
          <a:stretch>
            <a:fillRect/>
          </a:stretch>
        </p:blipFill>
        <p:spPr>
          <a:xfrm>
            <a:off x="8316416" y="260648"/>
            <a:ext cx="711787" cy="624656"/>
          </a:xfrm>
          <a:prstGeom prst="rect">
            <a:avLst/>
          </a:prstGeom>
        </p:spPr>
      </p:pic>
    </p:spTree>
    <p:extLst>
      <p:ext uri="{BB962C8B-B14F-4D97-AF65-F5344CB8AC3E}">
        <p14:creationId xmlns:p14="http://schemas.microsoft.com/office/powerpoint/2010/main" val="2001294579"/>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E4BA94E9-6B05-7663-DBD2-FFBD510E03E0}"/>
              </a:ext>
            </a:extLst>
          </p:cNvPr>
          <p:cNvSpPr/>
          <p:nvPr/>
        </p:nvSpPr>
        <p:spPr>
          <a:xfrm>
            <a:off x="179512" y="763453"/>
            <a:ext cx="9900592" cy="641894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1436688" lvl="2" indent="-476250" algn="r" rtl="1">
              <a:lnSpc>
                <a:spcPct val="150000"/>
              </a:lnSpc>
              <a:buClr>
                <a:schemeClr val="tx1"/>
              </a:buClr>
              <a:buFont typeface="Wingdings" pitchFamily="2" charset="2"/>
              <a:buAutoNum type="arabicPeriod" startAt="3"/>
            </a:pPr>
            <a:r>
              <a:rPr lang="ar-SA" altLang="ar-SA" sz="4400" dirty="0">
                <a:latin typeface="Al Tarikh" pitchFamily="2" charset="-78"/>
                <a:cs typeface="Al Tarikh" pitchFamily="2" charset="-78"/>
              </a:rPr>
              <a:t>عدم العودة دون عذر مشروع بعد انتهاء إجازته أو انتهاء فترة تدريبية أو إعارته او أية فترة غياب مسموح بها نظاماً إلى استئناف عمله خلال خمسة عشر (15) يوماً. </a:t>
            </a:r>
          </a:p>
          <a:p>
            <a:pPr marL="1436688" lvl="2" indent="-476250" algn="r" rtl="1">
              <a:lnSpc>
                <a:spcPct val="150000"/>
              </a:lnSpc>
              <a:buClr>
                <a:schemeClr val="tx1"/>
              </a:buClr>
              <a:buFont typeface="Wingdings" pitchFamily="2" charset="2"/>
              <a:buAutoNum type="arabicPeriod" startAt="3"/>
            </a:pPr>
            <a:r>
              <a:rPr lang="ar-SA" altLang="ar-SA" sz="4400" dirty="0">
                <a:latin typeface="Al Tarikh" pitchFamily="2" charset="-78"/>
                <a:cs typeface="Al Tarikh" pitchFamily="2" charset="-78"/>
              </a:rPr>
              <a:t>فصل الموظف لعدم الصلاحية للعمل خلال سنة التجربة.</a:t>
            </a:r>
          </a:p>
          <a:p>
            <a:pPr marL="342900" indent="-342900" algn="r" defTabSz="457200" rtl="1" eaLnBrk="1" latinLnBrk="0" hangingPunct="1">
              <a:lnSpc>
                <a:spcPct val="150000"/>
              </a:lnSpc>
              <a:buFont typeface="Arial" panose="020B0604020202020204" pitchFamily="34" charset="0"/>
              <a:buChar char="•"/>
            </a:pPr>
            <a:endParaRPr lang="ar-SA" sz="4000" i="1" dirty="0">
              <a:solidFill>
                <a:schemeClr val="tx1">
                  <a:lumMod val="95000"/>
                  <a:lumOff val="5000"/>
                </a:schemeClr>
              </a:solidFill>
              <a:latin typeface="Al Tarikh" pitchFamily="2" charset="-78"/>
              <a:cs typeface="Al Tarikh" pitchFamily="2" charset="-78"/>
            </a:endParaRPr>
          </a:p>
        </p:txBody>
      </p:sp>
      <p:sp>
        <p:nvSpPr>
          <p:cNvPr id="3" name="مربع نص 2">
            <a:extLst>
              <a:ext uri="{FF2B5EF4-FFF2-40B4-BE49-F238E27FC236}">
                <a16:creationId xmlns:a16="http://schemas.microsoft.com/office/drawing/2014/main" id="{0090996F-CB12-B89F-0A12-BE74488D50A7}"/>
              </a:ext>
            </a:extLst>
          </p:cNvPr>
          <p:cNvSpPr txBox="1"/>
          <p:nvPr/>
        </p:nvSpPr>
        <p:spPr>
          <a:xfrm>
            <a:off x="0" y="6237312"/>
            <a:ext cx="3066844" cy="400110"/>
          </a:xfrm>
          <a:prstGeom prst="rect">
            <a:avLst/>
          </a:prstGeom>
          <a:noFill/>
        </p:spPr>
        <p:txBody>
          <a:bodyPr wrap="square" rtlCol="1">
            <a:spAutoFit/>
          </a:bodyPr>
          <a:lstStyle/>
          <a:p>
            <a:pPr algn="r" defTabSz="342900" rtl="1"/>
            <a:r>
              <a:rPr lang="ar-SA" sz="20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sp>
        <p:nvSpPr>
          <p:cNvPr id="4" name="عنصر نائب لرقم الشريحة 3">
            <a:extLst>
              <a:ext uri="{FF2B5EF4-FFF2-40B4-BE49-F238E27FC236}">
                <a16:creationId xmlns:a16="http://schemas.microsoft.com/office/drawing/2014/main" id="{C68A7AF5-527B-31E6-9082-670FF3CAE179}"/>
              </a:ext>
            </a:extLst>
          </p:cNvPr>
          <p:cNvSpPr>
            <a:spLocks noGrp="1"/>
          </p:cNvSpPr>
          <p:nvPr>
            <p:ph type="sldNum" sz="quarter" idx="12"/>
          </p:nvPr>
        </p:nvSpPr>
        <p:spPr>
          <a:xfrm>
            <a:off x="395536" y="980728"/>
            <a:ext cx="608264" cy="503578"/>
          </a:xfrm>
        </p:spPr>
        <p:txBody>
          <a:bodyPr/>
          <a:lstStyle/>
          <a:p>
            <a:fld id="{6D22F896-40B5-4ADD-8801-0D06FADFA095}" type="slidenum">
              <a:rPr lang="en-US" smtClean="0"/>
              <a:t>13</a:t>
            </a:fld>
            <a:endParaRPr lang="en-US" dirty="0"/>
          </a:p>
        </p:txBody>
      </p:sp>
      <p:pic>
        <p:nvPicPr>
          <p:cNvPr id="5" name="صورة 4">
            <a:extLst>
              <a:ext uri="{FF2B5EF4-FFF2-40B4-BE49-F238E27FC236}">
                <a16:creationId xmlns:a16="http://schemas.microsoft.com/office/drawing/2014/main" id="{E647C9F8-8152-A561-DBD5-04B286D07E2A}"/>
              </a:ext>
            </a:extLst>
          </p:cNvPr>
          <p:cNvPicPr>
            <a:picLocks noChangeAspect="1"/>
          </p:cNvPicPr>
          <p:nvPr/>
        </p:nvPicPr>
        <p:blipFill>
          <a:blip r:embed="rId2"/>
          <a:stretch>
            <a:fillRect/>
          </a:stretch>
        </p:blipFill>
        <p:spPr>
          <a:xfrm>
            <a:off x="8316416" y="260648"/>
            <a:ext cx="711787" cy="624656"/>
          </a:xfrm>
          <a:prstGeom prst="rect">
            <a:avLst/>
          </a:prstGeom>
        </p:spPr>
      </p:pic>
      <p:pic>
        <p:nvPicPr>
          <p:cNvPr id="6" name="صورة 5">
            <a:extLst>
              <a:ext uri="{FF2B5EF4-FFF2-40B4-BE49-F238E27FC236}">
                <a16:creationId xmlns:a16="http://schemas.microsoft.com/office/drawing/2014/main" id="{3D3D0F0F-AF83-7D4B-D5E9-286BED10C3BE}"/>
              </a:ext>
            </a:extLst>
          </p:cNvPr>
          <p:cNvPicPr>
            <a:picLocks noChangeAspect="1"/>
          </p:cNvPicPr>
          <p:nvPr/>
        </p:nvPicPr>
        <p:blipFill>
          <a:blip r:embed="rId3"/>
          <a:stretch>
            <a:fillRect/>
          </a:stretch>
        </p:blipFill>
        <p:spPr>
          <a:xfrm>
            <a:off x="-396357" y="-446796"/>
            <a:ext cx="2688395" cy="2363190"/>
          </a:xfrm>
          <a:prstGeom prst="rect">
            <a:avLst/>
          </a:prstGeom>
        </p:spPr>
      </p:pic>
    </p:spTree>
    <p:extLst>
      <p:ext uri="{BB962C8B-B14F-4D97-AF65-F5344CB8AC3E}">
        <p14:creationId xmlns:p14="http://schemas.microsoft.com/office/powerpoint/2010/main" val="566559506"/>
      </p:ext>
    </p:ext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E4BA94E9-6B05-7663-DBD2-FFBD510E03E0}"/>
              </a:ext>
            </a:extLst>
          </p:cNvPr>
          <p:cNvSpPr/>
          <p:nvPr/>
        </p:nvSpPr>
        <p:spPr>
          <a:xfrm>
            <a:off x="370538" y="0"/>
            <a:ext cx="9036496" cy="56166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1066800" lvl="1" indent="-609600" algn="r" rtl="1">
              <a:lnSpc>
                <a:spcPct val="150000"/>
              </a:lnSpc>
              <a:buFontTx/>
              <a:buAutoNum type="arabicPeriod" startAt="5"/>
            </a:pPr>
            <a:r>
              <a:rPr lang="ar-SA" altLang="ar-SA" sz="3200" i="1" dirty="0">
                <a:latin typeface="Al Tarikh" pitchFamily="2" charset="-78"/>
                <a:cs typeface="Al Tarikh" pitchFamily="2" charset="-78"/>
              </a:rPr>
              <a:t>طي قيد الموظف لحصوله على تقدير ”غير مرضٍ“ في تقويم الأداء الوظيفي لثلاث سنوات على التوالي.</a:t>
            </a:r>
            <a:endParaRPr lang="en-US" altLang="ar-SA" sz="3200" i="1" dirty="0">
              <a:latin typeface="Al Tarikh" pitchFamily="2" charset="-78"/>
              <a:cs typeface="Al Tarikh" pitchFamily="2" charset="-78"/>
            </a:endParaRPr>
          </a:p>
          <a:p>
            <a:pPr algn="r" defTabSz="457200" rtl="1" eaLnBrk="1" latinLnBrk="0" hangingPunct="1">
              <a:lnSpc>
                <a:spcPct val="150000"/>
              </a:lnSpc>
            </a:pPr>
            <a:endParaRPr lang="ar-SA" sz="4000" i="1" dirty="0">
              <a:solidFill>
                <a:schemeClr val="tx1">
                  <a:lumMod val="95000"/>
                  <a:lumOff val="5000"/>
                </a:schemeClr>
              </a:solidFill>
              <a:latin typeface="Al Tarikh" pitchFamily="2" charset="-78"/>
              <a:cs typeface="Al Tarikh" pitchFamily="2" charset="-78"/>
            </a:endParaRPr>
          </a:p>
        </p:txBody>
      </p:sp>
      <p:sp>
        <p:nvSpPr>
          <p:cNvPr id="3" name="مربع نص 2">
            <a:extLst>
              <a:ext uri="{FF2B5EF4-FFF2-40B4-BE49-F238E27FC236}">
                <a16:creationId xmlns:a16="http://schemas.microsoft.com/office/drawing/2014/main" id="{0090996F-CB12-B89F-0A12-BE74488D50A7}"/>
              </a:ext>
            </a:extLst>
          </p:cNvPr>
          <p:cNvSpPr txBox="1"/>
          <p:nvPr/>
        </p:nvSpPr>
        <p:spPr>
          <a:xfrm>
            <a:off x="0" y="6237312"/>
            <a:ext cx="3066844" cy="400110"/>
          </a:xfrm>
          <a:prstGeom prst="rect">
            <a:avLst/>
          </a:prstGeom>
          <a:noFill/>
        </p:spPr>
        <p:txBody>
          <a:bodyPr wrap="square" rtlCol="1">
            <a:spAutoFit/>
          </a:bodyPr>
          <a:lstStyle/>
          <a:p>
            <a:pPr algn="r" defTabSz="342900" rtl="1"/>
            <a:r>
              <a:rPr lang="ar-SA" sz="20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sp>
        <p:nvSpPr>
          <p:cNvPr id="4" name="عنصر نائب لرقم الشريحة 3">
            <a:extLst>
              <a:ext uri="{FF2B5EF4-FFF2-40B4-BE49-F238E27FC236}">
                <a16:creationId xmlns:a16="http://schemas.microsoft.com/office/drawing/2014/main" id="{C68A7AF5-527B-31E6-9082-670FF3CAE179}"/>
              </a:ext>
            </a:extLst>
          </p:cNvPr>
          <p:cNvSpPr>
            <a:spLocks noGrp="1"/>
          </p:cNvSpPr>
          <p:nvPr>
            <p:ph type="sldNum" sz="quarter" idx="12"/>
          </p:nvPr>
        </p:nvSpPr>
        <p:spPr>
          <a:xfrm>
            <a:off x="467544" y="908720"/>
            <a:ext cx="608264" cy="503578"/>
          </a:xfrm>
        </p:spPr>
        <p:txBody>
          <a:bodyPr/>
          <a:lstStyle/>
          <a:p>
            <a:fld id="{6D22F896-40B5-4ADD-8801-0D06FADFA095}" type="slidenum">
              <a:rPr lang="en-US" smtClean="0"/>
              <a:t>14</a:t>
            </a:fld>
            <a:endParaRPr lang="en-US" dirty="0"/>
          </a:p>
        </p:txBody>
      </p:sp>
      <p:pic>
        <p:nvPicPr>
          <p:cNvPr id="5" name="صورة 4">
            <a:extLst>
              <a:ext uri="{FF2B5EF4-FFF2-40B4-BE49-F238E27FC236}">
                <a16:creationId xmlns:a16="http://schemas.microsoft.com/office/drawing/2014/main" id="{836F382E-0606-B951-3A61-950EEB670EFC}"/>
              </a:ext>
            </a:extLst>
          </p:cNvPr>
          <p:cNvPicPr>
            <a:picLocks noChangeAspect="1"/>
          </p:cNvPicPr>
          <p:nvPr/>
        </p:nvPicPr>
        <p:blipFill>
          <a:blip r:embed="rId2"/>
          <a:stretch>
            <a:fillRect/>
          </a:stretch>
        </p:blipFill>
        <p:spPr>
          <a:xfrm>
            <a:off x="-396357" y="-446796"/>
            <a:ext cx="2688395" cy="2363190"/>
          </a:xfrm>
          <a:prstGeom prst="rect">
            <a:avLst/>
          </a:prstGeom>
        </p:spPr>
      </p:pic>
      <p:pic>
        <p:nvPicPr>
          <p:cNvPr id="6" name="صورة 5">
            <a:extLst>
              <a:ext uri="{FF2B5EF4-FFF2-40B4-BE49-F238E27FC236}">
                <a16:creationId xmlns:a16="http://schemas.microsoft.com/office/drawing/2014/main" id="{19A3B389-72D8-D403-EC8B-DD6ABFC56B44}"/>
              </a:ext>
            </a:extLst>
          </p:cNvPr>
          <p:cNvPicPr>
            <a:picLocks noChangeAspect="1"/>
          </p:cNvPicPr>
          <p:nvPr/>
        </p:nvPicPr>
        <p:blipFill>
          <a:blip r:embed="rId3"/>
          <a:stretch>
            <a:fillRect/>
          </a:stretch>
        </p:blipFill>
        <p:spPr>
          <a:xfrm>
            <a:off x="8316416" y="260648"/>
            <a:ext cx="711787" cy="624656"/>
          </a:xfrm>
          <a:prstGeom prst="rect">
            <a:avLst/>
          </a:prstGeom>
        </p:spPr>
      </p:pic>
    </p:spTree>
    <p:extLst>
      <p:ext uri="{BB962C8B-B14F-4D97-AF65-F5344CB8AC3E}">
        <p14:creationId xmlns:p14="http://schemas.microsoft.com/office/powerpoint/2010/main" val="3544243126"/>
      </p:ext>
    </p:ext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E4BA94E9-6B05-7663-DBD2-FFBD510E03E0}"/>
              </a:ext>
            </a:extLst>
          </p:cNvPr>
          <p:cNvSpPr/>
          <p:nvPr/>
        </p:nvSpPr>
        <p:spPr>
          <a:xfrm>
            <a:off x="-828600" y="-346305"/>
            <a:ext cx="9396536" cy="755060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r" defTabSz="457200" rtl="1" eaLnBrk="1" latinLnBrk="0" hangingPunct="1">
              <a:lnSpc>
                <a:spcPct val="150000"/>
              </a:lnSpc>
            </a:pPr>
            <a:endParaRPr lang="ar-SA" altLang="ar-SA" sz="3600" i="1" dirty="0">
              <a:latin typeface="Al Tarikh" pitchFamily="2" charset="-78"/>
              <a:cs typeface="Al Tarikh" pitchFamily="2" charset="-78"/>
            </a:endParaRPr>
          </a:p>
          <a:p>
            <a:pPr marL="685800" indent="-685800" algn="r" rtl="1">
              <a:lnSpc>
                <a:spcPct val="150000"/>
              </a:lnSpc>
            </a:pPr>
            <a:r>
              <a:rPr lang="ar-SA" altLang="ar-SA" sz="3200" i="1" dirty="0">
                <a:latin typeface="Al Tarikh" pitchFamily="2" charset="-78"/>
                <a:cs typeface="Al Tarikh" pitchFamily="2" charset="-78"/>
              </a:rPr>
              <a:t>ثالثاً: بناء على قوة النظام: </a:t>
            </a:r>
          </a:p>
          <a:p>
            <a:pPr marL="1066800" lvl="1" indent="-609600" algn="r" rtl="1">
              <a:lnSpc>
                <a:spcPct val="150000"/>
              </a:lnSpc>
              <a:buSzPct val="115000"/>
              <a:buFontTx/>
              <a:buAutoNum type="arabicPeriod"/>
            </a:pPr>
            <a:r>
              <a:rPr lang="ar-SA" altLang="ar-SA" sz="3200" i="1" dirty="0">
                <a:latin typeface="Al Tarikh" pitchFamily="2" charset="-78"/>
                <a:cs typeface="Al Tarikh" pitchFamily="2" charset="-78"/>
              </a:rPr>
              <a:t>الإحالة إلى التقاعد لبلوغ السن النظامية.</a:t>
            </a:r>
          </a:p>
          <a:p>
            <a:pPr marL="1066800" lvl="1" indent="-609600" algn="r" rtl="1">
              <a:lnSpc>
                <a:spcPct val="150000"/>
              </a:lnSpc>
              <a:buFontTx/>
              <a:buAutoNum type="arabicPeriod"/>
            </a:pPr>
            <a:r>
              <a:rPr lang="ar-SA" altLang="ar-SA" sz="3200" i="1" dirty="0">
                <a:latin typeface="Al Tarikh" pitchFamily="2" charset="-78"/>
                <a:cs typeface="Al Tarikh" pitchFamily="2" charset="-78"/>
              </a:rPr>
              <a:t>العجز الصحي عن العمل.</a:t>
            </a:r>
          </a:p>
          <a:p>
            <a:pPr marL="1066800" lvl="1" indent="-609600" algn="r" rtl="1">
              <a:lnSpc>
                <a:spcPct val="150000"/>
              </a:lnSpc>
              <a:buFontTx/>
              <a:buAutoNum type="arabicPeriod"/>
            </a:pPr>
            <a:r>
              <a:rPr lang="ar-SA" altLang="ar-SA" sz="3200" i="1" dirty="0">
                <a:latin typeface="Al Tarikh" pitchFamily="2" charset="-78"/>
                <a:cs typeface="Al Tarikh" pitchFamily="2" charset="-78"/>
              </a:rPr>
              <a:t>الفصل لأسباب تأديبية.</a:t>
            </a:r>
          </a:p>
          <a:p>
            <a:pPr marL="1066800" lvl="1" indent="-609600" algn="r" rtl="1">
              <a:lnSpc>
                <a:spcPct val="150000"/>
              </a:lnSpc>
              <a:buFontTx/>
              <a:buAutoNum type="arabicPeriod"/>
            </a:pPr>
            <a:r>
              <a:rPr lang="ar-SA" altLang="ar-SA" sz="3200" i="1" dirty="0">
                <a:latin typeface="Al Tarikh" pitchFamily="2" charset="-78"/>
                <a:cs typeface="Al Tarikh" pitchFamily="2" charset="-78"/>
              </a:rPr>
              <a:t>إلغاء الوظيفة.</a:t>
            </a:r>
          </a:p>
          <a:p>
            <a:pPr marL="1066800" lvl="1" indent="-609600" algn="r" rtl="1">
              <a:lnSpc>
                <a:spcPct val="150000"/>
              </a:lnSpc>
              <a:buFontTx/>
              <a:buAutoNum type="arabicPeriod"/>
            </a:pPr>
            <a:r>
              <a:rPr lang="ar-SA" altLang="ar-SA" sz="3200" i="1" dirty="0">
                <a:latin typeface="Al Tarikh" pitchFamily="2" charset="-78"/>
                <a:cs typeface="Al Tarikh" pitchFamily="2" charset="-78"/>
              </a:rPr>
              <a:t>الفصل بأمر ملكي أو بقرار من مجلس الوزراء.</a:t>
            </a:r>
          </a:p>
          <a:p>
            <a:pPr marL="1066800" lvl="1" indent="-609600" algn="r" rtl="1">
              <a:lnSpc>
                <a:spcPct val="150000"/>
              </a:lnSpc>
              <a:buFontTx/>
              <a:buAutoNum type="arabicPeriod"/>
            </a:pPr>
            <a:r>
              <a:rPr lang="ar-SA" altLang="ar-SA" sz="3200" i="1" dirty="0">
                <a:latin typeface="Al Tarikh" pitchFamily="2" charset="-78"/>
                <a:cs typeface="Al Tarikh" pitchFamily="2" charset="-78"/>
              </a:rPr>
              <a:t>سحب او اسقاط الجنسية السعودية.</a:t>
            </a:r>
            <a:endParaRPr lang="en-US" altLang="ar-SA" sz="3200" i="1" dirty="0">
              <a:latin typeface="Al Tarikh" pitchFamily="2" charset="-78"/>
              <a:cs typeface="Al Tarikh" pitchFamily="2" charset="-78"/>
            </a:endParaRPr>
          </a:p>
          <a:p>
            <a:pPr marL="342900" indent="-342900" algn="r" defTabSz="457200" rtl="1" eaLnBrk="1" latinLnBrk="0" hangingPunct="1">
              <a:lnSpc>
                <a:spcPct val="150000"/>
              </a:lnSpc>
              <a:buFont typeface="Arial" panose="020B0604020202020204" pitchFamily="34" charset="0"/>
              <a:buChar char="•"/>
            </a:pPr>
            <a:endParaRPr lang="ar-SA" sz="3200" i="1" dirty="0">
              <a:solidFill>
                <a:schemeClr val="tx1">
                  <a:lumMod val="95000"/>
                  <a:lumOff val="5000"/>
                </a:schemeClr>
              </a:solidFill>
              <a:latin typeface="Al Tarikh" pitchFamily="2" charset="-78"/>
              <a:cs typeface="Al Tarikh" pitchFamily="2" charset="-78"/>
            </a:endParaRPr>
          </a:p>
        </p:txBody>
      </p:sp>
      <p:sp>
        <p:nvSpPr>
          <p:cNvPr id="3" name="مربع نص 2">
            <a:extLst>
              <a:ext uri="{FF2B5EF4-FFF2-40B4-BE49-F238E27FC236}">
                <a16:creationId xmlns:a16="http://schemas.microsoft.com/office/drawing/2014/main" id="{0090996F-CB12-B89F-0A12-BE74488D50A7}"/>
              </a:ext>
            </a:extLst>
          </p:cNvPr>
          <p:cNvSpPr txBox="1"/>
          <p:nvPr/>
        </p:nvSpPr>
        <p:spPr>
          <a:xfrm>
            <a:off x="0" y="6237312"/>
            <a:ext cx="3066844" cy="400110"/>
          </a:xfrm>
          <a:prstGeom prst="rect">
            <a:avLst/>
          </a:prstGeom>
          <a:noFill/>
        </p:spPr>
        <p:txBody>
          <a:bodyPr wrap="square" rtlCol="1">
            <a:spAutoFit/>
          </a:bodyPr>
          <a:lstStyle/>
          <a:p>
            <a:pPr algn="r" defTabSz="342900" rtl="1"/>
            <a:r>
              <a:rPr lang="ar-SA" sz="20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sp>
        <p:nvSpPr>
          <p:cNvPr id="4" name="عنصر نائب لرقم الشريحة 3">
            <a:extLst>
              <a:ext uri="{FF2B5EF4-FFF2-40B4-BE49-F238E27FC236}">
                <a16:creationId xmlns:a16="http://schemas.microsoft.com/office/drawing/2014/main" id="{C68A7AF5-527B-31E6-9082-670FF3CAE179}"/>
              </a:ext>
            </a:extLst>
          </p:cNvPr>
          <p:cNvSpPr>
            <a:spLocks noGrp="1"/>
          </p:cNvSpPr>
          <p:nvPr>
            <p:ph type="sldNum" sz="quarter" idx="12"/>
          </p:nvPr>
        </p:nvSpPr>
        <p:spPr>
          <a:xfrm>
            <a:off x="576064" y="1124744"/>
            <a:ext cx="608264" cy="503578"/>
          </a:xfrm>
        </p:spPr>
        <p:txBody>
          <a:bodyPr/>
          <a:lstStyle/>
          <a:p>
            <a:fld id="{6D22F896-40B5-4ADD-8801-0D06FADFA095}" type="slidenum">
              <a:rPr lang="en-US" smtClean="0"/>
              <a:t>15</a:t>
            </a:fld>
            <a:endParaRPr lang="en-US" dirty="0"/>
          </a:p>
        </p:txBody>
      </p:sp>
      <p:pic>
        <p:nvPicPr>
          <p:cNvPr id="5" name="صورة 4">
            <a:extLst>
              <a:ext uri="{FF2B5EF4-FFF2-40B4-BE49-F238E27FC236}">
                <a16:creationId xmlns:a16="http://schemas.microsoft.com/office/drawing/2014/main" id="{492F2887-9F70-C77B-3C50-6DD491DD1503}"/>
              </a:ext>
            </a:extLst>
          </p:cNvPr>
          <p:cNvPicPr>
            <a:picLocks noChangeAspect="1"/>
          </p:cNvPicPr>
          <p:nvPr/>
        </p:nvPicPr>
        <p:blipFill>
          <a:blip r:embed="rId2"/>
          <a:stretch>
            <a:fillRect/>
          </a:stretch>
        </p:blipFill>
        <p:spPr>
          <a:xfrm>
            <a:off x="8316416" y="260648"/>
            <a:ext cx="711787" cy="624656"/>
          </a:xfrm>
          <a:prstGeom prst="rect">
            <a:avLst/>
          </a:prstGeom>
        </p:spPr>
      </p:pic>
      <p:pic>
        <p:nvPicPr>
          <p:cNvPr id="6" name="صورة 5">
            <a:extLst>
              <a:ext uri="{FF2B5EF4-FFF2-40B4-BE49-F238E27FC236}">
                <a16:creationId xmlns:a16="http://schemas.microsoft.com/office/drawing/2014/main" id="{D97CC80A-E55D-3EC3-AFED-FFA02D5EC793}"/>
              </a:ext>
            </a:extLst>
          </p:cNvPr>
          <p:cNvPicPr>
            <a:picLocks noChangeAspect="1"/>
          </p:cNvPicPr>
          <p:nvPr/>
        </p:nvPicPr>
        <p:blipFill>
          <a:blip r:embed="rId3"/>
          <a:stretch>
            <a:fillRect/>
          </a:stretch>
        </p:blipFill>
        <p:spPr>
          <a:xfrm>
            <a:off x="-396357" y="-446796"/>
            <a:ext cx="2688395" cy="2363190"/>
          </a:xfrm>
          <a:prstGeom prst="rect">
            <a:avLst/>
          </a:prstGeom>
        </p:spPr>
      </p:pic>
    </p:spTree>
    <p:extLst>
      <p:ext uri="{BB962C8B-B14F-4D97-AF65-F5344CB8AC3E}">
        <p14:creationId xmlns:p14="http://schemas.microsoft.com/office/powerpoint/2010/main" val="659114810"/>
      </p:ext>
    </p:ext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08520" y="908720"/>
            <a:ext cx="9136608" cy="4616648"/>
          </a:xfrm>
          <a:prstGeom prst="rect">
            <a:avLst/>
          </a:prstGeom>
          <a:noFill/>
        </p:spPr>
        <p:txBody>
          <a:bodyPr wrap="square" rtlCol="1">
            <a:spAutoFit/>
          </a:bodyPr>
          <a:lstStyle/>
          <a:p>
            <a:pPr algn="r" rtl="1">
              <a:lnSpc>
                <a:spcPct val="150000"/>
              </a:lnSpc>
            </a:pPr>
            <a:r>
              <a:rPr lang="ar-SA" sz="2800" b="1" i="1" dirty="0">
                <a:latin typeface="Al Tarikh" pitchFamily="2" charset="-78"/>
                <a:cs typeface="Al Tarikh" pitchFamily="2" charset="-78"/>
              </a:rPr>
              <a:t>الحالة الدراسية : (انهاء الخدمة) </a:t>
            </a:r>
          </a:p>
          <a:p>
            <a:pPr algn="r" rtl="1">
              <a:lnSpc>
                <a:spcPct val="150000"/>
              </a:lnSpc>
            </a:pPr>
            <a:r>
              <a:rPr lang="ar-SA" sz="2800" i="1" dirty="0">
                <a:latin typeface="Al Tarikh" pitchFamily="2" charset="-78"/>
                <a:cs typeface="Al Tarikh" pitchFamily="2" charset="-78"/>
              </a:rPr>
              <a:t>امضى أحمد إحدى وعشرين عاما في إحدى الجهات الحكومية، فرغب بتغيير عمله والاتجاه إلى العمل في القطاع الخاص بفتح مشروع تجاري جديد رفع طلب التقاعد المبكر إلى رئيسه الذي احاله إلى صاحب الصلاحية والذي احاله بدوره إلى مدير عام الموارد البشرية ومدير عام الموارد البشرية احاله لك لطلب توصياتكم حول طلب الموظف احمد.</a:t>
            </a:r>
          </a:p>
          <a:p>
            <a:pPr algn="r" rtl="1">
              <a:lnSpc>
                <a:spcPct val="150000"/>
              </a:lnSpc>
            </a:pPr>
            <a:r>
              <a:rPr lang="ar-SA" sz="2800" i="1" dirty="0">
                <a:latin typeface="Al Tarikh" pitchFamily="2" charset="-78"/>
                <a:cs typeface="Al Tarikh" pitchFamily="2" charset="-78"/>
              </a:rPr>
              <a:t>هل يتم الموافقة على طلب الموظف احمد على التقاعد المبكر ومن ثم يصدر قرار التقاعد المبكر من الوزير أم لا مع تدعيم رأيك بالمواد النظامية المناسبة؟</a:t>
            </a:r>
          </a:p>
        </p:txBody>
      </p:sp>
      <p:pic>
        <p:nvPicPr>
          <p:cNvPr id="3" name="صورة 2">
            <a:extLst>
              <a:ext uri="{FF2B5EF4-FFF2-40B4-BE49-F238E27FC236}">
                <a16:creationId xmlns:a16="http://schemas.microsoft.com/office/drawing/2014/main" id="{BC9F4725-DCA7-DF49-3E16-3683B16B931D}"/>
              </a:ext>
            </a:extLst>
          </p:cNvPr>
          <p:cNvPicPr>
            <a:picLocks noChangeAspect="1"/>
          </p:cNvPicPr>
          <p:nvPr/>
        </p:nvPicPr>
        <p:blipFill>
          <a:blip r:embed="rId2"/>
          <a:stretch>
            <a:fillRect/>
          </a:stretch>
        </p:blipFill>
        <p:spPr>
          <a:xfrm>
            <a:off x="-396357" y="-446796"/>
            <a:ext cx="2688395" cy="2363190"/>
          </a:xfrm>
          <a:prstGeom prst="rect">
            <a:avLst/>
          </a:prstGeom>
        </p:spPr>
      </p:pic>
      <p:pic>
        <p:nvPicPr>
          <p:cNvPr id="5" name="صورة 4">
            <a:extLst>
              <a:ext uri="{FF2B5EF4-FFF2-40B4-BE49-F238E27FC236}">
                <a16:creationId xmlns:a16="http://schemas.microsoft.com/office/drawing/2014/main" id="{6CD6788A-0302-AA4C-67D9-109DA4287434}"/>
              </a:ext>
            </a:extLst>
          </p:cNvPr>
          <p:cNvPicPr>
            <a:picLocks noChangeAspect="1"/>
          </p:cNvPicPr>
          <p:nvPr/>
        </p:nvPicPr>
        <p:blipFill>
          <a:blip r:embed="rId3"/>
          <a:stretch>
            <a:fillRect/>
          </a:stretch>
        </p:blipFill>
        <p:spPr>
          <a:xfrm>
            <a:off x="8316416" y="260648"/>
            <a:ext cx="711787" cy="624656"/>
          </a:xfrm>
          <a:prstGeom prst="rect">
            <a:avLst/>
          </a:prstGeom>
        </p:spPr>
      </p:pic>
    </p:spTree>
    <p:extLst>
      <p:ext uri="{BB962C8B-B14F-4D97-AF65-F5344CB8AC3E}">
        <p14:creationId xmlns:p14="http://schemas.microsoft.com/office/powerpoint/2010/main" val="2058626608"/>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E4BA94E9-6B05-7663-DBD2-FFBD510E03E0}"/>
              </a:ext>
            </a:extLst>
          </p:cNvPr>
          <p:cNvSpPr/>
          <p:nvPr/>
        </p:nvSpPr>
        <p:spPr>
          <a:xfrm>
            <a:off x="107504" y="572976"/>
            <a:ext cx="9036496" cy="56166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342900" indent="-342900" algn="r" defTabSz="457200" rtl="1" eaLnBrk="1" latinLnBrk="0" hangingPunct="1">
              <a:lnSpc>
                <a:spcPct val="150000"/>
              </a:lnSpc>
              <a:buFont typeface="Arial" panose="020B0604020202020204" pitchFamily="34" charset="0"/>
              <a:buChar char="•"/>
            </a:pPr>
            <a:r>
              <a:rPr lang="ar-SA" altLang="ar-SA" sz="3600" i="1" dirty="0">
                <a:latin typeface="Al Tarikh" pitchFamily="2" charset="-78"/>
                <a:cs typeface="Al Tarikh" pitchFamily="2" charset="-78"/>
              </a:rPr>
              <a:t>الآثار المترتبة على إنهاء الخدمة :</a:t>
            </a:r>
          </a:p>
          <a:p>
            <a:pPr marL="1143000" lvl="1" indent="-685800" algn="r" rtl="1">
              <a:lnSpc>
                <a:spcPct val="150000"/>
              </a:lnSpc>
              <a:buSzPct val="115000"/>
              <a:buFont typeface="Wingdings" pitchFamily="2" charset="2"/>
              <a:buAutoNum type="arabicPeriod"/>
            </a:pPr>
            <a:r>
              <a:rPr lang="ar-SA" altLang="ar-SA" sz="3600" i="1" dirty="0">
                <a:latin typeface="Al Tarikh" pitchFamily="2" charset="-78"/>
                <a:cs typeface="Al Tarikh" pitchFamily="2" charset="-78"/>
              </a:rPr>
              <a:t>إيقاف صرف الراتب.</a:t>
            </a:r>
          </a:p>
          <a:p>
            <a:pPr marL="1143000" lvl="1" indent="-685800" algn="r" rtl="1">
              <a:lnSpc>
                <a:spcPct val="150000"/>
              </a:lnSpc>
              <a:buSzPct val="115000"/>
              <a:buFont typeface="Wingdings" pitchFamily="2" charset="2"/>
              <a:buAutoNum type="arabicPeriod"/>
            </a:pPr>
            <a:r>
              <a:rPr lang="ar-SA" altLang="ar-SA" sz="3600" i="1" dirty="0">
                <a:latin typeface="Al Tarikh" pitchFamily="2" charset="-78"/>
                <a:cs typeface="Al Tarikh" pitchFamily="2" charset="-78"/>
              </a:rPr>
              <a:t>شغور الوظيفة.</a:t>
            </a:r>
          </a:p>
          <a:p>
            <a:pPr marL="1143000" lvl="1" indent="-685800" algn="r" rtl="1">
              <a:lnSpc>
                <a:spcPct val="150000"/>
              </a:lnSpc>
              <a:buSzPct val="115000"/>
              <a:buFont typeface="Wingdings" pitchFamily="2" charset="2"/>
              <a:buAutoNum type="arabicPeriod"/>
            </a:pPr>
            <a:r>
              <a:rPr lang="ar-SA" altLang="ar-SA" sz="3600" i="1" dirty="0">
                <a:latin typeface="Al Tarikh" pitchFamily="2" charset="-78"/>
                <a:cs typeface="Al Tarikh" pitchFamily="2" charset="-78"/>
              </a:rPr>
              <a:t>تسوية الحقوق المالية للموظف.</a:t>
            </a:r>
          </a:p>
          <a:p>
            <a:pPr marL="1143000" lvl="1" indent="-685800" algn="r" rtl="1">
              <a:lnSpc>
                <a:spcPct val="150000"/>
              </a:lnSpc>
              <a:buSzPct val="115000"/>
              <a:buFont typeface="Wingdings" pitchFamily="2" charset="2"/>
              <a:buAutoNum type="arabicPeriod"/>
            </a:pPr>
            <a:r>
              <a:rPr lang="ar-SA" altLang="ar-SA" sz="3600" i="1" dirty="0">
                <a:latin typeface="Al Tarikh" pitchFamily="2" charset="-78"/>
                <a:cs typeface="Al Tarikh" pitchFamily="2" charset="-78"/>
              </a:rPr>
              <a:t>صرف مكافأة نهاية الخدمة للموظف المستحق.</a:t>
            </a:r>
          </a:p>
          <a:p>
            <a:pPr marL="1143000" lvl="1" indent="-685800" algn="r" rtl="1">
              <a:lnSpc>
                <a:spcPct val="150000"/>
              </a:lnSpc>
              <a:buSzPct val="115000"/>
              <a:buFont typeface="Wingdings" pitchFamily="2" charset="2"/>
              <a:buAutoNum type="arabicPeriod"/>
            </a:pPr>
            <a:r>
              <a:rPr lang="ar-SA" altLang="ar-SA" sz="3600" i="1" dirty="0">
                <a:latin typeface="Al Tarikh" pitchFamily="2" charset="-78"/>
                <a:cs typeface="Al Tarikh" pitchFamily="2" charset="-78"/>
              </a:rPr>
              <a:t>صرف التعويض عن رصيد الإجازة العادية للمستحق.</a:t>
            </a:r>
            <a:endParaRPr lang="ar-SA" sz="3600" i="1" dirty="0">
              <a:solidFill>
                <a:schemeClr val="tx1">
                  <a:lumMod val="95000"/>
                  <a:lumOff val="5000"/>
                </a:schemeClr>
              </a:solidFill>
              <a:latin typeface="Al Tarikh" pitchFamily="2" charset="-78"/>
              <a:cs typeface="Al Tarikh" pitchFamily="2" charset="-78"/>
            </a:endParaRPr>
          </a:p>
        </p:txBody>
      </p:sp>
      <p:sp>
        <p:nvSpPr>
          <p:cNvPr id="3" name="مربع نص 2">
            <a:extLst>
              <a:ext uri="{FF2B5EF4-FFF2-40B4-BE49-F238E27FC236}">
                <a16:creationId xmlns:a16="http://schemas.microsoft.com/office/drawing/2014/main" id="{0090996F-CB12-B89F-0A12-BE74488D50A7}"/>
              </a:ext>
            </a:extLst>
          </p:cNvPr>
          <p:cNvSpPr txBox="1"/>
          <p:nvPr/>
        </p:nvSpPr>
        <p:spPr>
          <a:xfrm>
            <a:off x="0" y="6237312"/>
            <a:ext cx="3066844" cy="400110"/>
          </a:xfrm>
          <a:prstGeom prst="rect">
            <a:avLst/>
          </a:prstGeom>
          <a:noFill/>
        </p:spPr>
        <p:txBody>
          <a:bodyPr wrap="square" rtlCol="1">
            <a:spAutoFit/>
          </a:bodyPr>
          <a:lstStyle/>
          <a:p>
            <a:pPr algn="r" defTabSz="342900" rtl="1"/>
            <a:r>
              <a:rPr lang="ar-SA" sz="20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sp>
        <p:nvSpPr>
          <p:cNvPr id="4" name="عنصر نائب لرقم الشريحة 3">
            <a:extLst>
              <a:ext uri="{FF2B5EF4-FFF2-40B4-BE49-F238E27FC236}">
                <a16:creationId xmlns:a16="http://schemas.microsoft.com/office/drawing/2014/main" id="{C68A7AF5-527B-31E6-9082-670FF3CAE179}"/>
              </a:ext>
            </a:extLst>
          </p:cNvPr>
          <p:cNvSpPr>
            <a:spLocks noGrp="1"/>
          </p:cNvSpPr>
          <p:nvPr>
            <p:ph type="sldNum" sz="quarter" idx="12"/>
          </p:nvPr>
        </p:nvSpPr>
        <p:spPr>
          <a:xfrm>
            <a:off x="539552" y="980728"/>
            <a:ext cx="608264" cy="503578"/>
          </a:xfrm>
        </p:spPr>
        <p:txBody>
          <a:bodyPr/>
          <a:lstStyle/>
          <a:p>
            <a:fld id="{6D22F896-40B5-4ADD-8801-0D06FADFA095}" type="slidenum">
              <a:rPr lang="en-US" smtClean="0"/>
              <a:t>17</a:t>
            </a:fld>
            <a:endParaRPr lang="en-US" dirty="0"/>
          </a:p>
        </p:txBody>
      </p:sp>
      <p:pic>
        <p:nvPicPr>
          <p:cNvPr id="5" name="صورة 4">
            <a:extLst>
              <a:ext uri="{FF2B5EF4-FFF2-40B4-BE49-F238E27FC236}">
                <a16:creationId xmlns:a16="http://schemas.microsoft.com/office/drawing/2014/main" id="{9FD46B5C-4956-C163-CF1F-2AFE50298B34}"/>
              </a:ext>
            </a:extLst>
          </p:cNvPr>
          <p:cNvPicPr>
            <a:picLocks noChangeAspect="1"/>
          </p:cNvPicPr>
          <p:nvPr/>
        </p:nvPicPr>
        <p:blipFill>
          <a:blip r:embed="rId2"/>
          <a:stretch>
            <a:fillRect/>
          </a:stretch>
        </p:blipFill>
        <p:spPr>
          <a:xfrm>
            <a:off x="8316416" y="260648"/>
            <a:ext cx="711787" cy="624656"/>
          </a:xfrm>
          <a:prstGeom prst="rect">
            <a:avLst/>
          </a:prstGeom>
        </p:spPr>
      </p:pic>
      <p:pic>
        <p:nvPicPr>
          <p:cNvPr id="6" name="صورة 5">
            <a:extLst>
              <a:ext uri="{FF2B5EF4-FFF2-40B4-BE49-F238E27FC236}">
                <a16:creationId xmlns:a16="http://schemas.microsoft.com/office/drawing/2014/main" id="{541938DC-466D-6484-A16F-B40B6AD8A83A}"/>
              </a:ext>
            </a:extLst>
          </p:cNvPr>
          <p:cNvPicPr>
            <a:picLocks noChangeAspect="1"/>
          </p:cNvPicPr>
          <p:nvPr/>
        </p:nvPicPr>
        <p:blipFill>
          <a:blip r:embed="rId3"/>
          <a:stretch>
            <a:fillRect/>
          </a:stretch>
        </p:blipFill>
        <p:spPr>
          <a:xfrm>
            <a:off x="-396357" y="-446796"/>
            <a:ext cx="2688395" cy="2363190"/>
          </a:xfrm>
          <a:prstGeom prst="rect">
            <a:avLst/>
          </a:prstGeom>
        </p:spPr>
      </p:pic>
    </p:spTree>
    <p:extLst>
      <p:ext uri="{BB962C8B-B14F-4D97-AF65-F5344CB8AC3E}">
        <p14:creationId xmlns:p14="http://schemas.microsoft.com/office/powerpoint/2010/main" val="1149189563"/>
      </p:ext>
    </p:ext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E4BA94E9-6B05-7663-DBD2-FFBD510E03E0}"/>
              </a:ext>
            </a:extLst>
          </p:cNvPr>
          <p:cNvSpPr/>
          <p:nvPr/>
        </p:nvSpPr>
        <p:spPr>
          <a:xfrm>
            <a:off x="360046" y="-315416"/>
            <a:ext cx="8919350" cy="56166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342900" indent="-342900" algn="r" defTabSz="457200" rtl="1" eaLnBrk="1" latinLnBrk="0" hangingPunct="1">
              <a:lnSpc>
                <a:spcPct val="150000"/>
              </a:lnSpc>
              <a:buFont typeface="Arial" panose="020B0604020202020204" pitchFamily="34" charset="0"/>
              <a:buChar char="•"/>
            </a:pPr>
            <a:r>
              <a:rPr lang="ar-SA" altLang="ar-SA" sz="4000" i="1" dirty="0">
                <a:latin typeface="Al Tarikh" pitchFamily="2" charset="-78"/>
                <a:cs typeface="Al Tarikh" pitchFamily="2" charset="-78"/>
              </a:rPr>
              <a:t>الآثار المترتبة على إنهاء الخدمة :</a:t>
            </a:r>
          </a:p>
          <a:p>
            <a:pPr marL="1143000" lvl="1" indent="-685800" algn="r" rtl="1">
              <a:lnSpc>
                <a:spcPct val="150000"/>
              </a:lnSpc>
              <a:buSzPct val="115000"/>
              <a:buFont typeface="Wingdings" pitchFamily="2" charset="2"/>
              <a:buAutoNum type="arabicPeriod" startAt="6"/>
            </a:pPr>
            <a:r>
              <a:rPr lang="ar-SA" altLang="ar-SA" sz="3600" i="1" dirty="0">
                <a:latin typeface="Al Tarikh" pitchFamily="2" charset="-78"/>
                <a:cs typeface="Al Tarikh" pitchFamily="2" charset="-78"/>
              </a:rPr>
              <a:t>صرف تعويضات الوفاة أو العجز الصحي القطعي أو الجزئي بسبب العمل.</a:t>
            </a:r>
          </a:p>
        </p:txBody>
      </p:sp>
      <p:sp>
        <p:nvSpPr>
          <p:cNvPr id="3" name="مربع نص 2">
            <a:extLst>
              <a:ext uri="{FF2B5EF4-FFF2-40B4-BE49-F238E27FC236}">
                <a16:creationId xmlns:a16="http://schemas.microsoft.com/office/drawing/2014/main" id="{0090996F-CB12-B89F-0A12-BE74488D50A7}"/>
              </a:ext>
            </a:extLst>
          </p:cNvPr>
          <p:cNvSpPr txBox="1"/>
          <p:nvPr/>
        </p:nvSpPr>
        <p:spPr>
          <a:xfrm>
            <a:off x="0" y="6237312"/>
            <a:ext cx="3066844" cy="400110"/>
          </a:xfrm>
          <a:prstGeom prst="rect">
            <a:avLst/>
          </a:prstGeom>
          <a:noFill/>
        </p:spPr>
        <p:txBody>
          <a:bodyPr wrap="square" rtlCol="1">
            <a:spAutoFit/>
          </a:bodyPr>
          <a:lstStyle/>
          <a:p>
            <a:pPr algn="r" defTabSz="342900" rtl="1"/>
            <a:r>
              <a:rPr lang="ar-SA" sz="20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sp>
        <p:nvSpPr>
          <p:cNvPr id="4" name="عنصر نائب لرقم الشريحة 3">
            <a:extLst>
              <a:ext uri="{FF2B5EF4-FFF2-40B4-BE49-F238E27FC236}">
                <a16:creationId xmlns:a16="http://schemas.microsoft.com/office/drawing/2014/main" id="{C68A7AF5-527B-31E6-9082-670FF3CAE179}"/>
              </a:ext>
            </a:extLst>
          </p:cNvPr>
          <p:cNvSpPr>
            <a:spLocks noGrp="1"/>
          </p:cNvSpPr>
          <p:nvPr>
            <p:ph type="sldNum" sz="quarter" idx="12"/>
          </p:nvPr>
        </p:nvSpPr>
        <p:spPr>
          <a:xfrm>
            <a:off x="539552" y="908720"/>
            <a:ext cx="608264" cy="503578"/>
          </a:xfrm>
        </p:spPr>
        <p:txBody>
          <a:bodyPr/>
          <a:lstStyle/>
          <a:p>
            <a:fld id="{6D22F896-40B5-4ADD-8801-0D06FADFA095}" type="slidenum">
              <a:rPr lang="en-US" smtClean="0"/>
              <a:t>18</a:t>
            </a:fld>
            <a:endParaRPr lang="en-US" dirty="0"/>
          </a:p>
        </p:txBody>
      </p:sp>
      <p:pic>
        <p:nvPicPr>
          <p:cNvPr id="5" name="صورة 4">
            <a:extLst>
              <a:ext uri="{FF2B5EF4-FFF2-40B4-BE49-F238E27FC236}">
                <a16:creationId xmlns:a16="http://schemas.microsoft.com/office/drawing/2014/main" id="{945CBE56-7D85-4879-97C6-67EF7CA438F8}"/>
              </a:ext>
            </a:extLst>
          </p:cNvPr>
          <p:cNvPicPr>
            <a:picLocks noChangeAspect="1"/>
          </p:cNvPicPr>
          <p:nvPr/>
        </p:nvPicPr>
        <p:blipFill>
          <a:blip r:embed="rId2"/>
          <a:stretch>
            <a:fillRect/>
          </a:stretch>
        </p:blipFill>
        <p:spPr>
          <a:xfrm>
            <a:off x="-396357" y="-446796"/>
            <a:ext cx="2688395" cy="2363190"/>
          </a:xfrm>
          <a:prstGeom prst="rect">
            <a:avLst/>
          </a:prstGeom>
        </p:spPr>
      </p:pic>
      <p:pic>
        <p:nvPicPr>
          <p:cNvPr id="6" name="صورة 5">
            <a:extLst>
              <a:ext uri="{FF2B5EF4-FFF2-40B4-BE49-F238E27FC236}">
                <a16:creationId xmlns:a16="http://schemas.microsoft.com/office/drawing/2014/main" id="{EE561A13-97A3-9EDA-BC09-ACF7F8006A9F}"/>
              </a:ext>
            </a:extLst>
          </p:cNvPr>
          <p:cNvPicPr>
            <a:picLocks noChangeAspect="1"/>
          </p:cNvPicPr>
          <p:nvPr/>
        </p:nvPicPr>
        <p:blipFill>
          <a:blip r:embed="rId3"/>
          <a:stretch>
            <a:fillRect/>
          </a:stretch>
        </p:blipFill>
        <p:spPr>
          <a:xfrm>
            <a:off x="8316416" y="260648"/>
            <a:ext cx="711787" cy="624656"/>
          </a:xfrm>
          <a:prstGeom prst="rect">
            <a:avLst/>
          </a:prstGeom>
        </p:spPr>
      </p:pic>
    </p:spTree>
    <p:extLst>
      <p:ext uri="{BB962C8B-B14F-4D97-AF65-F5344CB8AC3E}">
        <p14:creationId xmlns:p14="http://schemas.microsoft.com/office/powerpoint/2010/main" val="1681454383"/>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a:extLst>
              <a:ext uri="{FF2B5EF4-FFF2-40B4-BE49-F238E27FC236}">
                <a16:creationId xmlns:a16="http://schemas.microsoft.com/office/drawing/2014/main" id="{BE7A1D46-B374-88DB-B5B1-5C9C4CFA6729}"/>
              </a:ext>
            </a:extLst>
          </p:cNvPr>
          <p:cNvSpPr>
            <a:spLocks noGrp="1"/>
          </p:cNvSpPr>
          <p:nvPr>
            <p:ph type="ctrTitle"/>
          </p:nvPr>
        </p:nvSpPr>
        <p:spPr>
          <a:xfrm>
            <a:off x="1835696" y="1556792"/>
            <a:ext cx="6270922" cy="2113426"/>
          </a:xfrm>
        </p:spPr>
        <p:txBody>
          <a:bodyPr>
            <a:normAutofit/>
          </a:bodyPr>
          <a:lstStyle/>
          <a:p>
            <a:pPr algn="ctr"/>
            <a:r>
              <a:rPr lang="ar-SA" sz="8800" b="1" dirty="0">
                <a:latin typeface="Mishafi" pitchFamily="2" charset="-78"/>
                <a:cs typeface="Mishafi" pitchFamily="2" charset="-78"/>
              </a:rPr>
              <a:t>انتهاء الخدمة</a:t>
            </a:r>
            <a:endParaRPr lang="ar-SA" sz="7200" dirty="0"/>
          </a:p>
        </p:txBody>
      </p:sp>
      <p:sp>
        <p:nvSpPr>
          <p:cNvPr id="2" name="عنصر نائب لرقم الشريحة 1">
            <a:extLst>
              <a:ext uri="{FF2B5EF4-FFF2-40B4-BE49-F238E27FC236}">
                <a16:creationId xmlns:a16="http://schemas.microsoft.com/office/drawing/2014/main" id="{94816E61-0BF3-11C1-C25D-4781B431F4E9}"/>
              </a:ext>
            </a:extLst>
          </p:cNvPr>
          <p:cNvSpPr>
            <a:spLocks noGrp="1"/>
          </p:cNvSpPr>
          <p:nvPr>
            <p:ph type="sldNum" sz="quarter" idx="12"/>
          </p:nvPr>
        </p:nvSpPr>
        <p:spPr>
          <a:xfrm>
            <a:off x="611560" y="980728"/>
            <a:ext cx="608264" cy="503578"/>
          </a:xfrm>
        </p:spPr>
        <p:txBody>
          <a:bodyPr/>
          <a:lstStyle/>
          <a:p>
            <a:fld id="{098F827F-A5ED-0546-A3CE-688773DC6345}" type="slidenum">
              <a:rPr lang="ar-SA" smtClean="0"/>
              <a:t>2</a:t>
            </a:fld>
            <a:endParaRPr lang="ar-SA" dirty="0"/>
          </a:p>
        </p:txBody>
      </p:sp>
      <p:sp>
        <p:nvSpPr>
          <p:cNvPr id="3" name="مربع نص 2">
            <a:extLst>
              <a:ext uri="{FF2B5EF4-FFF2-40B4-BE49-F238E27FC236}">
                <a16:creationId xmlns:a16="http://schemas.microsoft.com/office/drawing/2014/main" id="{4094457D-2C8F-D277-87C7-5B86174D90CD}"/>
              </a:ext>
            </a:extLst>
          </p:cNvPr>
          <p:cNvSpPr txBox="1"/>
          <p:nvPr/>
        </p:nvSpPr>
        <p:spPr>
          <a:xfrm>
            <a:off x="0" y="6237312"/>
            <a:ext cx="3066844" cy="400110"/>
          </a:xfrm>
          <a:prstGeom prst="rect">
            <a:avLst/>
          </a:prstGeom>
          <a:noFill/>
        </p:spPr>
        <p:txBody>
          <a:bodyPr wrap="square" rtlCol="1">
            <a:spAutoFit/>
          </a:bodyPr>
          <a:lstStyle/>
          <a:p>
            <a:pPr algn="r" defTabSz="342900" rtl="1"/>
            <a:r>
              <a:rPr lang="ar-SA" sz="20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5" name="صورة 4">
            <a:extLst>
              <a:ext uri="{FF2B5EF4-FFF2-40B4-BE49-F238E27FC236}">
                <a16:creationId xmlns:a16="http://schemas.microsoft.com/office/drawing/2014/main" id="{C0253ADD-949B-AC31-78EC-316011A08569}"/>
              </a:ext>
            </a:extLst>
          </p:cNvPr>
          <p:cNvPicPr>
            <a:picLocks noChangeAspect="1"/>
          </p:cNvPicPr>
          <p:nvPr/>
        </p:nvPicPr>
        <p:blipFill>
          <a:blip r:embed="rId2"/>
          <a:stretch>
            <a:fillRect/>
          </a:stretch>
        </p:blipFill>
        <p:spPr>
          <a:xfrm>
            <a:off x="-396357" y="-446796"/>
            <a:ext cx="2688395" cy="2363190"/>
          </a:xfrm>
          <a:prstGeom prst="rect">
            <a:avLst/>
          </a:prstGeom>
        </p:spPr>
      </p:pic>
      <p:pic>
        <p:nvPicPr>
          <p:cNvPr id="6" name="صورة 5">
            <a:extLst>
              <a:ext uri="{FF2B5EF4-FFF2-40B4-BE49-F238E27FC236}">
                <a16:creationId xmlns:a16="http://schemas.microsoft.com/office/drawing/2014/main" id="{6B7346BC-0262-BC7A-F8A6-9ADE3A474692}"/>
              </a:ext>
            </a:extLst>
          </p:cNvPr>
          <p:cNvPicPr>
            <a:picLocks noChangeAspect="1"/>
          </p:cNvPicPr>
          <p:nvPr/>
        </p:nvPicPr>
        <p:blipFill>
          <a:blip r:embed="rId3"/>
          <a:stretch>
            <a:fillRect/>
          </a:stretch>
        </p:blipFill>
        <p:spPr>
          <a:xfrm>
            <a:off x="8316416" y="260648"/>
            <a:ext cx="711787" cy="624656"/>
          </a:xfrm>
          <a:prstGeom prst="rect">
            <a:avLst/>
          </a:prstGeom>
        </p:spPr>
      </p:pic>
    </p:spTree>
    <p:extLst>
      <p:ext uri="{BB962C8B-B14F-4D97-AF65-F5344CB8AC3E}">
        <p14:creationId xmlns:p14="http://schemas.microsoft.com/office/powerpoint/2010/main" val="2269232537"/>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E4BA94E9-6B05-7663-DBD2-FFBD510E03E0}"/>
              </a:ext>
            </a:extLst>
          </p:cNvPr>
          <p:cNvSpPr/>
          <p:nvPr/>
        </p:nvSpPr>
        <p:spPr>
          <a:xfrm>
            <a:off x="467544" y="1412776"/>
            <a:ext cx="8352928" cy="374441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342900" indent="-342900" algn="r" defTabSz="457200" rtl="1" eaLnBrk="1" latinLnBrk="0" hangingPunct="1">
              <a:lnSpc>
                <a:spcPct val="150000"/>
              </a:lnSpc>
              <a:buFont typeface="Arial" panose="020B0604020202020204" pitchFamily="34" charset="0"/>
              <a:buChar char="•"/>
            </a:pPr>
            <a:r>
              <a:rPr lang="ar-SA" sz="4000" i="1" dirty="0">
                <a:solidFill>
                  <a:schemeClr val="tx1">
                    <a:lumMod val="95000"/>
                    <a:lumOff val="5000"/>
                  </a:schemeClr>
                </a:solidFill>
                <a:latin typeface="Al Tarikh" pitchFamily="2" charset="-78"/>
                <a:cs typeface="Al Tarikh" pitchFamily="2" charset="-78"/>
              </a:rPr>
              <a:t>مقدمة :</a:t>
            </a:r>
          </a:p>
          <a:p>
            <a:pPr algn="r" defTabSz="457200" rtl="1" eaLnBrk="1" latinLnBrk="0" hangingPunct="1">
              <a:lnSpc>
                <a:spcPct val="150000"/>
              </a:lnSpc>
            </a:pPr>
            <a:r>
              <a:rPr lang="ar-SA" sz="4000" i="1" dirty="0">
                <a:solidFill>
                  <a:schemeClr val="tx1">
                    <a:lumMod val="95000"/>
                    <a:lumOff val="5000"/>
                  </a:schemeClr>
                </a:solidFill>
                <a:latin typeface="Al Tarikh" pitchFamily="2" charset="-78"/>
                <a:cs typeface="Al Tarikh" pitchFamily="2" charset="-78"/>
              </a:rPr>
              <a:t>خصصت اللائحة التنفيذية للموارد البشرية في الخدمة المدنية المواد من مادة (٢١١) الى المادة (٢٤٢).</a:t>
            </a:r>
          </a:p>
        </p:txBody>
      </p:sp>
      <p:sp>
        <p:nvSpPr>
          <p:cNvPr id="3" name="مربع نص 2">
            <a:extLst>
              <a:ext uri="{FF2B5EF4-FFF2-40B4-BE49-F238E27FC236}">
                <a16:creationId xmlns:a16="http://schemas.microsoft.com/office/drawing/2014/main" id="{0090996F-CB12-B89F-0A12-BE74488D50A7}"/>
              </a:ext>
            </a:extLst>
          </p:cNvPr>
          <p:cNvSpPr txBox="1"/>
          <p:nvPr/>
        </p:nvSpPr>
        <p:spPr>
          <a:xfrm>
            <a:off x="0" y="6237312"/>
            <a:ext cx="3066844" cy="400110"/>
          </a:xfrm>
          <a:prstGeom prst="rect">
            <a:avLst/>
          </a:prstGeom>
          <a:noFill/>
        </p:spPr>
        <p:txBody>
          <a:bodyPr wrap="square" rtlCol="1">
            <a:spAutoFit/>
          </a:bodyPr>
          <a:lstStyle/>
          <a:p>
            <a:pPr algn="r" defTabSz="342900" rtl="1"/>
            <a:r>
              <a:rPr lang="ar-SA" sz="20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sp>
        <p:nvSpPr>
          <p:cNvPr id="4" name="عنصر نائب لرقم الشريحة 3">
            <a:extLst>
              <a:ext uri="{FF2B5EF4-FFF2-40B4-BE49-F238E27FC236}">
                <a16:creationId xmlns:a16="http://schemas.microsoft.com/office/drawing/2014/main" id="{C68A7AF5-527B-31E6-9082-670FF3CAE179}"/>
              </a:ext>
            </a:extLst>
          </p:cNvPr>
          <p:cNvSpPr>
            <a:spLocks noGrp="1"/>
          </p:cNvSpPr>
          <p:nvPr>
            <p:ph type="sldNum" sz="quarter" idx="12"/>
          </p:nvPr>
        </p:nvSpPr>
        <p:spPr>
          <a:xfrm>
            <a:off x="539552" y="885304"/>
            <a:ext cx="608264" cy="503578"/>
          </a:xfrm>
        </p:spPr>
        <p:txBody>
          <a:bodyPr/>
          <a:lstStyle/>
          <a:p>
            <a:fld id="{6D22F896-40B5-4ADD-8801-0D06FADFA095}" type="slidenum">
              <a:rPr lang="en-US" smtClean="0"/>
              <a:t>3</a:t>
            </a:fld>
            <a:endParaRPr lang="en-US" dirty="0"/>
          </a:p>
        </p:txBody>
      </p:sp>
      <p:pic>
        <p:nvPicPr>
          <p:cNvPr id="5" name="صورة 4">
            <a:extLst>
              <a:ext uri="{FF2B5EF4-FFF2-40B4-BE49-F238E27FC236}">
                <a16:creationId xmlns:a16="http://schemas.microsoft.com/office/drawing/2014/main" id="{1F333F83-9A36-0A48-DE74-4D161DA5EB46}"/>
              </a:ext>
            </a:extLst>
          </p:cNvPr>
          <p:cNvPicPr>
            <a:picLocks noChangeAspect="1"/>
          </p:cNvPicPr>
          <p:nvPr/>
        </p:nvPicPr>
        <p:blipFill>
          <a:blip r:embed="rId2"/>
          <a:stretch>
            <a:fillRect/>
          </a:stretch>
        </p:blipFill>
        <p:spPr>
          <a:xfrm>
            <a:off x="8316416" y="260648"/>
            <a:ext cx="711787" cy="624656"/>
          </a:xfrm>
          <a:prstGeom prst="rect">
            <a:avLst/>
          </a:prstGeom>
        </p:spPr>
      </p:pic>
      <p:pic>
        <p:nvPicPr>
          <p:cNvPr id="7" name="صورة 6">
            <a:extLst>
              <a:ext uri="{FF2B5EF4-FFF2-40B4-BE49-F238E27FC236}">
                <a16:creationId xmlns:a16="http://schemas.microsoft.com/office/drawing/2014/main" id="{4E613345-F56F-5FE9-8424-65E657DE7ED8}"/>
              </a:ext>
            </a:extLst>
          </p:cNvPr>
          <p:cNvPicPr>
            <a:picLocks noChangeAspect="1"/>
          </p:cNvPicPr>
          <p:nvPr/>
        </p:nvPicPr>
        <p:blipFill>
          <a:blip r:embed="rId3"/>
          <a:stretch>
            <a:fillRect/>
          </a:stretch>
        </p:blipFill>
        <p:spPr>
          <a:xfrm>
            <a:off x="-396357" y="-446796"/>
            <a:ext cx="2688395" cy="2363190"/>
          </a:xfrm>
          <a:prstGeom prst="rect">
            <a:avLst/>
          </a:prstGeom>
        </p:spPr>
      </p:pic>
    </p:spTree>
    <p:extLst>
      <p:ext uri="{BB962C8B-B14F-4D97-AF65-F5344CB8AC3E}">
        <p14:creationId xmlns:p14="http://schemas.microsoft.com/office/powerpoint/2010/main" val="1898022572"/>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E4BA94E9-6B05-7663-DBD2-FFBD510E03E0}"/>
              </a:ext>
            </a:extLst>
          </p:cNvPr>
          <p:cNvSpPr/>
          <p:nvPr/>
        </p:nvSpPr>
        <p:spPr>
          <a:xfrm>
            <a:off x="14444" y="1844824"/>
            <a:ext cx="9197634" cy="54006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342900" indent="-342900" algn="r" defTabSz="457200" rtl="1" eaLnBrk="1" latinLnBrk="0" hangingPunct="1">
              <a:lnSpc>
                <a:spcPct val="150000"/>
              </a:lnSpc>
              <a:buFont typeface="Arial" panose="020B0604020202020204" pitchFamily="34" charset="0"/>
              <a:buChar char="•"/>
            </a:pPr>
            <a:r>
              <a:rPr lang="ar-SA" altLang="ar-SA" sz="4800" i="1" dirty="0">
                <a:latin typeface="Al Tarikh" pitchFamily="2" charset="-78"/>
                <a:cs typeface="Al Tarikh" pitchFamily="2" charset="-78"/>
              </a:rPr>
              <a:t>مفهوم إنهاء الخدمة :</a:t>
            </a:r>
          </a:p>
          <a:p>
            <a:pPr marL="1028700" lvl="1" indent="-571500" algn="r" rtl="1">
              <a:lnSpc>
                <a:spcPct val="150000"/>
              </a:lnSpc>
              <a:buFont typeface="Courier New" panose="02070309020205020404" pitchFamily="49" charset="0"/>
              <a:buChar char="o"/>
            </a:pPr>
            <a:r>
              <a:rPr lang="ar-SA" altLang="ar-SA" sz="4000" dirty="0">
                <a:latin typeface="Al Tarikh" pitchFamily="2" charset="-78"/>
                <a:cs typeface="Al Tarikh" pitchFamily="2" charset="-78"/>
              </a:rPr>
              <a:t>يقصد به انتهاء العلاقة الوظيفية بين المنظمة والموظف ويكون ذلك بقرار إداري سواء كان بناء على طلب الموظف أو بقرار من الإدارة و بناء على رغبتها أو بقوة النظام.</a:t>
            </a:r>
            <a:endParaRPr lang="en-US" altLang="ar-SA" sz="4000" dirty="0">
              <a:latin typeface="Al Tarikh" pitchFamily="2" charset="-78"/>
              <a:cs typeface="Al Tarikh" pitchFamily="2" charset="-78"/>
            </a:endParaRPr>
          </a:p>
          <a:p>
            <a:pPr algn="r" defTabSz="457200" rtl="1" eaLnBrk="1" latinLnBrk="0" hangingPunct="1">
              <a:lnSpc>
                <a:spcPct val="150000"/>
              </a:lnSpc>
            </a:pPr>
            <a:br>
              <a:rPr lang="ar-SA" altLang="ar-SA" sz="4800" i="1" dirty="0">
                <a:latin typeface="Al Tarikh" pitchFamily="2" charset="-78"/>
                <a:cs typeface="Al Tarikh" pitchFamily="2" charset="-78"/>
              </a:rPr>
            </a:br>
            <a:endParaRPr lang="ar-SA" sz="4000" i="1" dirty="0">
              <a:solidFill>
                <a:schemeClr val="tx1">
                  <a:lumMod val="95000"/>
                  <a:lumOff val="5000"/>
                </a:schemeClr>
              </a:solidFill>
              <a:latin typeface="Al Tarikh" pitchFamily="2" charset="-78"/>
              <a:cs typeface="Al Tarikh" pitchFamily="2" charset="-78"/>
            </a:endParaRPr>
          </a:p>
        </p:txBody>
      </p:sp>
      <p:sp>
        <p:nvSpPr>
          <p:cNvPr id="3" name="مربع نص 2">
            <a:extLst>
              <a:ext uri="{FF2B5EF4-FFF2-40B4-BE49-F238E27FC236}">
                <a16:creationId xmlns:a16="http://schemas.microsoft.com/office/drawing/2014/main" id="{0090996F-CB12-B89F-0A12-BE74488D50A7}"/>
              </a:ext>
            </a:extLst>
          </p:cNvPr>
          <p:cNvSpPr txBox="1"/>
          <p:nvPr/>
        </p:nvSpPr>
        <p:spPr>
          <a:xfrm>
            <a:off x="0" y="6237312"/>
            <a:ext cx="3066844" cy="400110"/>
          </a:xfrm>
          <a:prstGeom prst="rect">
            <a:avLst/>
          </a:prstGeom>
          <a:noFill/>
        </p:spPr>
        <p:txBody>
          <a:bodyPr wrap="square" rtlCol="1">
            <a:spAutoFit/>
          </a:bodyPr>
          <a:lstStyle/>
          <a:p>
            <a:pPr algn="r" defTabSz="342900" rtl="1"/>
            <a:r>
              <a:rPr lang="ar-SA" sz="20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sp>
        <p:nvSpPr>
          <p:cNvPr id="4" name="عنصر نائب لرقم الشريحة 3">
            <a:extLst>
              <a:ext uri="{FF2B5EF4-FFF2-40B4-BE49-F238E27FC236}">
                <a16:creationId xmlns:a16="http://schemas.microsoft.com/office/drawing/2014/main" id="{C68A7AF5-527B-31E6-9082-670FF3CAE179}"/>
              </a:ext>
            </a:extLst>
          </p:cNvPr>
          <p:cNvSpPr>
            <a:spLocks noGrp="1"/>
          </p:cNvSpPr>
          <p:nvPr>
            <p:ph type="sldNum" sz="quarter" idx="12"/>
          </p:nvPr>
        </p:nvSpPr>
        <p:spPr>
          <a:xfrm>
            <a:off x="539552" y="985033"/>
            <a:ext cx="608264" cy="503578"/>
          </a:xfrm>
        </p:spPr>
        <p:txBody>
          <a:bodyPr/>
          <a:lstStyle/>
          <a:p>
            <a:fld id="{6D22F896-40B5-4ADD-8801-0D06FADFA095}" type="slidenum">
              <a:rPr lang="en-US" smtClean="0"/>
              <a:t>4</a:t>
            </a:fld>
            <a:endParaRPr lang="en-US" dirty="0"/>
          </a:p>
        </p:txBody>
      </p:sp>
      <p:pic>
        <p:nvPicPr>
          <p:cNvPr id="6" name="صورة 5">
            <a:extLst>
              <a:ext uri="{FF2B5EF4-FFF2-40B4-BE49-F238E27FC236}">
                <a16:creationId xmlns:a16="http://schemas.microsoft.com/office/drawing/2014/main" id="{8F6F1187-E5CB-F430-951B-CAA4C59F4C9D}"/>
              </a:ext>
            </a:extLst>
          </p:cNvPr>
          <p:cNvPicPr>
            <a:picLocks noChangeAspect="1"/>
          </p:cNvPicPr>
          <p:nvPr/>
        </p:nvPicPr>
        <p:blipFill>
          <a:blip r:embed="rId2"/>
          <a:stretch>
            <a:fillRect/>
          </a:stretch>
        </p:blipFill>
        <p:spPr>
          <a:xfrm>
            <a:off x="-396357" y="-446796"/>
            <a:ext cx="2688395" cy="2363190"/>
          </a:xfrm>
          <a:prstGeom prst="rect">
            <a:avLst/>
          </a:prstGeom>
        </p:spPr>
      </p:pic>
      <p:pic>
        <p:nvPicPr>
          <p:cNvPr id="7" name="صورة 6">
            <a:extLst>
              <a:ext uri="{FF2B5EF4-FFF2-40B4-BE49-F238E27FC236}">
                <a16:creationId xmlns:a16="http://schemas.microsoft.com/office/drawing/2014/main" id="{35EC7C7E-1545-2C59-10BD-B22BEAEA2802}"/>
              </a:ext>
            </a:extLst>
          </p:cNvPr>
          <p:cNvPicPr>
            <a:picLocks noChangeAspect="1"/>
          </p:cNvPicPr>
          <p:nvPr/>
        </p:nvPicPr>
        <p:blipFill>
          <a:blip r:embed="rId3"/>
          <a:stretch>
            <a:fillRect/>
          </a:stretch>
        </p:blipFill>
        <p:spPr>
          <a:xfrm>
            <a:off x="8316416" y="260648"/>
            <a:ext cx="711787" cy="624656"/>
          </a:xfrm>
          <a:prstGeom prst="rect">
            <a:avLst/>
          </a:prstGeom>
        </p:spPr>
      </p:pic>
    </p:spTree>
    <p:extLst>
      <p:ext uri="{BB962C8B-B14F-4D97-AF65-F5344CB8AC3E}">
        <p14:creationId xmlns:p14="http://schemas.microsoft.com/office/powerpoint/2010/main" val="3997040123"/>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E4BA94E9-6B05-7663-DBD2-FFBD510E03E0}"/>
              </a:ext>
            </a:extLst>
          </p:cNvPr>
          <p:cNvSpPr/>
          <p:nvPr/>
        </p:nvSpPr>
        <p:spPr>
          <a:xfrm>
            <a:off x="539552" y="1412776"/>
            <a:ext cx="8352928" cy="374441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342900" indent="-342900" algn="r" defTabSz="457200" rtl="1" eaLnBrk="1" latinLnBrk="0" hangingPunct="1">
              <a:lnSpc>
                <a:spcPct val="150000"/>
              </a:lnSpc>
              <a:buFont typeface="Arial" panose="020B0604020202020204" pitchFamily="34" charset="0"/>
              <a:buChar char="•"/>
            </a:pPr>
            <a:r>
              <a:rPr lang="ar-SA" altLang="ar-SA" sz="4800" i="1" dirty="0">
                <a:latin typeface="Al Tarikh" pitchFamily="2" charset="-78"/>
                <a:cs typeface="Al Tarikh" pitchFamily="2" charset="-78"/>
              </a:rPr>
              <a:t>حالات انهاء الخدمة:</a:t>
            </a:r>
          </a:p>
          <a:p>
            <a:pPr marL="800100" lvl="1" indent="-342900" algn="r" rtl="1">
              <a:buFont typeface="Courier New" panose="02070309020205020404" pitchFamily="49" charset="0"/>
              <a:buChar char="o"/>
            </a:pPr>
            <a:endParaRPr lang="ar-SA" altLang="ar-SA" sz="2400" dirty="0">
              <a:latin typeface="Al Tarikh" pitchFamily="2" charset="-78"/>
              <a:cs typeface="Al Tarikh" pitchFamily="2" charset="-78"/>
            </a:endParaRPr>
          </a:p>
          <a:p>
            <a:pPr marL="800100" lvl="1" indent="-342900" algn="r" rtl="1">
              <a:lnSpc>
                <a:spcPct val="150000"/>
              </a:lnSpc>
              <a:buFont typeface="Courier New" panose="02070309020205020404" pitchFamily="49" charset="0"/>
              <a:buChar char="o"/>
            </a:pPr>
            <a:r>
              <a:rPr lang="ar-SA" altLang="ar-SA" sz="3200" dirty="0">
                <a:latin typeface="Al Tarikh" pitchFamily="2" charset="-78"/>
                <a:cs typeface="Al Tarikh" pitchFamily="2" charset="-78"/>
              </a:rPr>
              <a:t>أولاً: بناء على رغبة الموظف:</a:t>
            </a:r>
          </a:p>
          <a:p>
            <a:pPr marL="1257300" lvl="2" indent="-342900" algn="r" rtl="1">
              <a:lnSpc>
                <a:spcPct val="150000"/>
              </a:lnSpc>
              <a:buFont typeface="Wingdings" pitchFamily="2" charset="2"/>
              <a:buChar char="ü"/>
            </a:pPr>
            <a:r>
              <a:rPr lang="ar-SA" altLang="ar-SA" sz="3200" dirty="0">
                <a:latin typeface="Al Tarikh" pitchFamily="2" charset="-78"/>
                <a:cs typeface="Al Tarikh" pitchFamily="2" charset="-78"/>
              </a:rPr>
              <a:t>الاستقالة. </a:t>
            </a:r>
          </a:p>
          <a:p>
            <a:pPr marL="1257300" lvl="2" indent="-342900" algn="r" rtl="1">
              <a:lnSpc>
                <a:spcPct val="150000"/>
              </a:lnSpc>
              <a:buFont typeface="Wingdings" pitchFamily="2" charset="2"/>
              <a:buChar char="ü"/>
            </a:pPr>
            <a:r>
              <a:rPr lang="ar-SA" altLang="ar-SA" sz="3200" dirty="0">
                <a:latin typeface="Al Tarikh" pitchFamily="2" charset="-78"/>
                <a:cs typeface="Al Tarikh" pitchFamily="2" charset="-78"/>
              </a:rPr>
              <a:t>طلب الإحالة إلى التقاعد المبكر. </a:t>
            </a:r>
          </a:p>
          <a:p>
            <a:pPr marL="342900" indent="-342900" algn="r" defTabSz="457200" rtl="1" eaLnBrk="1" latinLnBrk="0" hangingPunct="1">
              <a:lnSpc>
                <a:spcPct val="150000"/>
              </a:lnSpc>
              <a:buFont typeface="Arial" panose="020B0604020202020204" pitchFamily="34" charset="0"/>
              <a:buChar char="•"/>
            </a:pPr>
            <a:endParaRPr lang="ar-SA" sz="4000" i="1" dirty="0">
              <a:solidFill>
                <a:schemeClr val="tx1">
                  <a:lumMod val="95000"/>
                  <a:lumOff val="5000"/>
                </a:schemeClr>
              </a:solidFill>
              <a:latin typeface="Al Tarikh" pitchFamily="2" charset="-78"/>
              <a:cs typeface="Al Tarikh" pitchFamily="2" charset="-78"/>
            </a:endParaRPr>
          </a:p>
        </p:txBody>
      </p:sp>
      <p:sp>
        <p:nvSpPr>
          <p:cNvPr id="3" name="مربع نص 2">
            <a:extLst>
              <a:ext uri="{FF2B5EF4-FFF2-40B4-BE49-F238E27FC236}">
                <a16:creationId xmlns:a16="http://schemas.microsoft.com/office/drawing/2014/main" id="{0090996F-CB12-B89F-0A12-BE74488D50A7}"/>
              </a:ext>
            </a:extLst>
          </p:cNvPr>
          <p:cNvSpPr txBox="1"/>
          <p:nvPr/>
        </p:nvSpPr>
        <p:spPr>
          <a:xfrm>
            <a:off x="0" y="6237312"/>
            <a:ext cx="3066844" cy="400110"/>
          </a:xfrm>
          <a:prstGeom prst="rect">
            <a:avLst/>
          </a:prstGeom>
          <a:noFill/>
        </p:spPr>
        <p:txBody>
          <a:bodyPr wrap="square" rtlCol="1">
            <a:spAutoFit/>
          </a:bodyPr>
          <a:lstStyle/>
          <a:p>
            <a:pPr algn="r" defTabSz="342900" rtl="1"/>
            <a:r>
              <a:rPr lang="ar-SA" sz="20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sp>
        <p:nvSpPr>
          <p:cNvPr id="4" name="عنصر نائب لرقم الشريحة 3">
            <a:extLst>
              <a:ext uri="{FF2B5EF4-FFF2-40B4-BE49-F238E27FC236}">
                <a16:creationId xmlns:a16="http://schemas.microsoft.com/office/drawing/2014/main" id="{C68A7AF5-527B-31E6-9082-670FF3CAE179}"/>
              </a:ext>
            </a:extLst>
          </p:cNvPr>
          <p:cNvSpPr>
            <a:spLocks noGrp="1"/>
          </p:cNvSpPr>
          <p:nvPr>
            <p:ph type="sldNum" sz="quarter" idx="12"/>
          </p:nvPr>
        </p:nvSpPr>
        <p:spPr>
          <a:xfrm>
            <a:off x="539552" y="909198"/>
            <a:ext cx="608264" cy="503578"/>
          </a:xfrm>
        </p:spPr>
        <p:txBody>
          <a:bodyPr/>
          <a:lstStyle/>
          <a:p>
            <a:fld id="{6D22F896-40B5-4ADD-8801-0D06FADFA095}" type="slidenum">
              <a:rPr lang="en-US" smtClean="0"/>
              <a:t>5</a:t>
            </a:fld>
            <a:endParaRPr lang="en-US" dirty="0"/>
          </a:p>
        </p:txBody>
      </p:sp>
      <p:pic>
        <p:nvPicPr>
          <p:cNvPr id="5" name="صورة 4">
            <a:extLst>
              <a:ext uri="{FF2B5EF4-FFF2-40B4-BE49-F238E27FC236}">
                <a16:creationId xmlns:a16="http://schemas.microsoft.com/office/drawing/2014/main" id="{19522FF7-7C7C-35EE-C81E-23F5F320D2F6}"/>
              </a:ext>
            </a:extLst>
          </p:cNvPr>
          <p:cNvPicPr>
            <a:picLocks noChangeAspect="1"/>
          </p:cNvPicPr>
          <p:nvPr/>
        </p:nvPicPr>
        <p:blipFill>
          <a:blip r:embed="rId2"/>
          <a:stretch>
            <a:fillRect/>
          </a:stretch>
        </p:blipFill>
        <p:spPr>
          <a:xfrm>
            <a:off x="8316416" y="260648"/>
            <a:ext cx="711787" cy="624656"/>
          </a:xfrm>
          <a:prstGeom prst="rect">
            <a:avLst/>
          </a:prstGeom>
        </p:spPr>
      </p:pic>
      <p:pic>
        <p:nvPicPr>
          <p:cNvPr id="6" name="صورة 5">
            <a:extLst>
              <a:ext uri="{FF2B5EF4-FFF2-40B4-BE49-F238E27FC236}">
                <a16:creationId xmlns:a16="http://schemas.microsoft.com/office/drawing/2014/main" id="{B602ED04-1830-FA64-DAD9-DE7FB727023B}"/>
              </a:ext>
            </a:extLst>
          </p:cNvPr>
          <p:cNvPicPr>
            <a:picLocks noChangeAspect="1"/>
          </p:cNvPicPr>
          <p:nvPr/>
        </p:nvPicPr>
        <p:blipFill>
          <a:blip r:embed="rId3"/>
          <a:stretch>
            <a:fillRect/>
          </a:stretch>
        </p:blipFill>
        <p:spPr>
          <a:xfrm>
            <a:off x="-396357" y="-446796"/>
            <a:ext cx="2688395" cy="2363190"/>
          </a:xfrm>
          <a:prstGeom prst="rect">
            <a:avLst/>
          </a:prstGeom>
        </p:spPr>
      </p:pic>
    </p:spTree>
    <p:extLst>
      <p:ext uri="{BB962C8B-B14F-4D97-AF65-F5344CB8AC3E}">
        <p14:creationId xmlns:p14="http://schemas.microsoft.com/office/powerpoint/2010/main" val="1190875577"/>
      </p:ext>
    </p:ext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E4BA94E9-6B05-7663-DBD2-FFBD510E03E0}"/>
              </a:ext>
            </a:extLst>
          </p:cNvPr>
          <p:cNvSpPr/>
          <p:nvPr/>
        </p:nvSpPr>
        <p:spPr>
          <a:xfrm>
            <a:off x="0" y="1196752"/>
            <a:ext cx="9036496" cy="657824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685800" indent="-685800" algn="r" rtl="1">
              <a:buFont typeface="Arial" panose="020B0604020202020204" pitchFamily="34" charset="0"/>
              <a:buChar char="•"/>
            </a:pPr>
            <a:r>
              <a:rPr lang="ar-SA" altLang="ar-SA" sz="4800" i="1" dirty="0">
                <a:latin typeface="Al Tarikh" pitchFamily="2" charset="-78"/>
                <a:cs typeface="Al Tarikh" pitchFamily="2" charset="-78"/>
              </a:rPr>
              <a:t>الضوابط النظامية الخاصة بالاستقالة:</a:t>
            </a:r>
          </a:p>
          <a:p>
            <a:pPr marL="685800" indent="-685800" algn="r" rtl="1">
              <a:buFont typeface="Arial" panose="020B0604020202020204" pitchFamily="34" charset="0"/>
              <a:buChar char="•"/>
            </a:pPr>
            <a:endParaRPr lang="ar-SA" altLang="ar-SA" sz="4800" i="1" dirty="0">
              <a:latin typeface="Al Tarikh" pitchFamily="2" charset="-78"/>
              <a:cs typeface="Al Tarikh" pitchFamily="2" charset="-78"/>
            </a:endParaRPr>
          </a:p>
          <a:p>
            <a:pPr algn="r" rtl="1"/>
            <a:r>
              <a:rPr lang="ar-SA" altLang="ar-SA" sz="3600" i="1" dirty="0">
                <a:latin typeface="Al Tarikh" pitchFamily="2" charset="-78"/>
                <a:cs typeface="Al Tarikh" pitchFamily="2" charset="-78"/>
              </a:rPr>
              <a:t>١.على الرئيس المباشر تسجيل طلب الاستقالة يوم تسلمه ويعتبر الطلب هو تاريخ تقديمه.</a:t>
            </a:r>
          </a:p>
          <a:p>
            <a:pPr algn="r" rtl="1">
              <a:lnSpc>
                <a:spcPct val="150000"/>
              </a:lnSpc>
              <a:buSzPct val="115000"/>
            </a:pPr>
            <a:r>
              <a:rPr lang="ar-SA" altLang="ar-SA" sz="3600" i="1" dirty="0">
                <a:latin typeface="Al Tarikh" pitchFamily="2" charset="-78"/>
                <a:cs typeface="Al Tarikh" pitchFamily="2" charset="-78"/>
              </a:rPr>
              <a:t>٢.لا تنتهي خدمة الموظف إلا بصدور قرار بقبول استقالته أو بمضي (٣٠) يوماً من تاريخ تقديم الطلب دون رد من صاحب الصلاحية.</a:t>
            </a:r>
          </a:p>
          <a:p>
            <a:pPr algn="r" rtl="1"/>
            <a:endParaRPr lang="en-US" altLang="ar-SA" sz="4800" i="1" dirty="0">
              <a:latin typeface="Al Tarikh" pitchFamily="2" charset="-78"/>
              <a:cs typeface="Al Tarikh" pitchFamily="2" charset="-78"/>
            </a:endParaRPr>
          </a:p>
          <a:p>
            <a:pPr marL="342900" indent="-342900" algn="r" defTabSz="457200" rtl="1" eaLnBrk="1" latinLnBrk="0" hangingPunct="1">
              <a:lnSpc>
                <a:spcPct val="150000"/>
              </a:lnSpc>
              <a:buFont typeface="Arial" panose="020B0604020202020204" pitchFamily="34" charset="0"/>
              <a:buChar char="•"/>
            </a:pPr>
            <a:endParaRPr lang="ar-SA" sz="4000" i="1" dirty="0">
              <a:solidFill>
                <a:schemeClr val="tx1">
                  <a:lumMod val="95000"/>
                  <a:lumOff val="5000"/>
                </a:schemeClr>
              </a:solidFill>
              <a:latin typeface="Al Tarikh" pitchFamily="2" charset="-78"/>
              <a:cs typeface="Al Tarikh" pitchFamily="2" charset="-78"/>
            </a:endParaRPr>
          </a:p>
        </p:txBody>
      </p:sp>
      <p:sp>
        <p:nvSpPr>
          <p:cNvPr id="3" name="مربع نص 2">
            <a:extLst>
              <a:ext uri="{FF2B5EF4-FFF2-40B4-BE49-F238E27FC236}">
                <a16:creationId xmlns:a16="http://schemas.microsoft.com/office/drawing/2014/main" id="{0090996F-CB12-B89F-0A12-BE74488D50A7}"/>
              </a:ext>
            </a:extLst>
          </p:cNvPr>
          <p:cNvSpPr txBox="1"/>
          <p:nvPr/>
        </p:nvSpPr>
        <p:spPr>
          <a:xfrm>
            <a:off x="0" y="6237312"/>
            <a:ext cx="3066844" cy="400110"/>
          </a:xfrm>
          <a:prstGeom prst="rect">
            <a:avLst/>
          </a:prstGeom>
          <a:noFill/>
        </p:spPr>
        <p:txBody>
          <a:bodyPr wrap="square" rtlCol="1">
            <a:spAutoFit/>
          </a:bodyPr>
          <a:lstStyle/>
          <a:p>
            <a:pPr algn="r" defTabSz="342900" rtl="1"/>
            <a:r>
              <a:rPr lang="ar-SA" sz="20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sp>
        <p:nvSpPr>
          <p:cNvPr id="4" name="عنصر نائب لرقم الشريحة 3">
            <a:extLst>
              <a:ext uri="{FF2B5EF4-FFF2-40B4-BE49-F238E27FC236}">
                <a16:creationId xmlns:a16="http://schemas.microsoft.com/office/drawing/2014/main" id="{C68A7AF5-527B-31E6-9082-670FF3CAE179}"/>
              </a:ext>
            </a:extLst>
          </p:cNvPr>
          <p:cNvSpPr>
            <a:spLocks noGrp="1"/>
          </p:cNvSpPr>
          <p:nvPr>
            <p:ph type="sldNum" sz="quarter" idx="12"/>
          </p:nvPr>
        </p:nvSpPr>
        <p:spPr>
          <a:xfrm>
            <a:off x="467544" y="944963"/>
            <a:ext cx="608264" cy="503578"/>
          </a:xfrm>
        </p:spPr>
        <p:txBody>
          <a:bodyPr/>
          <a:lstStyle/>
          <a:p>
            <a:fld id="{6D22F896-40B5-4ADD-8801-0D06FADFA095}" type="slidenum">
              <a:rPr lang="en-US" smtClean="0"/>
              <a:t>6</a:t>
            </a:fld>
            <a:endParaRPr lang="en-US" dirty="0"/>
          </a:p>
        </p:txBody>
      </p:sp>
      <p:pic>
        <p:nvPicPr>
          <p:cNvPr id="5" name="صورة 4">
            <a:extLst>
              <a:ext uri="{FF2B5EF4-FFF2-40B4-BE49-F238E27FC236}">
                <a16:creationId xmlns:a16="http://schemas.microsoft.com/office/drawing/2014/main" id="{51917478-49EF-C812-2C59-EB9079F7CF3A}"/>
              </a:ext>
            </a:extLst>
          </p:cNvPr>
          <p:cNvPicPr>
            <a:picLocks noChangeAspect="1"/>
          </p:cNvPicPr>
          <p:nvPr/>
        </p:nvPicPr>
        <p:blipFill>
          <a:blip r:embed="rId2"/>
          <a:stretch>
            <a:fillRect/>
          </a:stretch>
        </p:blipFill>
        <p:spPr>
          <a:xfrm>
            <a:off x="-396357" y="-446796"/>
            <a:ext cx="2688395" cy="2363190"/>
          </a:xfrm>
          <a:prstGeom prst="rect">
            <a:avLst/>
          </a:prstGeom>
        </p:spPr>
      </p:pic>
      <p:pic>
        <p:nvPicPr>
          <p:cNvPr id="6" name="صورة 5">
            <a:extLst>
              <a:ext uri="{FF2B5EF4-FFF2-40B4-BE49-F238E27FC236}">
                <a16:creationId xmlns:a16="http://schemas.microsoft.com/office/drawing/2014/main" id="{0421A575-0964-D15D-0B08-74C2102C3BD8}"/>
              </a:ext>
            </a:extLst>
          </p:cNvPr>
          <p:cNvPicPr>
            <a:picLocks noChangeAspect="1"/>
          </p:cNvPicPr>
          <p:nvPr/>
        </p:nvPicPr>
        <p:blipFill>
          <a:blip r:embed="rId3"/>
          <a:stretch>
            <a:fillRect/>
          </a:stretch>
        </p:blipFill>
        <p:spPr>
          <a:xfrm>
            <a:off x="8316416" y="260648"/>
            <a:ext cx="711787" cy="624656"/>
          </a:xfrm>
          <a:prstGeom prst="rect">
            <a:avLst/>
          </a:prstGeom>
        </p:spPr>
      </p:pic>
    </p:spTree>
    <p:extLst>
      <p:ext uri="{BB962C8B-B14F-4D97-AF65-F5344CB8AC3E}">
        <p14:creationId xmlns:p14="http://schemas.microsoft.com/office/powerpoint/2010/main" val="541988127"/>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E4BA94E9-6B05-7663-DBD2-FFBD510E03E0}"/>
              </a:ext>
            </a:extLst>
          </p:cNvPr>
          <p:cNvSpPr/>
          <p:nvPr/>
        </p:nvSpPr>
        <p:spPr>
          <a:xfrm>
            <a:off x="179512" y="1196752"/>
            <a:ext cx="9036496" cy="594239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lvl="1" algn="r" rtl="1">
              <a:lnSpc>
                <a:spcPct val="150000"/>
              </a:lnSpc>
              <a:buSzPct val="115000"/>
            </a:pPr>
            <a:r>
              <a:rPr lang="ar-SA" altLang="ar-SA" sz="3600" i="1" dirty="0">
                <a:latin typeface="Al Tarikh" pitchFamily="2" charset="-78"/>
                <a:cs typeface="Al Tarikh" pitchFamily="2" charset="-78"/>
              </a:rPr>
              <a:t>٣.يجوز للوزير أو رئيس المصلحة المستقلة إخطار الموظف بإرجاء قبول استقالته إذا قضت بذلك مصلحة العمل مده لا تزيد عن (٦٠) يوم من التاريخ المحدد للاستقالة.</a:t>
            </a:r>
          </a:p>
          <a:p>
            <a:pPr lvl="1" algn="r" rtl="1">
              <a:lnSpc>
                <a:spcPct val="150000"/>
              </a:lnSpc>
              <a:buSzPct val="115000"/>
            </a:pPr>
            <a:r>
              <a:rPr lang="ar-SA" altLang="ar-SA" sz="3600" i="1" dirty="0">
                <a:latin typeface="Al Tarikh" pitchFamily="2" charset="-78"/>
                <a:cs typeface="Al Tarikh" pitchFamily="2" charset="-78"/>
              </a:rPr>
              <a:t>٤.لا تقبل استقالة الموظف أو إحالته إلى التقاعد قبل بلوغ السن النظامية إذا كان مكفوف اليد أو محالاً للتحقيق أو المحاكمة.</a:t>
            </a:r>
          </a:p>
          <a:p>
            <a:pPr marL="742950" indent="-742950" algn="r" defTabSz="457200" rtl="1" eaLnBrk="1" latinLnBrk="0" hangingPunct="1">
              <a:lnSpc>
                <a:spcPct val="150000"/>
              </a:lnSpc>
              <a:buFont typeface="+mj-lt"/>
              <a:buAutoNum type="arabicPeriod"/>
            </a:pPr>
            <a:endParaRPr lang="ar-SA" sz="3600" i="1" dirty="0">
              <a:solidFill>
                <a:schemeClr val="tx1">
                  <a:lumMod val="95000"/>
                  <a:lumOff val="5000"/>
                </a:schemeClr>
              </a:solidFill>
              <a:latin typeface="Al Tarikh" pitchFamily="2" charset="-78"/>
              <a:cs typeface="Al Tarikh" pitchFamily="2" charset="-78"/>
            </a:endParaRPr>
          </a:p>
        </p:txBody>
      </p:sp>
      <p:sp>
        <p:nvSpPr>
          <p:cNvPr id="3" name="مربع نص 2">
            <a:extLst>
              <a:ext uri="{FF2B5EF4-FFF2-40B4-BE49-F238E27FC236}">
                <a16:creationId xmlns:a16="http://schemas.microsoft.com/office/drawing/2014/main" id="{0090996F-CB12-B89F-0A12-BE74488D50A7}"/>
              </a:ext>
            </a:extLst>
          </p:cNvPr>
          <p:cNvSpPr txBox="1"/>
          <p:nvPr/>
        </p:nvSpPr>
        <p:spPr>
          <a:xfrm>
            <a:off x="0" y="6237312"/>
            <a:ext cx="3066844" cy="400110"/>
          </a:xfrm>
          <a:prstGeom prst="rect">
            <a:avLst/>
          </a:prstGeom>
          <a:noFill/>
        </p:spPr>
        <p:txBody>
          <a:bodyPr wrap="square" rtlCol="1">
            <a:spAutoFit/>
          </a:bodyPr>
          <a:lstStyle/>
          <a:p>
            <a:pPr algn="r" defTabSz="342900" rtl="1"/>
            <a:r>
              <a:rPr lang="ar-SA" sz="20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sp>
        <p:nvSpPr>
          <p:cNvPr id="4" name="عنصر نائب لرقم الشريحة 3">
            <a:extLst>
              <a:ext uri="{FF2B5EF4-FFF2-40B4-BE49-F238E27FC236}">
                <a16:creationId xmlns:a16="http://schemas.microsoft.com/office/drawing/2014/main" id="{C68A7AF5-527B-31E6-9082-670FF3CAE179}"/>
              </a:ext>
            </a:extLst>
          </p:cNvPr>
          <p:cNvSpPr>
            <a:spLocks noGrp="1"/>
          </p:cNvSpPr>
          <p:nvPr>
            <p:ph type="sldNum" sz="quarter" idx="12"/>
          </p:nvPr>
        </p:nvSpPr>
        <p:spPr>
          <a:xfrm>
            <a:off x="401496" y="1052736"/>
            <a:ext cx="608264" cy="503578"/>
          </a:xfrm>
        </p:spPr>
        <p:txBody>
          <a:bodyPr/>
          <a:lstStyle/>
          <a:p>
            <a:fld id="{6D22F896-40B5-4ADD-8801-0D06FADFA095}" type="slidenum">
              <a:rPr lang="en-US" smtClean="0"/>
              <a:t>7</a:t>
            </a:fld>
            <a:endParaRPr lang="en-US" dirty="0"/>
          </a:p>
        </p:txBody>
      </p:sp>
      <p:pic>
        <p:nvPicPr>
          <p:cNvPr id="5" name="صورة 4">
            <a:extLst>
              <a:ext uri="{FF2B5EF4-FFF2-40B4-BE49-F238E27FC236}">
                <a16:creationId xmlns:a16="http://schemas.microsoft.com/office/drawing/2014/main" id="{D7390B59-686E-C331-15DD-54750ADED9E2}"/>
              </a:ext>
            </a:extLst>
          </p:cNvPr>
          <p:cNvPicPr>
            <a:picLocks noChangeAspect="1"/>
          </p:cNvPicPr>
          <p:nvPr/>
        </p:nvPicPr>
        <p:blipFill>
          <a:blip r:embed="rId2"/>
          <a:stretch>
            <a:fillRect/>
          </a:stretch>
        </p:blipFill>
        <p:spPr>
          <a:xfrm>
            <a:off x="8316416" y="260648"/>
            <a:ext cx="711787" cy="624656"/>
          </a:xfrm>
          <a:prstGeom prst="rect">
            <a:avLst/>
          </a:prstGeom>
        </p:spPr>
      </p:pic>
      <p:pic>
        <p:nvPicPr>
          <p:cNvPr id="6" name="صورة 5">
            <a:extLst>
              <a:ext uri="{FF2B5EF4-FFF2-40B4-BE49-F238E27FC236}">
                <a16:creationId xmlns:a16="http://schemas.microsoft.com/office/drawing/2014/main" id="{E318AE75-6705-2F18-7DC3-4732394316D2}"/>
              </a:ext>
            </a:extLst>
          </p:cNvPr>
          <p:cNvPicPr>
            <a:picLocks noChangeAspect="1"/>
          </p:cNvPicPr>
          <p:nvPr/>
        </p:nvPicPr>
        <p:blipFill>
          <a:blip r:embed="rId3"/>
          <a:stretch>
            <a:fillRect/>
          </a:stretch>
        </p:blipFill>
        <p:spPr>
          <a:xfrm>
            <a:off x="-540568" y="-608619"/>
            <a:ext cx="2688395" cy="2363190"/>
          </a:xfrm>
          <a:prstGeom prst="rect">
            <a:avLst/>
          </a:prstGeom>
        </p:spPr>
      </p:pic>
    </p:spTree>
    <p:extLst>
      <p:ext uri="{BB962C8B-B14F-4D97-AF65-F5344CB8AC3E}">
        <p14:creationId xmlns:p14="http://schemas.microsoft.com/office/powerpoint/2010/main" val="163433266"/>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E4BA94E9-6B05-7663-DBD2-FFBD510E03E0}"/>
              </a:ext>
            </a:extLst>
          </p:cNvPr>
          <p:cNvSpPr/>
          <p:nvPr/>
        </p:nvSpPr>
        <p:spPr>
          <a:xfrm>
            <a:off x="-324544" y="1484784"/>
            <a:ext cx="9612560" cy="56166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342900" indent="-342900" algn="r" defTabSz="457200" rtl="1" eaLnBrk="1" latinLnBrk="0" hangingPunct="1">
              <a:lnSpc>
                <a:spcPct val="150000"/>
              </a:lnSpc>
              <a:buFont typeface="Arial" panose="020B0604020202020204" pitchFamily="34" charset="0"/>
              <a:buChar char="•"/>
            </a:pPr>
            <a:r>
              <a:rPr lang="ar-SA" altLang="ar-SA" sz="4800" i="1" dirty="0">
                <a:latin typeface="Al Tarikh" pitchFamily="2" charset="-78"/>
                <a:cs typeface="Al Tarikh" pitchFamily="2" charset="-78"/>
              </a:rPr>
              <a:t>طلب الإحالة إلى التقاعد المبكر :</a:t>
            </a:r>
          </a:p>
          <a:p>
            <a:pPr marL="571500" indent="-571500" algn="r" rtl="1">
              <a:lnSpc>
                <a:spcPct val="150000"/>
              </a:lnSpc>
              <a:buFont typeface="Courier New" panose="02070309020205020404" pitchFamily="49" charset="0"/>
              <a:buChar char="o"/>
            </a:pPr>
            <a:r>
              <a:rPr lang="ar-SA" altLang="ar-SA" sz="3600" i="1" dirty="0">
                <a:latin typeface="Al Tarikh" pitchFamily="2" charset="-78"/>
                <a:cs typeface="Al Tarikh" pitchFamily="2" charset="-78"/>
              </a:rPr>
              <a:t>هو سبب من أسباب إنهاء خدمة الموظف برغبته قبل بلوغ السن النظامية حسب نظام التقاعد، مع إعطائه معاش تقاعدي شهري.</a:t>
            </a:r>
          </a:p>
          <a:p>
            <a:pPr marL="342900" indent="-342900" algn="r" defTabSz="457200" rtl="1" eaLnBrk="1" latinLnBrk="0" hangingPunct="1">
              <a:lnSpc>
                <a:spcPct val="150000"/>
              </a:lnSpc>
              <a:buFont typeface="Arial" panose="020B0604020202020204" pitchFamily="34" charset="0"/>
              <a:buChar char="•"/>
            </a:pPr>
            <a:endParaRPr lang="ar-SA" sz="4000" i="1" dirty="0">
              <a:solidFill>
                <a:schemeClr val="tx1">
                  <a:lumMod val="95000"/>
                  <a:lumOff val="5000"/>
                </a:schemeClr>
              </a:solidFill>
              <a:latin typeface="Al Tarikh" pitchFamily="2" charset="-78"/>
              <a:cs typeface="Al Tarikh" pitchFamily="2" charset="-78"/>
            </a:endParaRPr>
          </a:p>
        </p:txBody>
      </p:sp>
      <p:sp>
        <p:nvSpPr>
          <p:cNvPr id="3" name="مربع نص 2">
            <a:extLst>
              <a:ext uri="{FF2B5EF4-FFF2-40B4-BE49-F238E27FC236}">
                <a16:creationId xmlns:a16="http://schemas.microsoft.com/office/drawing/2014/main" id="{0090996F-CB12-B89F-0A12-BE74488D50A7}"/>
              </a:ext>
            </a:extLst>
          </p:cNvPr>
          <p:cNvSpPr txBox="1"/>
          <p:nvPr/>
        </p:nvSpPr>
        <p:spPr>
          <a:xfrm>
            <a:off x="0" y="6237312"/>
            <a:ext cx="3066844" cy="400110"/>
          </a:xfrm>
          <a:prstGeom prst="rect">
            <a:avLst/>
          </a:prstGeom>
          <a:noFill/>
        </p:spPr>
        <p:txBody>
          <a:bodyPr wrap="square" rtlCol="1">
            <a:spAutoFit/>
          </a:bodyPr>
          <a:lstStyle/>
          <a:p>
            <a:pPr algn="r" defTabSz="342900" rtl="1"/>
            <a:r>
              <a:rPr lang="ar-SA" sz="20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sp>
        <p:nvSpPr>
          <p:cNvPr id="4" name="عنصر نائب لرقم الشريحة 3">
            <a:extLst>
              <a:ext uri="{FF2B5EF4-FFF2-40B4-BE49-F238E27FC236}">
                <a16:creationId xmlns:a16="http://schemas.microsoft.com/office/drawing/2014/main" id="{C68A7AF5-527B-31E6-9082-670FF3CAE179}"/>
              </a:ext>
            </a:extLst>
          </p:cNvPr>
          <p:cNvSpPr>
            <a:spLocks noGrp="1"/>
          </p:cNvSpPr>
          <p:nvPr>
            <p:ph type="sldNum" sz="quarter" idx="12"/>
          </p:nvPr>
        </p:nvSpPr>
        <p:spPr>
          <a:xfrm>
            <a:off x="467544" y="1007035"/>
            <a:ext cx="608264" cy="503578"/>
          </a:xfrm>
        </p:spPr>
        <p:txBody>
          <a:bodyPr/>
          <a:lstStyle/>
          <a:p>
            <a:fld id="{6D22F896-40B5-4ADD-8801-0D06FADFA095}" type="slidenum">
              <a:rPr lang="en-US" smtClean="0"/>
              <a:t>8</a:t>
            </a:fld>
            <a:endParaRPr lang="en-US" dirty="0"/>
          </a:p>
        </p:txBody>
      </p:sp>
      <p:pic>
        <p:nvPicPr>
          <p:cNvPr id="5" name="صورة 4">
            <a:extLst>
              <a:ext uri="{FF2B5EF4-FFF2-40B4-BE49-F238E27FC236}">
                <a16:creationId xmlns:a16="http://schemas.microsoft.com/office/drawing/2014/main" id="{2E492B1B-B757-962E-B111-B8D4DBE89EBB}"/>
              </a:ext>
            </a:extLst>
          </p:cNvPr>
          <p:cNvPicPr>
            <a:picLocks noChangeAspect="1"/>
          </p:cNvPicPr>
          <p:nvPr/>
        </p:nvPicPr>
        <p:blipFill>
          <a:blip r:embed="rId2"/>
          <a:stretch>
            <a:fillRect/>
          </a:stretch>
        </p:blipFill>
        <p:spPr>
          <a:xfrm>
            <a:off x="-396357" y="-446796"/>
            <a:ext cx="2688395" cy="2363190"/>
          </a:xfrm>
          <a:prstGeom prst="rect">
            <a:avLst/>
          </a:prstGeom>
        </p:spPr>
      </p:pic>
      <p:pic>
        <p:nvPicPr>
          <p:cNvPr id="6" name="صورة 5">
            <a:extLst>
              <a:ext uri="{FF2B5EF4-FFF2-40B4-BE49-F238E27FC236}">
                <a16:creationId xmlns:a16="http://schemas.microsoft.com/office/drawing/2014/main" id="{89C3AB0C-F5DB-7C1F-CBC8-BE648A72E172}"/>
              </a:ext>
            </a:extLst>
          </p:cNvPr>
          <p:cNvPicPr>
            <a:picLocks noChangeAspect="1"/>
          </p:cNvPicPr>
          <p:nvPr/>
        </p:nvPicPr>
        <p:blipFill>
          <a:blip r:embed="rId3"/>
          <a:stretch>
            <a:fillRect/>
          </a:stretch>
        </p:blipFill>
        <p:spPr>
          <a:xfrm>
            <a:off x="8316416" y="260648"/>
            <a:ext cx="711787" cy="624656"/>
          </a:xfrm>
          <a:prstGeom prst="rect">
            <a:avLst/>
          </a:prstGeom>
        </p:spPr>
      </p:pic>
    </p:spTree>
    <p:extLst>
      <p:ext uri="{BB962C8B-B14F-4D97-AF65-F5344CB8AC3E}">
        <p14:creationId xmlns:p14="http://schemas.microsoft.com/office/powerpoint/2010/main" val="2059474471"/>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E4BA94E9-6B05-7663-DBD2-FFBD510E03E0}"/>
              </a:ext>
            </a:extLst>
          </p:cNvPr>
          <p:cNvSpPr/>
          <p:nvPr/>
        </p:nvSpPr>
        <p:spPr>
          <a:xfrm>
            <a:off x="53752" y="1241376"/>
            <a:ext cx="9036496" cy="56166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342900" indent="-342900" algn="r" defTabSz="457200" rtl="1" eaLnBrk="1" latinLnBrk="0" hangingPunct="1">
              <a:lnSpc>
                <a:spcPct val="150000"/>
              </a:lnSpc>
              <a:buFont typeface="Arial" panose="020B0604020202020204" pitchFamily="34" charset="0"/>
              <a:buChar char="•"/>
            </a:pPr>
            <a:r>
              <a:rPr lang="ar-SA" altLang="ar-SA" sz="4800" i="1" dirty="0">
                <a:latin typeface="Al Tarikh" pitchFamily="2" charset="-78"/>
                <a:cs typeface="Al Tarikh" pitchFamily="2" charset="-78"/>
              </a:rPr>
              <a:t>ضوابط الإحالة إلى التقاعد المبكر :</a:t>
            </a:r>
          </a:p>
          <a:p>
            <a:pPr marL="1143000" lvl="1" indent="-685800" algn="r" rtl="1">
              <a:lnSpc>
                <a:spcPct val="150000"/>
              </a:lnSpc>
              <a:buSzPct val="115000"/>
              <a:buFont typeface="Wingdings" pitchFamily="2" charset="2"/>
              <a:buAutoNum type="arabicPeriod"/>
            </a:pPr>
            <a:r>
              <a:rPr lang="ar-SA" altLang="ar-SA" sz="4400" i="1" dirty="0">
                <a:latin typeface="Al Tarikh" pitchFamily="2" charset="-78"/>
                <a:cs typeface="Al Tarikh" pitchFamily="2" charset="-78"/>
              </a:rPr>
              <a:t>يجب أن تبلغ خدمات الموظف (٢٥) سنة .</a:t>
            </a:r>
          </a:p>
          <a:p>
            <a:pPr marL="1143000" lvl="1" indent="-685800" algn="r" rtl="1">
              <a:lnSpc>
                <a:spcPct val="150000"/>
              </a:lnSpc>
              <a:buSzPct val="115000"/>
              <a:buFont typeface="Wingdings" pitchFamily="2" charset="2"/>
              <a:buAutoNum type="arabicPeriod"/>
            </a:pPr>
            <a:r>
              <a:rPr lang="ar-SA" altLang="ar-SA" sz="4400" i="1" dirty="0">
                <a:latin typeface="Al Tarikh" pitchFamily="2" charset="-78"/>
                <a:cs typeface="Al Tarikh" pitchFamily="2" charset="-78"/>
              </a:rPr>
              <a:t>صدور قرار بموافقة الجهة التي تملك حق التعيين لمثله.</a:t>
            </a:r>
          </a:p>
          <a:p>
            <a:pPr algn="r" defTabSz="457200" rtl="1" eaLnBrk="1" latinLnBrk="0" hangingPunct="1">
              <a:lnSpc>
                <a:spcPct val="150000"/>
              </a:lnSpc>
            </a:pPr>
            <a:endParaRPr lang="ar-SA" sz="4000" i="1" dirty="0">
              <a:solidFill>
                <a:schemeClr val="tx1">
                  <a:lumMod val="95000"/>
                  <a:lumOff val="5000"/>
                </a:schemeClr>
              </a:solidFill>
              <a:latin typeface="Al Tarikh" pitchFamily="2" charset="-78"/>
              <a:cs typeface="Al Tarikh" pitchFamily="2" charset="-78"/>
            </a:endParaRPr>
          </a:p>
        </p:txBody>
      </p:sp>
      <p:sp>
        <p:nvSpPr>
          <p:cNvPr id="3" name="مربع نص 2">
            <a:extLst>
              <a:ext uri="{FF2B5EF4-FFF2-40B4-BE49-F238E27FC236}">
                <a16:creationId xmlns:a16="http://schemas.microsoft.com/office/drawing/2014/main" id="{0090996F-CB12-B89F-0A12-BE74488D50A7}"/>
              </a:ext>
            </a:extLst>
          </p:cNvPr>
          <p:cNvSpPr txBox="1"/>
          <p:nvPr/>
        </p:nvSpPr>
        <p:spPr>
          <a:xfrm>
            <a:off x="0" y="6237312"/>
            <a:ext cx="3066844" cy="400110"/>
          </a:xfrm>
          <a:prstGeom prst="rect">
            <a:avLst/>
          </a:prstGeom>
          <a:noFill/>
        </p:spPr>
        <p:txBody>
          <a:bodyPr wrap="square" rtlCol="1">
            <a:spAutoFit/>
          </a:bodyPr>
          <a:lstStyle/>
          <a:p>
            <a:pPr algn="r" defTabSz="342900" rtl="1"/>
            <a:r>
              <a:rPr lang="ar-SA" sz="20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sp>
        <p:nvSpPr>
          <p:cNvPr id="4" name="عنصر نائب لرقم الشريحة 3">
            <a:extLst>
              <a:ext uri="{FF2B5EF4-FFF2-40B4-BE49-F238E27FC236}">
                <a16:creationId xmlns:a16="http://schemas.microsoft.com/office/drawing/2014/main" id="{C68A7AF5-527B-31E6-9082-670FF3CAE179}"/>
              </a:ext>
            </a:extLst>
          </p:cNvPr>
          <p:cNvSpPr>
            <a:spLocks noGrp="1"/>
          </p:cNvSpPr>
          <p:nvPr>
            <p:ph type="sldNum" sz="quarter" idx="12"/>
          </p:nvPr>
        </p:nvSpPr>
        <p:spPr>
          <a:xfrm>
            <a:off x="539552" y="911851"/>
            <a:ext cx="608264" cy="503578"/>
          </a:xfrm>
        </p:spPr>
        <p:txBody>
          <a:bodyPr/>
          <a:lstStyle/>
          <a:p>
            <a:fld id="{6D22F896-40B5-4ADD-8801-0D06FADFA095}" type="slidenum">
              <a:rPr lang="en-US" smtClean="0"/>
              <a:t>9</a:t>
            </a:fld>
            <a:endParaRPr lang="en-US" dirty="0"/>
          </a:p>
        </p:txBody>
      </p:sp>
      <p:pic>
        <p:nvPicPr>
          <p:cNvPr id="5" name="صورة 4">
            <a:extLst>
              <a:ext uri="{FF2B5EF4-FFF2-40B4-BE49-F238E27FC236}">
                <a16:creationId xmlns:a16="http://schemas.microsoft.com/office/drawing/2014/main" id="{C7D0CB2A-B211-55ED-E81B-A0912A99F1C4}"/>
              </a:ext>
            </a:extLst>
          </p:cNvPr>
          <p:cNvPicPr>
            <a:picLocks noChangeAspect="1"/>
          </p:cNvPicPr>
          <p:nvPr/>
        </p:nvPicPr>
        <p:blipFill>
          <a:blip r:embed="rId2"/>
          <a:stretch>
            <a:fillRect/>
          </a:stretch>
        </p:blipFill>
        <p:spPr>
          <a:xfrm>
            <a:off x="8316416" y="260648"/>
            <a:ext cx="711787" cy="624656"/>
          </a:xfrm>
          <a:prstGeom prst="rect">
            <a:avLst/>
          </a:prstGeom>
        </p:spPr>
      </p:pic>
      <p:pic>
        <p:nvPicPr>
          <p:cNvPr id="6" name="صورة 5">
            <a:extLst>
              <a:ext uri="{FF2B5EF4-FFF2-40B4-BE49-F238E27FC236}">
                <a16:creationId xmlns:a16="http://schemas.microsoft.com/office/drawing/2014/main" id="{9408243C-7AE7-9AB6-65EE-26D6D500FFFA}"/>
              </a:ext>
            </a:extLst>
          </p:cNvPr>
          <p:cNvPicPr>
            <a:picLocks noChangeAspect="1"/>
          </p:cNvPicPr>
          <p:nvPr/>
        </p:nvPicPr>
        <p:blipFill>
          <a:blip r:embed="rId3"/>
          <a:stretch>
            <a:fillRect/>
          </a:stretch>
        </p:blipFill>
        <p:spPr>
          <a:xfrm>
            <a:off x="-396357" y="-446796"/>
            <a:ext cx="2688395" cy="2363190"/>
          </a:xfrm>
          <a:prstGeom prst="rect">
            <a:avLst/>
          </a:prstGeom>
        </p:spPr>
      </p:pic>
    </p:spTree>
    <p:extLst>
      <p:ext uri="{BB962C8B-B14F-4D97-AF65-F5344CB8AC3E}">
        <p14:creationId xmlns:p14="http://schemas.microsoft.com/office/powerpoint/2010/main" val="1681835133"/>
      </p:ext>
    </p:extLst>
  </p:cSld>
  <p:clrMapOvr>
    <a:masterClrMapping/>
  </p:clrMapOvr>
  <p:transition>
    <p:random/>
  </p:transition>
</p:sld>
</file>

<file path=ppt/theme/theme1.xml><?xml version="1.0" encoding="utf-8"?>
<a:theme xmlns:a="http://schemas.openxmlformats.org/drawingml/2006/main" name="Office_9625033_TF10001119">
  <a:themeElements>
    <a:clrScheme name="معرض">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معرض">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معرض">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_9625033_TF10001119" id="{59CA0668-08DF-4C1F-91E8-A46AFF163BD4}" vid="{F2686C45-3821-43CA-8488-CEB2B5FD0DBC}"/>
    </a:ext>
  </a:extLst>
</a:theme>
</file>

<file path=ppt/theme/theme2.xml><?xml version="1.0" encoding="utf-8"?>
<a:theme xmlns:a="http://schemas.openxmlformats.org/drawingml/2006/main" name="نسق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{9F5E31E2-A886-8540-9D06-99EC4FDF4507}tf10001119</Template>
  <TotalTime>385</TotalTime>
  <Words>802</Words>
  <Application>Microsoft Office PowerPoint</Application>
  <PresentationFormat>عرض على الشاشة (4:3)</PresentationFormat>
  <Paragraphs>88</Paragraphs>
  <Slides>18</Slides>
  <Notes>0</Notes>
  <HiddenSlides>0</HiddenSlides>
  <MMClips>0</MMClips>
  <ScaleCrop>false</ScaleCrop>
  <HeadingPairs>
    <vt:vector size="6" baseType="variant">
      <vt:variant>
        <vt:lpstr>الخطوط المستخدمة</vt:lpstr>
      </vt:variant>
      <vt:variant>
        <vt:i4>10</vt:i4>
      </vt:variant>
      <vt:variant>
        <vt:lpstr>نسق</vt:lpstr>
      </vt:variant>
      <vt:variant>
        <vt:i4>1</vt:i4>
      </vt:variant>
      <vt:variant>
        <vt:lpstr>عناوين الشرائح</vt:lpstr>
      </vt:variant>
      <vt:variant>
        <vt:i4>18</vt:i4>
      </vt:variant>
    </vt:vector>
  </HeadingPairs>
  <TitlesOfParts>
    <vt:vector size="29" baseType="lpstr">
      <vt:lpstr>Al Tarikh</vt:lpstr>
      <vt:lpstr>Arial</vt:lpstr>
      <vt:lpstr>Courier New</vt:lpstr>
      <vt:lpstr>Geeza Pro</vt:lpstr>
      <vt:lpstr>Gill Sans MT</vt:lpstr>
      <vt:lpstr>Helvetica Neue</vt:lpstr>
      <vt:lpstr>Mishafi</vt:lpstr>
      <vt:lpstr>Mishafi Gold</vt:lpstr>
      <vt:lpstr>Times New Roman</vt:lpstr>
      <vt:lpstr>Wingdings</vt:lpstr>
      <vt:lpstr>Office_9625033_TF10001119</vt:lpstr>
      <vt:lpstr>عرض تقديمي في PowerPoint</vt:lpstr>
      <vt:lpstr>انتهاء الخدمة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برنامج إنهاء الخدمة</dc:title>
  <dc:creator>maniaa</dc:creator>
  <cp:lastModifiedBy>ليلى خيري</cp:lastModifiedBy>
  <cp:revision>55</cp:revision>
  <dcterms:created xsi:type="dcterms:W3CDTF">2003-10-08T08:17:18Z</dcterms:created>
  <dcterms:modified xsi:type="dcterms:W3CDTF">2023-10-17T15:12:20Z</dcterms:modified>
</cp:coreProperties>
</file>