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3F927-4F38-DE42-C535-F88BE6862A44}"/>
              </a:ext>
            </a:extLst>
          </p:cNvPr>
          <p:cNvSpPr/>
          <p:nvPr/>
        </p:nvSpPr>
        <p:spPr>
          <a:xfrm>
            <a:off x="1076960" y="345440"/>
            <a:ext cx="1027176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5400" b="1" i="1" dirty="0"/>
              <a:t>اليوم الخامس </a:t>
            </a:r>
          </a:p>
          <a:p>
            <a:pPr algn="ctr">
              <a:lnSpc>
                <a:spcPct val="150000"/>
              </a:lnSpc>
            </a:pPr>
            <a:r>
              <a:rPr lang="ar-SA" sz="2800" b="1" dirty="0"/>
              <a:t>قرار مجلس الوزراء رقم 616 الصادر في 20\10\1441 القاضي بالموافقة على القواعد و الترتيبات الخاصة بكيفية معاملة الموظفين و العمال في القطاعات الحكومية المستهدفة بالتحول و التخصص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573FFE-79F9-EF62-9165-2470BC27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720" y="221427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ADC78C-0A94-2410-3581-68578CBA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57" y="-446796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EFA58-27FC-F5BF-4833-DE3A2EC968C9}"/>
              </a:ext>
            </a:extLst>
          </p:cNvPr>
          <p:cNvSpPr/>
          <p:nvPr/>
        </p:nvSpPr>
        <p:spPr>
          <a:xfrm>
            <a:off x="1920240" y="0"/>
            <a:ext cx="9921921" cy="1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 </a:t>
            </a:r>
            <a:endParaRPr lang="en-US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جدول رقم (2) كيفية معاملة الموظفين الذين خدمتهم  25 سنة فاكثر  </a:t>
            </a: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64EAA0-2516-1284-1E66-EFFE616C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03076"/>
              </p:ext>
            </p:extLst>
          </p:nvPr>
        </p:nvGraphicFramePr>
        <p:xfrm>
          <a:off x="1284559" y="883921"/>
          <a:ext cx="9921921" cy="4737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36949">
                  <a:extLst>
                    <a:ext uri="{9D8B030D-6E8A-4147-A177-3AD203B41FA5}">
                      <a16:colId xmlns:a16="http://schemas.microsoft.com/office/drawing/2014/main" val="1347236564"/>
                    </a:ext>
                  </a:extLst>
                </a:gridCol>
                <a:gridCol w="4884972">
                  <a:extLst>
                    <a:ext uri="{9D8B030D-6E8A-4147-A177-3AD203B41FA5}">
                      <a16:colId xmlns:a16="http://schemas.microsoft.com/office/drawing/2014/main" val="1529010247"/>
                    </a:ext>
                  </a:extLst>
                </a:gridCol>
              </a:tblGrid>
              <a:tr h="546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الاول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الثاني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95246"/>
                  </a:ext>
                </a:extLst>
              </a:tr>
              <a:tr h="419099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احالته الى التعاقد المبكر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مكافاة نهاية خدمته 4 اشهر من راتبة الاساسي الاخير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تعويضة عن رصيدة من الاجازات العادية المستحقة نظاما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راتب تقاعدي شهري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حقوقه عن خدمته السابقة :</a:t>
                      </a:r>
                    </a:p>
                    <a:p>
                      <a:pPr rtl="1"/>
                      <a:r>
                        <a:rPr lang="ar-SA" sz="2200" b="0" dirty="0"/>
                        <a:t>- تعويضة عن رصيده من الاجازات العادية المستحقة نظاما .</a:t>
                      </a:r>
                    </a:p>
                    <a:p>
                      <a:pPr rtl="1"/>
                      <a:endParaRPr lang="ar-SA" sz="2200" b="0" dirty="0"/>
                    </a:p>
                    <a:p>
                      <a:pPr rtl="1"/>
                      <a:r>
                        <a:rPr lang="ar-SA" sz="2400" b="1" dirty="0"/>
                        <a:t>مكافاة نهاية الخدمة :</a:t>
                      </a:r>
                    </a:p>
                    <a:p>
                      <a:pPr rtl="1"/>
                      <a:r>
                        <a:rPr lang="ar-SA" sz="2200" b="0" dirty="0"/>
                        <a:t>- 4 رواتب اساسية او 16% من راتبة الاساسي لكل سنة من سنوات خدمته ولكل جزء من السنة بما يتناسب مع ذلك ( على الا يتجاوز مجموع ما يصرف له 4 رواتب اساسية )</a:t>
                      </a:r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8759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64DA4FC9-A4EE-B3C1-C424-229F0080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AF237C-6658-D61D-A8EA-8B85F76A6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C4C974-270C-145C-87B1-A6334316B278}"/>
              </a:ext>
            </a:extLst>
          </p:cNvPr>
          <p:cNvSpPr/>
          <p:nvPr/>
        </p:nvSpPr>
        <p:spPr>
          <a:xfrm>
            <a:off x="1076960" y="304800"/>
            <a:ext cx="10271760" cy="564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2400" b="1" i="1" dirty="0">
                <a:cs typeface="+mj-cs"/>
              </a:rPr>
              <a:t>الحالة الدراسية رقم (1) :</a:t>
            </a:r>
          </a:p>
          <a:p>
            <a:pPr algn="r">
              <a:lnSpc>
                <a:spcPct val="150000"/>
              </a:lnSpc>
            </a:pPr>
            <a:r>
              <a:rPr lang="ar-SA" sz="2400" b="1" i="1" dirty="0">
                <a:cs typeface="+mj-cs"/>
              </a:rPr>
              <a:t>التحق عبدالعزيز باحد الاجهزة الحكومية في عام 3\5\1415 بوظيفة مدقق شؤون موظفين بالمرتبة السادسة وهو يحمل المؤهل الجامعي ، و استمر في العمل 15 سنة .</a:t>
            </a:r>
          </a:p>
          <a:p>
            <a:pPr algn="r">
              <a:lnSpc>
                <a:spcPct val="150000"/>
              </a:lnSpc>
            </a:pPr>
            <a:r>
              <a:rPr lang="ar-SA" sz="2400" b="1" i="1" dirty="0">
                <a:cs typeface="+mj-cs"/>
              </a:rPr>
              <a:t>صدر قرار مجلس الوزراء بان يكون الجهاز الذي يعمل به احد الاجهزة التي سيطبق عليها قرار التحول و كان راتبة (11625 ريال )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i="1" dirty="0">
                <a:cs typeface="+mj-cs"/>
              </a:rPr>
              <a:t>خُير الموظفين الذي خدماتهم مثل عبدالعزيز بين الاستقالة و البحث عن عمل اخر او القبول بان تكون خدماتهم الجديدة تحت مظلة نظام العمل و ان تجري معهم جهة عملهم عقود لمدة سنتين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i="1" dirty="0">
                <a:cs typeface="+mj-cs"/>
              </a:rPr>
              <a:t>قبل عبدالعزيز بأن يضم خدماته الى خدماته الجديدة ، ماهي المستحقات المالية التي سوف تصرف للموظف بناء على قبولة الخيار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6749157-2B8B-69C6-95E6-4D48DB3F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1BC965-EFD2-4902-8DA0-62FCADFF3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E7C035-9414-33AA-43D2-961CC8CDA46B}"/>
              </a:ext>
            </a:extLst>
          </p:cNvPr>
          <p:cNvSpPr/>
          <p:nvPr/>
        </p:nvSpPr>
        <p:spPr>
          <a:xfrm>
            <a:off x="1076960" y="304800"/>
            <a:ext cx="1027176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9600" b="1" i="1" dirty="0">
                <a:latin typeface="AGA Arabesque" panose="05010101010101010101" pitchFamily="2" charset="2"/>
                <a:cs typeface="Akhbar MT" pitchFamily="2" charset="-78"/>
              </a:rPr>
              <a:t>الجلسة الثانية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193FC1-C9B5-DFDB-29ED-6730D669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9FFDAB9-05CC-431A-87E1-6F4FB423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DC123-2B96-AD06-F44B-01F668AAE0A3}"/>
              </a:ext>
            </a:extLst>
          </p:cNvPr>
          <p:cNvSpPr/>
          <p:nvPr/>
        </p:nvSpPr>
        <p:spPr>
          <a:xfrm>
            <a:off x="172720" y="447040"/>
            <a:ext cx="1133856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i="1" dirty="0">
                <a:cs typeface="+mj-cs"/>
              </a:rPr>
              <a:t>المادة السادسة : </a:t>
            </a:r>
          </a:p>
          <a:p>
            <a:pPr lvl="1" algn="r" rtl="1">
              <a:lnSpc>
                <a:spcPct val="150000"/>
              </a:lnSpc>
            </a:pPr>
            <a:r>
              <a:rPr lang="ar-SA" sz="2400" i="1" dirty="0">
                <a:cs typeface="+mj-cs"/>
              </a:rPr>
              <a:t>يعامل الموظف الذي تتوافر فيه المعايير المنصوص عليها في المادة ( الثالثة ) من القواعد و الترتيبات و لا يرغب في الانتقال الى نظام العمل ، وفق الترتيبات الآتية :</a:t>
            </a:r>
          </a:p>
          <a:p>
            <a:pPr marL="91440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i="1" dirty="0">
                <a:cs typeface="+mj-cs"/>
              </a:rPr>
              <a:t> استيعابه في الجهة المختصة بقرار يصدر منها بالتنسيق مع وزارة الموارد البشرية و التنمية الاجتماعية فيما يشمله التحول ، خلال مدة لا تتجاوز ( سنة ) من تاريخ صدور قرار التحول ، و إن تعذر استعابة في  الجهة المختصة فيحق له نقل خدماتة بوظيفته بالتنسيق مع وزارة الموارد البشرية و التنمية الاجتماعية و وزارة المالية ، الى اي جهة حكومية اخرى ، خلال مدة لا تتجاوز (6) اشهر من تاريخ اشعارة الجهة المختصة بقرارها .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D075DB1-94C9-AFDD-8DAE-0EADCC64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C66B1F5-C8A0-3FCC-359E-10D9A3DE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393C6-DD39-4ECB-FEDD-8372FE6E63F3}"/>
              </a:ext>
            </a:extLst>
          </p:cNvPr>
          <p:cNvSpPr/>
          <p:nvPr/>
        </p:nvSpPr>
        <p:spPr>
          <a:xfrm>
            <a:off x="330200" y="233680"/>
            <a:ext cx="1153160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i="1" dirty="0">
                <a:cs typeface="+mj-cs"/>
              </a:rPr>
              <a:t>يتبع المادة السادسة :</a:t>
            </a:r>
          </a:p>
          <a:p>
            <a:pPr lvl="1" algn="r" rtl="1">
              <a:lnSpc>
                <a:spcPct val="150000"/>
              </a:lnSpc>
            </a:pPr>
            <a:r>
              <a:rPr lang="ar-SA" sz="2800" i="1" dirty="0">
                <a:cs typeface="+mj-cs"/>
              </a:rPr>
              <a:t>و للوزير أو الرئيس المعني تمديد تلك المدة لمدة مماثلة ، و ذلك في أضيق الحدود و للموظف التغيب عن العمل خلال هذه المدة يومًا كاملًا في الاسبوع أو ( ثماني ) ساعات اثناء الاسبوع للبحث عن جهة حكومية ينقل خدماته بوظيفته إليها  ، و إن لم يتمكن من نقل خدماته خلال هذه المدة فتنهى خدمته من الوظيفة التي يشغلها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3989AC1-B253-BCF0-5B35-1844F609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48D386-DCAB-A5F2-824D-1018DA42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0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579A2-B52E-39F4-6062-64E50E68F763}"/>
              </a:ext>
            </a:extLst>
          </p:cNvPr>
          <p:cNvSpPr/>
          <p:nvPr/>
        </p:nvSpPr>
        <p:spPr>
          <a:xfrm>
            <a:off x="447040" y="264160"/>
            <a:ext cx="1160272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i="1" dirty="0">
                <a:cs typeface="+mj-cs"/>
              </a:rPr>
              <a:t>  المادة الثالثة و العشرون :</a:t>
            </a:r>
          </a:p>
          <a:p>
            <a:pPr lvl="1" algn="r" rtl="1">
              <a:lnSpc>
                <a:spcPct val="150000"/>
              </a:lnSpc>
            </a:pPr>
            <a:r>
              <a:rPr lang="ar-SA" sz="2800" i="1" dirty="0">
                <a:cs typeface="+mj-cs"/>
              </a:rPr>
              <a:t>دون إخلال بالأحكام النظامية ذات الصلة بانهاء عقد العمل ، تلتزم الجهة المحول إليها بالآتي : </a:t>
            </a:r>
          </a:p>
          <a:p>
            <a:pPr marL="971550" lvl="1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800" i="1" dirty="0">
                <a:cs typeface="+mj-cs"/>
              </a:rPr>
              <a:t>أن تكون عقود جميع العمال الذين انتقلت خدماتهم إليها ، محدودة المدة بما لا يقل عن ( سنتين ) من تاريخ انتقال خدماتهم اليها .</a:t>
            </a:r>
          </a:p>
          <a:p>
            <a:pPr marL="971550" lvl="1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800" i="1" dirty="0">
                <a:cs typeface="+mj-cs"/>
              </a:rPr>
              <a:t>ألا تنهي عقد عمل أي من عمال الذين انتقلت خدماتهم اليها خلال السنتين الأولين من تاريخ انتقال خدماتهم إليها 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CDC8EED-1620-877E-917E-3437C1FD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ED667EF-097F-C6E1-6CAF-58DE03BD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7B6D3-70E2-8AD5-8FD0-FF15736054DE}"/>
              </a:ext>
            </a:extLst>
          </p:cNvPr>
          <p:cNvSpPr/>
          <p:nvPr/>
        </p:nvSpPr>
        <p:spPr>
          <a:xfrm>
            <a:off x="457200" y="477520"/>
            <a:ext cx="1127760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i="1" dirty="0">
                <a:cs typeface="+mj-cs"/>
              </a:rPr>
              <a:t>  المادة الرابعة والعشرون :</a:t>
            </a:r>
          </a:p>
          <a:p>
            <a:pPr lvl="1" algn="r" rtl="1">
              <a:lnSpc>
                <a:spcPct val="150000"/>
              </a:lnSpc>
            </a:pPr>
            <a:r>
              <a:rPr lang="ar-SA" sz="2800" i="1" dirty="0">
                <a:cs typeface="+mj-cs"/>
              </a:rPr>
              <a:t>يكون اختصاص الفصل في المنازعات ذات العلاقة بالقواعد و الترتيبات أمام المحاكم الادارية ما لم يكن الحق محل النزاع ناشئا بناء على علاقة تعاقدية تخضع لنظام العمل ، فيكون اختصاص الفصل للمحاكم العمالية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448C1C-E30B-CCF4-7B36-77B0D2A5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AAF468-E4CD-F223-73B1-E9B5197A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7E946-5757-A6CA-6B2A-4BFBD7C67BCE}"/>
              </a:ext>
            </a:extLst>
          </p:cNvPr>
          <p:cNvSpPr/>
          <p:nvPr/>
        </p:nvSpPr>
        <p:spPr>
          <a:xfrm>
            <a:off x="657945" y="78767"/>
            <a:ext cx="10876109" cy="6034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2400" b="1" i="1" dirty="0">
                <a:cs typeface="+mj-cs"/>
              </a:rPr>
              <a:t>الحالة الدراسية رقم (2):</a:t>
            </a:r>
          </a:p>
          <a:p>
            <a:pPr algn="r">
              <a:lnSpc>
                <a:spcPct val="150000"/>
              </a:lnSpc>
            </a:pPr>
            <a:r>
              <a:rPr lang="ar-SA" sz="2400" i="1" dirty="0">
                <a:cs typeface="+mj-cs"/>
              </a:rPr>
              <a:t>يعمل احمد محاسب وقد التحق بالخدمة في احد الأجهزة الحكومية منذ أكثر من 26 سنة ،و قد بلغت خدمتة 26 سنة و خمسة اشهر ،و صدر قرار مجلس الوزارء بتخصيص جهة عمله و من اجل ذلك سوف يطبق عليها قرار مجلس الوزراء 616 الخاص بالتحول و التخصيص .</a:t>
            </a:r>
          </a:p>
          <a:p>
            <a:pPr algn="r">
              <a:lnSpc>
                <a:spcPct val="150000"/>
              </a:lnSpc>
            </a:pPr>
            <a:r>
              <a:rPr lang="ar-SA" sz="2400" i="1" dirty="0">
                <a:cs typeface="+mj-cs"/>
              </a:rPr>
              <a:t>وطرحت الجهة خيارين أمام الموظف احمد التي أشار اليهما القرار .</a:t>
            </a:r>
          </a:p>
          <a:p>
            <a:pPr algn="r">
              <a:lnSpc>
                <a:spcPct val="150000"/>
              </a:lnSpc>
            </a:pPr>
            <a:r>
              <a:rPr lang="ar-SA" sz="2400" i="1" dirty="0">
                <a:cs typeface="+mj-cs"/>
              </a:rPr>
              <a:t>قرر احمد التقاعد و البحث عن فرصة استثمارية او عمل اخر او عمل جديد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i="1" dirty="0">
                <a:cs typeface="+mj-cs"/>
              </a:rPr>
              <a:t>ما هي مستحقاته المالية التي يستحقها بناء على تقاعده المكبر من راتب تقاعدي و غيرها من المزايا علمًا ان احمد لديه رصيد من الاجازات قدرة (90) يومًا لم يتمتع بها .</a:t>
            </a:r>
          </a:p>
          <a:p>
            <a:pPr marL="342900" indent="-34290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400" b="1" i="1" dirty="0">
                <a:cs typeface="+mj-cs"/>
              </a:rPr>
              <a:t>ملاحظة : احمد يشغل المرتبة الثانية عشر على الدرجة السادسة و التي يبلغ راتبها(16285 ريال )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FEC704D-2D13-FD38-5007-0FF76965C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4467BFB-6C35-71A9-E221-2F01B1F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92F12-645F-2F5C-4816-FA65225CF43D}"/>
              </a:ext>
            </a:extLst>
          </p:cNvPr>
          <p:cNvSpPr/>
          <p:nvPr/>
        </p:nvSpPr>
        <p:spPr>
          <a:xfrm>
            <a:off x="1076960" y="345440"/>
            <a:ext cx="10271760" cy="49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التحول:</a:t>
            </a: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انتقال خضوع موظفي جهة حكومية من نظام الخدمة المدنية أو أي نظام وظيفي اخر الى نظام العمل نتيجة لصدور قرار التحول .</a:t>
            </a: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قرار التحول :</a:t>
            </a: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قرار من مجلس الوزراء بالموافقة على التحول 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489AE9-79FE-0C03-92E6-14D6B5AE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633" y="-568177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9FA427-4C11-8255-2A16-A16B2D50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720" y="213335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0881B-F8CB-DD74-95ED-352843BBE0F1}"/>
              </a:ext>
            </a:extLst>
          </p:cNvPr>
          <p:cNvSpPr/>
          <p:nvPr/>
        </p:nvSpPr>
        <p:spPr>
          <a:xfrm>
            <a:off x="357799" y="264160"/>
            <a:ext cx="11476401" cy="4872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600" b="1" i="1" u="sng" dirty="0">
                <a:cs typeface="+mj-cs"/>
              </a:rPr>
              <a:t>التحول </a:t>
            </a:r>
            <a:endParaRPr lang="ar-SA" sz="3200" b="1" i="1" dirty="0"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i="1" dirty="0">
                <a:cs typeface="+mj-cs"/>
              </a:rPr>
              <a:t>المادة الثالثة :</a:t>
            </a:r>
          </a:p>
          <a:p>
            <a:pPr lvl="1" algn="r" rtl="1">
              <a:lnSpc>
                <a:spcPct val="150000"/>
              </a:lnSpc>
            </a:pPr>
            <a:r>
              <a:rPr lang="ar-SA" sz="3200" i="1" dirty="0">
                <a:cs typeface="+mj-cs"/>
              </a:rPr>
              <a:t>تضع الجهة المختصة بناء على صدور قرار التحول ، بالتنسيق مع وزارة الموارد البشرية و التنمية الاجتماعية آليات و معايير عادلة وواضحه تحدد أسس المفاضلة بين كل من الموظفين و العمال لتحديد الذين سيختارون للتحول .</a:t>
            </a:r>
            <a:endParaRPr lang="en-US" sz="3200" i="1" dirty="0"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BDE71F-1E7E-6884-9067-FF3D91F1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444" y="134687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3BBC28-51E1-25B2-A5FD-B2C4C6D1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909" y="-527716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B48BB-7439-D610-D313-AF49AE13B55F}"/>
              </a:ext>
            </a:extLst>
          </p:cNvPr>
          <p:cNvSpPr/>
          <p:nvPr/>
        </p:nvSpPr>
        <p:spPr>
          <a:xfrm>
            <a:off x="148499" y="599439"/>
            <a:ext cx="11856720" cy="56591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u="sng" dirty="0">
                <a:cs typeface="+mj-cs"/>
              </a:rPr>
              <a:t>التخصيص:</a:t>
            </a:r>
          </a:p>
          <a:p>
            <a:pPr lvl="1" algn="r" rtl="1">
              <a:lnSpc>
                <a:spcPct val="150000"/>
              </a:lnSpc>
            </a:pPr>
            <a:r>
              <a:rPr lang="ar-SA" sz="3200" i="1" dirty="0">
                <a:cs typeface="+mj-cs"/>
              </a:rPr>
              <a:t>انتقال تبعية موظفي و عمال جهة حكومية من القطاع العام الى القطاع الخاص ، نتيجة لصدور قرار التخصيص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i="1" dirty="0">
                <a:cs typeface="+mj-cs"/>
              </a:rPr>
              <a:t>قرار التخصيص : </a:t>
            </a:r>
          </a:p>
          <a:p>
            <a:pPr lvl="1" algn="r" rtl="1">
              <a:lnSpc>
                <a:spcPct val="150000"/>
              </a:lnSpc>
            </a:pPr>
            <a:r>
              <a:rPr lang="ar-SA" sz="3200" i="1" dirty="0">
                <a:cs typeface="+mj-cs"/>
              </a:rPr>
              <a:t>قرار من مجلس الوزراء بالموافقة على نقل ملكية الاصول ، أو قرار من مجلس إدارة المركز الوطني للتخصيص أو اللجنة الاشرافية للقطاع المستهدف بالتخصيص بالموافقة على الشراكة بين القطاعين العام و الخاص ، بحسب الأحوال .</a:t>
            </a:r>
            <a:endParaRPr lang="en-US" sz="3200" i="1" dirty="0"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2C3B54-9A38-DE08-CFEA-F74566CD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645" y="-582156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0DE84F-F42B-52AF-2D69-BA654965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714" y="110143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B2B7AE-DAE2-7F96-8B1D-AC743CB9071F}"/>
              </a:ext>
            </a:extLst>
          </p:cNvPr>
          <p:cNvSpPr/>
          <p:nvPr/>
        </p:nvSpPr>
        <p:spPr>
          <a:xfrm>
            <a:off x="274320" y="-97202"/>
            <a:ext cx="11832577" cy="5573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600" b="1" i="1" u="sng" dirty="0">
                <a:cs typeface="+mj-cs"/>
              </a:rPr>
              <a:t>التخصيص </a:t>
            </a:r>
            <a:endParaRPr lang="ar-SA" sz="3200" b="1" i="1" dirty="0"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i="1" dirty="0">
                <a:cs typeface="+mj-cs"/>
              </a:rPr>
              <a:t>المادة الثانية عشر :</a:t>
            </a:r>
          </a:p>
          <a:p>
            <a:pPr lvl="1" algn="r" rtl="1">
              <a:lnSpc>
                <a:spcPct val="150000"/>
              </a:lnSpc>
            </a:pPr>
            <a:r>
              <a:rPr lang="ar-SA" sz="3200" i="1" dirty="0">
                <a:cs typeface="+mj-cs"/>
              </a:rPr>
              <a:t>تضع الجهة المشرفة بناء على صدور قرار التخصيص ، بالتنسيق مع وزارة الموارد البشرية و التنمية الاجتماعية آليات و معايير عادلة وواضحة تحدد أسس المفاضلة بين كل من الموظفين و العمال ، لتحديد الذين سيختارون للانتقال الى القطاع الخاص .</a:t>
            </a:r>
            <a:endParaRPr lang="en-US" sz="3200" i="1" dirty="0"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3AAFDB0-B155-5784-1DA0-CDEBD52B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110" y="110143"/>
            <a:ext cx="711787" cy="624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E113DE-8F8D-7DE3-F847-7D0A4D0E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921" y="-584361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E05C1-D429-A073-294E-2A21D6A18051}"/>
              </a:ext>
            </a:extLst>
          </p:cNvPr>
          <p:cNvSpPr/>
          <p:nvPr/>
        </p:nvSpPr>
        <p:spPr>
          <a:xfrm>
            <a:off x="205399" y="-386080"/>
            <a:ext cx="11781201" cy="47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 </a:t>
            </a:r>
            <a:endParaRPr lang="en-US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i="1" dirty="0">
                <a:cs typeface="+mj-cs"/>
              </a:rPr>
              <a:t>المادة الثانية :</a:t>
            </a:r>
          </a:p>
          <a:p>
            <a:pPr lvl="1" algn="r" rtl="1">
              <a:lnSpc>
                <a:spcPct val="150000"/>
              </a:lnSpc>
            </a:pPr>
            <a:r>
              <a:rPr lang="ar-SA" sz="3200" i="1" dirty="0">
                <a:cs typeface="+mj-cs"/>
              </a:rPr>
              <a:t>تسري القواعد و الترتيبات على الموظفين و العمال السعوديين في الاجهزة التي يصدر في شأنها قرار التحول ، و في الاجهزة أو في الخدمات الحكومية التي يصدر في شأنها قرار التخصيص بحسب الحال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7F74B7-6D3A-F252-0044-00E5852A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290" y="-616728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13DC9A-7676-D2EA-6189-DDAE010A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29" y="110143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17FBE8-1A9A-8448-314C-220948D741CA}"/>
              </a:ext>
            </a:extLst>
          </p:cNvPr>
          <p:cNvSpPr/>
          <p:nvPr/>
        </p:nvSpPr>
        <p:spPr>
          <a:xfrm>
            <a:off x="1920240" y="0"/>
            <a:ext cx="9921921" cy="1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 </a:t>
            </a:r>
            <a:endParaRPr lang="en-US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جدول رقم (1) كيفية معاملة الموظفين الذين خدمتهم اقل من 25 سنة </a:t>
            </a: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2BA877-D482-A43E-335A-E05278522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01913"/>
              </p:ext>
            </p:extLst>
          </p:nvPr>
        </p:nvGraphicFramePr>
        <p:xfrm>
          <a:off x="1284559" y="883921"/>
          <a:ext cx="9921921" cy="539326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36949">
                  <a:extLst>
                    <a:ext uri="{9D8B030D-6E8A-4147-A177-3AD203B41FA5}">
                      <a16:colId xmlns:a16="http://schemas.microsoft.com/office/drawing/2014/main" val="1347236564"/>
                    </a:ext>
                  </a:extLst>
                </a:gridCol>
                <a:gridCol w="4884972">
                  <a:extLst>
                    <a:ext uri="{9D8B030D-6E8A-4147-A177-3AD203B41FA5}">
                      <a16:colId xmlns:a16="http://schemas.microsoft.com/office/drawing/2014/main" val="1529010247"/>
                    </a:ext>
                  </a:extLst>
                </a:gridCol>
              </a:tblGrid>
              <a:tr h="546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الاول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الثاني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95246"/>
                  </a:ext>
                </a:extLst>
              </a:tr>
              <a:tr h="419099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تصفية حقوقة التعاقدية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تصفية خدمة بواقع 14% من راتبه الاساسي الاخير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مكافأة نهاية الخدمة بواقع 16% من راتبة الاساسي الاخير من كل سنة من سنوات خدمته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تعويضة عن رصيدة من الإجازات العادية المستحقة نظاما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 لا يصرف له راتب تقاعدي شهري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ضم الخدمة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ضم مدت خدمته السابقة الخاضعة لنظام التقاعد الى مدة خدمتة الجديدة الخاضعة لنظام  التأمينات وفق نظام تبادل المنافع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1" dirty="0"/>
                        <a:t>إبرام عقد عمل مع مراعاة الآتي :</a:t>
                      </a:r>
                    </a:p>
                    <a:p>
                      <a:pPr marL="457200" indent="-457200" rtl="1">
                        <a:lnSpc>
                          <a:spcPct val="150000"/>
                        </a:lnSpc>
                        <a:buFont typeface="+mj-cs"/>
                        <a:buAutoNum type="arabic1Minus"/>
                      </a:pPr>
                      <a:r>
                        <a:rPr lang="ar-SA" sz="2200" b="0" dirty="0"/>
                        <a:t>ألا يقل الراتب الأساسي الذي سيتقاضاه عن الراتب الاساسي الذي كان يتقاضاه قبل الانتقال .</a:t>
                      </a:r>
                    </a:p>
                    <a:p>
                      <a:pPr marL="457200" indent="-457200" rtl="1">
                        <a:lnSpc>
                          <a:spcPct val="150000"/>
                        </a:lnSpc>
                        <a:buFont typeface="+mj-cs"/>
                        <a:buAutoNum type="arabic1Minus"/>
                      </a:pPr>
                      <a:r>
                        <a:rPr lang="ar-SA" sz="2200" b="0" dirty="0"/>
                        <a:t> الأ يقل الاجر الفعلي الذي سيتقاضاه عن الراتب الاساسي الذي كان يتقاضاه قبل الانتقال .</a:t>
                      </a:r>
                      <a:endParaRPr lang="ar-SA" sz="2400" b="0" dirty="0"/>
                    </a:p>
                    <a:p>
                      <a:pPr rtl="1"/>
                      <a:endParaRPr lang="ar-SA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8759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6E1D5ADF-5FC7-F01F-4729-3D606E4D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6348FB-2B49-6302-A64D-C6DA7C1D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013" y="-600785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713B8-C28E-76F0-EEE8-72F472B3C8DB}"/>
              </a:ext>
            </a:extLst>
          </p:cNvPr>
          <p:cNvSpPr/>
          <p:nvPr/>
        </p:nvSpPr>
        <p:spPr>
          <a:xfrm>
            <a:off x="1920240" y="0"/>
            <a:ext cx="9921921" cy="1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 </a:t>
            </a:r>
            <a:endParaRPr lang="en-US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جدول رقم (1) كيفية معاملة الموظفين الذين خدمتهم اقل من 25 سنة </a:t>
            </a: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639860-A1DF-4C22-C9DD-10F015F72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76722"/>
              </p:ext>
            </p:extLst>
          </p:nvPr>
        </p:nvGraphicFramePr>
        <p:xfrm>
          <a:off x="1284559" y="883921"/>
          <a:ext cx="9921921" cy="4737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36949">
                  <a:extLst>
                    <a:ext uri="{9D8B030D-6E8A-4147-A177-3AD203B41FA5}">
                      <a16:colId xmlns:a16="http://schemas.microsoft.com/office/drawing/2014/main" val="1347236564"/>
                    </a:ext>
                  </a:extLst>
                </a:gridCol>
                <a:gridCol w="4884972">
                  <a:extLst>
                    <a:ext uri="{9D8B030D-6E8A-4147-A177-3AD203B41FA5}">
                      <a16:colId xmlns:a16="http://schemas.microsoft.com/office/drawing/2014/main" val="1529010247"/>
                    </a:ext>
                  </a:extLst>
                </a:gridCol>
              </a:tblGrid>
              <a:tr h="546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الاول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الثاني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95246"/>
                  </a:ext>
                </a:extLst>
              </a:tr>
              <a:tr h="419099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تصفية حقوقة التعاقدية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تصفية خدمة بواقع 14% من راتبه الاساسي الاخير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مكافأة نهاية الخدمة بواقع 16% من راتبة الاساسي الاخير من كل سنة من سنوات خدمته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تعويضة عن رصيدة من الإجازات العادية المستحقة نظاما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 لا يصرف له راتب تقاعدي شهري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حقوقه عن خدمته السابقة :</a:t>
                      </a:r>
                    </a:p>
                    <a:p>
                      <a:pPr rtl="1"/>
                      <a:r>
                        <a:rPr lang="ar-SA" sz="2400" b="0" dirty="0"/>
                        <a:t>- تعويضة عن رصيده من الاجازات العادية المستحقة نظاما .</a:t>
                      </a:r>
                    </a:p>
                    <a:p>
                      <a:pPr rtl="1"/>
                      <a:endParaRPr lang="ar-SA" sz="2400" b="0" dirty="0"/>
                    </a:p>
                    <a:p>
                      <a:pPr rtl="1"/>
                      <a:r>
                        <a:rPr lang="ar-SA" sz="2800" b="1" dirty="0"/>
                        <a:t>مكافاة نهاية الخدمة :</a:t>
                      </a:r>
                    </a:p>
                    <a:p>
                      <a:pPr rtl="1"/>
                      <a:r>
                        <a:rPr lang="ar-SA" sz="2400" b="0" dirty="0"/>
                        <a:t>- 4 رواتب اساسية او 16% من راتبة الاساسي لكل سنة من سنوات خدمته ولكل جزء من السنة بما يتناسب مع ذلك ( على الا يتجاوز مجموع ما يصرف له 4 رواتب اساسية )</a:t>
                      </a:r>
                    </a:p>
                    <a:p>
                      <a:pPr rtl="1"/>
                      <a:endParaRPr lang="ar-SA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87599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1FCF3BF-B0CC-9701-A693-C09B8435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87EEE0-51D2-2DA6-4BD5-63E58838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E880F-6C86-644A-68E9-8C04B36B61F2}"/>
              </a:ext>
            </a:extLst>
          </p:cNvPr>
          <p:cNvSpPr/>
          <p:nvPr/>
        </p:nvSpPr>
        <p:spPr>
          <a:xfrm>
            <a:off x="1920240" y="0"/>
            <a:ext cx="9921921" cy="1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 </a:t>
            </a:r>
            <a:endParaRPr lang="en-US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3200" b="1" i="1" dirty="0">
                <a:cs typeface="+mj-cs"/>
              </a:rPr>
              <a:t>جدول رقم (2) كيفية معاملة الموظفين الذين خدمتهم  25 سنة فاكثر  </a:t>
            </a:r>
          </a:p>
          <a:p>
            <a:pPr algn="r">
              <a:lnSpc>
                <a:spcPct val="150000"/>
              </a:lnSpc>
            </a:pPr>
            <a:endParaRPr lang="ar-SA" sz="3200" b="1" i="1" dirty="0"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FDDD03-E11E-18E9-4A3F-DE0AC9370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28276"/>
              </p:ext>
            </p:extLst>
          </p:nvPr>
        </p:nvGraphicFramePr>
        <p:xfrm>
          <a:off x="975360" y="883921"/>
          <a:ext cx="10223840" cy="58199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36949">
                  <a:extLst>
                    <a:ext uri="{9D8B030D-6E8A-4147-A177-3AD203B41FA5}">
                      <a16:colId xmlns:a16="http://schemas.microsoft.com/office/drawing/2014/main" val="1347236564"/>
                    </a:ext>
                  </a:extLst>
                </a:gridCol>
                <a:gridCol w="5186891">
                  <a:extLst>
                    <a:ext uri="{9D8B030D-6E8A-4147-A177-3AD203B41FA5}">
                      <a16:colId xmlns:a16="http://schemas.microsoft.com/office/drawing/2014/main" val="1529010247"/>
                    </a:ext>
                  </a:extLst>
                </a:gridCol>
              </a:tblGrid>
              <a:tr h="546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الاول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البديل الثاني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95246"/>
                  </a:ext>
                </a:extLst>
              </a:tr>
              <a:tr h="378628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احالته الى التعاقد المبكر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مكافاة نهاية خدمته 4 اشهر من راتبة الاساسي الاخير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تعويضة عن رصيدة من الاجازات العادية المستحقة نظاما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- يصرف له راتب تقاعدي شهري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ضم الخدمة :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0" dirty="0"/>
                        <a:t>ضم مدت خدمته السابقة الخاضعة لنظام التقاعد الى مدة خدمتة الجديدة الخاضعة لنظام  التأمينات وفق نظام تبادل المنافع .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ar-SA" sz="2200" b="1" dirty="0"/>
                        <a:t>إبرام عقد عمل مع مراعاة الآتي :</a:t>
                      </a:r>
                    </a:p>
                    <a:p>
                      <a:pPr marL="457200" indent="-457200" rtl="1">
                        <a:lnSpc>
                          <a:spcPct val="150000"/>
                        </a:lnSpc>
                        <a:buFont typeface="+mj-cs"/>
                        <a:buAutoNum type="arabic1Minus"/>
                      </a:pPr>
                      <a:r>
                        <a:rPr lang="ar-SA" sz="2200" b="0" dirty="0"/>
                        <a:t>ألا يقل الراتب الأساسي الذي سيتقاضاه عن الراتب الاساسي الذي كان يتقاضاه قبل الانتقال .</a:t>
                      </a:r>
                    </a:p>
                    <a:p>
                      <a:pPr marL="457200" indent="-457200" rtl="1">
                        <a:lnSpc>
                          <a:spcPct val="150000"/>
                        </a:lnSpc>
                        <a:buFont typeface="+mj-cs"/>
                        <a:buAutoNum type="arabic1Minus"/>
                      </a:pPr>
                      <a:r>
                        <a:rPr lang="ar-SA" sz="2200" b="0" dirty="0"/>
                        <a:t> الأ يقل الاجر الفعلي الذي سيتقاضاه عن الراتب الاساسي الذي كان يتقاضاه قبل الانتقال .</a:t>
                      </a:r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8759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7C24236A-00EB-1F41-90EB-E8166CD7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09" y="121920"/>
            <a:ext cx="711787" cy="6246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AA011CE-1B85-F05C-FC43-328AA961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7" y="-608637"/>
            <a:ext cx="2688395" cy="23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39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1330</TotalTime>
  <Words>1253</Words>
  <Application>Microsoft Office PowerPoint</Application>
  <PresentationFormat>شاشة عريضة</PresentationFormat>
  <Paragraphs>101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AGA Arabesque</vt:lpstr>
      <vt:lpstr>Arial</vt:lpstr>
      <vt:lpstr>Courier New</vt:lpstr>
      <vt:lpstr>Gill Sans MT</vt:lpstr>
      <vt:lpstr>Wingdings</vt:lpstr>
      <vt:lpstr>Gallery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joud otaibi</dc:creator>
  <cp:lastModifiedBy>ليلى خيري</cp:lastModifiedBy>
  <cp:revision>9</cp:revision>
  <dcterms:created xsi:type="dcterms:W3CDTF">2023-10-10T15:00:48Z</dcterms:created>
  <dcterms:modified xsi:type="dcterms:W3CDTF">2023-10-17T15:47:07Z</dcterms:modified>
</cp:coreProperties>
</file>