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60" r:id="rId1"/>
  </p:sldMasterIdLst>
  <p:sldIdLst>
    <p:sldId id="305" r:id="rId2"/>
    <p:sldId id="311" r:id="rId3"/>
    <p:sldId id="350" r:id="rId4"/>
    <p:sldId id="351" r:id="rId5"/>
    <p:sldId id="352" r:id="rId6"/>
    <p:sldId id="353" r:id="rId7"/>
    <p:sldId id="354" r:id="rId8"/>
    <p:sldId id="356" r:id="rId9"/>
    <p:sldId id="357" r:id="rId10"/>
    <p:sldId id="358" r:id="rId11"/>
    <p:sldId id="359" r:id="rId12"/>
    <p:sldId id="256" r:id="rId13"/>
    <p:sldId id="329" r:id="rId14"/>
    <p:sldId id="360" r:id="rId15"/>
    <p:sldId id="361" r:id="rId16"/>
    <p:sldId id="362" r:id="rId17"/>
    <p:sldId id="363" r:id="rId18"/>
    <p:sldId id="364" r:id="rId19"/>
    <p:sldId id="365" r:id="rId20"/>
    <p:sldId id="366" r:id="rId21"/>
    <p:sldId id="367" r:id="rId22"/>
    <p:sldId id="368" r:id="rId23"/>
    <p:sldId id="259" r:id="rId24"/>
    <p:sldId id="370" r:id="rId25"/>
    <p:sldId id="3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84"/>
    <p:restoredTop sz="94707"/>
  </p:normalViewPr>
  <p:slideViewPr>
    <p:cSldViewPr snapToGrid="0">
      <p:cViewPr varScale="1">
        <p:scale>
          <a:sx n="54" d="100"/>
          <a:sy n="54" d="100"/>
        </p:scale>
        <p:origin x="96"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7E1BFCBF-D24B-EF49-8BFF-DCD94EFF0D52}" type="datetimeFigureOut">
              <a:rPr lang="ar-SA" smtClean="0"/>
              <a:t>03/04/45</a:t>
            </a:fld>
            <a:endParaRPr lang="ar-SA"/>
          </a:p>
        </p:txBody>
      </p:sp>
      <p:sp>
        <p:nvSpPr>
          <p:cNvPr id="5" name="Footer Placeholder 4"/>
          <p:cNvSpPr>
            <a:spLocks noGrp="1"/>
          </p:cNvSpPr>
          <p:nvPr>
            <p:ph type="ftr" sz="quarter" idx="11"/>
          </p:nvPr>
        </p:nvSpPr>
        <p:spPr>
          <a:xfrm>
            <a:off x="2416500" y="329307"/>
            <a:ext cx="4973915" cy="309201"/>
          </a:xfrm>
        </p:spPr>
        <p:txBody>
          <a:bodyPr/>
          <a:lstStyle/>
          <a:p>
            <a:endParaRPr lang="ar-SA"/>
          </a:p>
        </p:txBody>
      </p:sp>
      <p:sp>
        <p:nvSpPr>
          <p:cNvPr id="6" name="Slide Number Placeholder 5"/>
          <p:cNvSpPr>
            <a:spLocks noGrp="1"/>
          </p:cNvSpPr>
          <p:nvPr>
            <p:ph type="sldNum" sz="quarter" idx="12"/>
          </p:nvPr>
        </p:nvSpPr>
        <p:spPr>
          <a:xfrm>
            <a:off x="1437664" y="798973"/>
            <a:ext cx="811019" cy="503578"/>
          </a:xfrm>
        </p:spPr>
        <p:txBody>
          <a:bodyPr/>
          <a:lstStyle/>
          <a:p>
            <a:fld id="{DB5157AF-9E92-DF42-82DF-ECE84AF66573}" type="slidenum">
              <a:rPr lang="ar-SA" smtClean="0"/>
              <a:t>‹#›</a:t>
            </a:fld>
            <a:endParaRPr lang="ar-SA"/>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73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E1BFCBF-D24B-EF49-8BFF-DCD94EFF0D52}" type="datetimeFigureOut">
              <a:rPr lang="ar-SA" smtClean="0"/>
              <a:t>03/04/45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B5157AF-9E92-DF42-82DF-ECE84AF66573}" type="slidenum">
              <a:rPr lang="ar-SA" smtClean="0"/>
              <a:t>‹#›</a:t>
            </a:fld>
            <a:endParaRPr lang="ar-SA"/>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672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E1BFCBF-D24B-EF49-8BFF-DCD94EFF0D52}" type="datetimeFigureOut">
              <a:rPr lang="ar-SA" smtClean="0"/>
              <a:t>03/04/45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B5157AF-9E92-DF42-82DF-ECE84AF66573}" type="slidenum">
              <a:rPr lang="ar-SA" smtClean="0"/>
              <a:t>‹#›</a:t>
            </a:fld>
            <a:endParaRPr lang="ar-SA"/>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482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E1BFCBF-D24B-EF49-8BFF-DCD94EFF0D52}" type="datetimeFigureOut">
              <a:rPr lang="ar-SA" smtClean="0"/>
              <a:t>03/04/45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B5157AF-9E92-DF42-82DF-ECE84AF66573}" type="slidenum">
              <a:rPr lang="ar-SA" smtClean="0"/>
              <a:t>‹#›</a:t>
            </a:fld>
            <a:endParaRPr lang="ar-SA"/>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760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7E1BFCBF-D24B-EF49-8BFF-DCD94EFF0D52}" type="datetimeFigureOut">
              <a:rPr lang="ar-SA" smtClean="0"/>
              <a:t>03/04/45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B5157AF-9E92-DF42-82DF-ECE84AF66573}" type="slidenum">
              <a:rPr lang="ar-SA" smtClean="0"/>
              <a:t>‹#›</a:t>
            </a:fld>
            <a:endParaRPr lang="ar-SA"/>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467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7E1BFCBF-D24B-EF49-8BFF-DCD94EFF0D52}" type="datetimeFigureOut">
              <a:rPr lang="ar-SA" smtClean="0"/>
              <a:t>03/04/45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B5157AF-9E92-DF42-82DF-ECE84AF66573}" type="slidenum">
              <a:rPr lang="ar-SA" smtClean="0"/>
              <a:t>‹#›</a:t>
            </a:fld>
            <a:endParaRPr lang="ar-SA"/>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925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447191" y="2824269"/>
            <a:ext cx="4645152" cy="26444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412362" y="2821491"/>
            <a:ext cx="4645152" cy="263737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7E1BFCBF-D24B-EF49-8BFF-DCD94EFF0D52}" type="datetimeFigureOut">
              <a:rPr lang="ar-SA" smtClean="0"/>
              <a:t>03/04/45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B5157AF-9E92-DF42-82DF-ECE84AF66573}" type="slidenum">
              <a:rPr lang="ar-SA" smtClean="0"/>
              <a:t>‹#›</a:t>
            </a:fld>
            <a:endParaRPr lang="ar-SA"/>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947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7E1BFCBF-D24B-EF49-8BFF-DCD94EFF0D52}" type="datetimeFigureOut">
              <a:rPr lang="ar-SA" smtClean="0"/>
              <a:t>03/04/45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B5157AF-9E92-DF42-82DF-ECE84AF66573}" type="slidenum">
              <a:rPr lang="ar-SA" smtClean="0"/>
              <a:t>‹#›</a:t>
            </a:fld>
            <a:endParaRPr lang="ar-SA"/>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26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BFCBF-D24B-EF49-8BFF-DCD94EFF0D52}" type="datetimeFigureOut">
              <a:rPr lang="ar-SA" smtClean="0"/>
              <a:t>03/04/45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B5157AF-9E92-DF42-82DF-ECE84AF66573}" type="slidenum">
              <a:rPr lang="ar-SA" smtClean="0"/>
              <a:t>‹#›</a:t>
            </a:fld>
            <a:endParaRPr lang="ar-SA"/>
          </a:p>
        </p:txBody>
      </p:sp>
    </p:spTree>
    <p:extLst>
      <p:ext uri="{BB962C8B-B14F-4D97-AF65-F5344CB8AC3E}">
        <p14:creationId xmlns:p14="http://schemas.microsoft.com/office/powerpoint/2010/main" val="118254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7E1BFCBF-D24B-EF49-8BFF-DCD94EFF0D52}" type="datetimeFigureOut">
              <a:rPr lang="ar-SA" smtClean="0"/>
              <a:t>03/04/45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B5157AF-9E92-DF42-82DF-ECE84AF66573}" type="slidenum">
              <a:rPr lang="ar-SA" smtClean="0"/>
              <a:t>‹#›</a:t>
            </a:fld>
            <a:endParaRPr lang="ar-SA"/>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187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E1BFCBF-D24B-EF49-8BFF-DCD94EFF0D52}" type="datetimeFigureOut">
              <a:rPr lang="ar-SA" smtClean="0"/>
              <a:t>03/04/45</a:t>
            </a:fld>
            <a:endParaRPr lang="ar-SA"/>
          </a:p>
        </p:txBody>
      </p:sp>
      <p:sp>
        <p:nvSpPr>
          <p:cNvPr id="6" name="Footer Placeholder 5"/>
          <p:cNvSpPr>
            <a:spLocks noGrp="1"/>
          </p:cNvSpPr>
          <p:nvPr>
            <p:ph type="ftr" sz="quarter" idx="11"/>
          </p:nvPr>
        </p:nvSpPr>
        <p:spPr>
          <a:xfrm>
            <a:off x="1447382" y="318640"/>
            <a:ext cx="5541004" cy="320931"/>
          </a:xfrm>
        </p:spPr>
        <p:txBody>
          <a:bodyPr/>
          <a:lstStyle/>
          <a:p>
            <a:endParaRPr lang="ar-SA"/>
          </a:p>
        </p:txBody>
      </p:sp>
      <p:sp>
        <p:nvSpPr>
          <p:cNvPr id="7" name="Slide Number Placeholder 6"/>
          <p:cNvSpPr>
            <a:spLocks noGrp="1"/>
          </p:cNvSpPr>
          <p:nvPr>
            <p:ph type="sldNum" sz="quarter" idx="12"/>
          </p:nvPr>
        </p:nvSpPr>
        <p:spPr/>
        <p:txBody>
          <a:bodyPr/>
          <a:lstStyle/>
          <a:p>
            <a:fld id="{DB5157AF-9E92-DF42-82DF-ECE84AF66573}" type="slidenum">
              <a:rPr lang="ar-SA" smtClean="0"/>
              <a:t>‹#›</a:t>
            </a:fld>
            <a:endParaRPr lang="ar-SA"/>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112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E1BFCBF-D24B-EF49-8BFF-DCD94EFF0D52}" type="datetimeFigureOut">
              <a:rPr lang="ar-SA" smtClean="0"/>
              <a:t>03/04/45</a:t>
            </a:fld>
            <a:endParaRPr lang="ar-SA"/>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B5157AF-9E92-DF42-82DF-ECE84AF66573}" type="slidenum">
              <a:rPr lang="ar-SA" smtClean="0"/>
              <a:t>‹#›</a:t>
            </a:fld>
            <a:endParaRPr lang="ar-SA"/>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477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E647BE-6F84-207F-F643-E5BF2905F864}"/>
              </a:ext>
            </a:extLst>
          </p:cNvPr>
          <p:cNvSpPr txBox="1">
            <a:spLocks/>
          </p:cNvSpPr>
          <p:nvPr/>
        </p:nvSpPr>
        <p:spPr>
          <a:xfrm>
            <a:off x="1626782" y="1047306"/>
            <a:ext cx="9601200" cy="4470991"/>
          </a:xfrm>
          <a:prstGeom prst="rect">
            <a:avLst/>
          </a:prstGeom>
        </p:spPr>
        <p:txBody>
          <a:bodyPr>
            <a:normAutofit/>
          </a:bodyPr>
          <a:lst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pPr algn="ctr"/>
            <a:br>
              <a:rPr lang="ar-SA" dirty="0">
                <a:latin typeface="Helvetica Neue" panose="02000503000000020004" pitchFamily="2" charset="0"/>
              </a:rPr>
            </a:br>
            <a:br>
              <a:rPr lang="ar-SA" dirty="0">
                <a:latin typeface="Helvetica Neue" panose="02000503000000020004" pitchFamily="2" charset="0"/>
              </a:rPr>
            </a:br>
            <a:r>
              <a:rPr lang="ar-SA" sz="13800" dirty="0">
                <a:solidFill>
                  <a:schemeClr val="tx1"/>
                </a:solidFill>
                <a:latin typeface="Geeza Pro" panose="02000400000000000000" pitchFamily="2" charset="-78"/>
                <a:cs typeface="Waseem" pitchFamily="2" charset="-78"/>
              </a:rPr>
              <a:t>اليوم</a:t>
            </a:r>
            <a:r>
              <a:rPr lang="ar-SA" sz="13800" dirty="0">
                <a:solidFill>
                  <a:schemeClr val="tx1"/>
                </a:solidFill>
                <a:latin typeface="Helvetica Neue" panose="02000503000000020004" pitchFamily="2" charset="0"/>
                <a:cs typeface="Waseem" pitchFamily="2" charset="-78"/>
              </a:rPr>
              <a:t> </a:t>
            </a:r>
            <a:r>
              <a:rPr lang="ar-SA" sz="13800" dirty="0">
                <a:solidFill>
                  <a:schemeClr val="tx1"/>
                </a:solidFill>
                <a:latin typeface="Geeza Pro" panose="02000400000000000000" pitchFamily="2" charset="-78"/>
                <a:cs typeface="Waseem" pitchFamily="2" charset="-78"/>
              </a:rPr>
              <a:t>الثاني</a:t>
            </a:r>
            <a:br>
              <a:rPr lang="ar-SA" dirty="0">
                <a:latin typeface="Geeza Pro" panose="02000400000000000000" pitchFamily="2" charset="-78"/>
                <a:cs typeface="Geeza Pro" panose="02000400000000000000" pitchFamily="2" charset="-78"/>
              </a:rPr>
            </a:br>
            <a:endParaRPr lang="ar-SA" dirty="0"/>
          </a:p>
        </p:txBody>
      </p:sp>
      <p:sp>
        <p:nvSpPr>
          <p:cNvPr id="4" name="عنصر نائب لرقم الشريحة 3">
            <a:extLst>
              <a:ext uri="{FF2B5EF4-FFF2-40B4-BE49-F238E27FC236}">
                <a16:creationId xmlns:a16="http://schemas.microsoft.com/office/drawing/2014/main" id="{04FA2660-0AD0-7DCF-8DC0-A295F9292E30}"/>
              </a:ext>
            </a:extLst>
          </p:cNvPr>
          <p:cNvSpPr>
            <a:spLocks noGrp="1"/>
          </p:cNvSpPr>
          <p:nvPr>
            <p:ph type="sldNum" sz="quarter" idx="12"/>
          </p:nvPr>
        </p:nvSpPr>
        <p:spPr>
          <a:xfrm>
            <a:off x="468185" y="1040292"/>
            <a:ext cx="811019" cy="503578"/>
          </a:xfrm>
        </p:spPr>
        <p:txBody>
          <a:bodyPr/>
          <a:lstStyle/>
          <a:p>
            <a:fld id="{098F827F-A5ED-0546-A3CE-688773DC6345}" type="slidenum">
              <a:rPr lang="ar-SA" smtClean="0"/>
              <a:t>1</a:t>
            </a:fld>
            <a:endParaRPr lang="ar-SA"/>
          </a:p>
        </p:txBody>
      </p:sp>
      <p:sp>
        <p:nvSpPr>
          <p:cNvPr id="5" name="مربع نص 4">
            <a:extLst>
              <a:ext uri="{FF2B5EF4-FFF2-40B4-BE49-F238E27FC236}">
                <a16:creationId xmlns:a16="http://schemas.microsoft.com/office/drawing/2014/main" id="{E007BA81-F254-315D-3917-E1D2DBFAE645}"/>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8F8F53FE-16BD-5A51-B2EA-7B61BA30F81C}"/>
              </a:ext>
            </a:extLst>
          </p:cNvPr>
          <p:cNvPicPr>
            <a:picLocks noChangeAspect="1"/>
          </p:cNvPicPr>
          <p:nvPr/>
        </p:nvPicPr>
        <p:blipFill>
          <a:blip r:embed="rId2"/>
          <a:stretch>
            <a:fillRect/>
          </a:stretch>
        </p:blipFill>
        <p:spPr>
          <a:xfrm>
            <a:off x="11293432" y="270670"/>
            <a:ext cx="711787" cy="691231"/>
          </a:xfrm>
          <a:prstGeom prst="rect">
            <a:avLst/>
          </a:prstGeom>
        </p:spPr>
      </p:pic>
      <p:pic>
        <p:nvPicPr>
          <p:cNvPr id="8" name="صورة 7">
            <a:extLst>
              <a:ext uri="{FF2B5EF4-FFF2-40B4-BE49-F238E27FC236}">
                <a16:creationId xmlns:a16="http://schemas.microsoft.com/office/drawing/2014/main" id="{8A85C472-0192-C1F8-8764-B1A4424701E3}"/>
              </a:ext>
            </a:extLst>
          </p:cNvPr>
          <p:cNvPicPr>
            <a:picLocks noChangeAspect="1"/>
          </p:cNvPicPr>
          <p:nvPr/>
        </p:nvPicPr>
        <p:blipFill>
          <a:blip r:embed="rId3"/>
          <a:stretch>
            <a:fillRect/>
          </a:stretch>
        </p:blipFill>
        <p:spPr>
          <a:xfrm>
            <a:off x="-389541" y="-470548"/>
            <a:ext cx="2688395" cy="2363190"/>
          </a:xfrm>
          <a:prstGeom prst="rect">
            <a:avLst/>
          </a:prstGeom>
        </p:spPr>
      </p:pic>
    </p:spTree>
    <p:extLst>
      <p:ext uri="{BB962C8B-B14F-4D97-AF65-F5344CB8AC3E}">
        <p14:creationId xmlns:p14="http://schemas.microsoft.com/office/powerpoint/2010/main" val="482191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F9CF1CCD-1E5F-977E-847D-072290FA8E92}"/>
              </a:ext>
            </a:extLst>
          </p:cNvPr>
          <p:cNvSpPr>
            <a:spLocks noGrp="1"/>
          </p:cNvSpPr>
          <p:nvPr>
            <p:ph type="sldNum" sz="quarter" idx="12"/>
          </p:nvPr>
        </p:nvSpPr>
        <p:spPr>
          <a:xfrm>
            <a:off x="373182" y="1001309"/>
            <a:ext cx="811019" cy="503578"/>
          </a:xfrm>
        </p:spPr>
        <p:txBody>
          <a:bodyPr/>
          <a:lstStyle/>
          <a:p>
            <a:fld id="{098F827F-A5ED-0546-A3CE-688773DC6345}" type="slidenum">
              <a:rPr lang="ar-SA" smtClean="0"/>
              <a:t>10</a:t>
            </a:fld>
            <a:endParaRPr lang="ar-SA" dirty="0"/>
          </a:p>
        </p:txBody>
      </p:sp>
      <p:sp>
        <p:nvSpPr>
          <p:cNvPr id="3" name="مربع نص 2">
            <a:extLst>
              <a:ext uri="{FF2B5EF4-FFF2-40B4-BE49-F238E27FC236}">
                <a16:creationId xmlns:a16="http://schemas.microsoft.com/office/drawing/2014/main" id="{8B4202FC-D2BA-D30D-EBBD-376F22DFA49E}"/>
              </a:ext>
            </a:extLst>
          </p:cNvPr>
          <p:cNvSpPr txBox="1"/>
          <p:nvPr/>
        </p:nvSpPr>
        <p:spPr>
          <a:xfrm>
            <a:off x="6940824" y="948074"/>
            <a:ext cx="5110444" cy="523220"/>
          </a:xfrm>
          <a:prstGeom prst="rect">
            <a:avLst/>
          </a:prstGeom>
          <a:noFill/>
        </p:spPr>
        <p:txBody>
          <a:bodyPr wrap="square" rtlCol="1">
            <a:spAutoFit/>
          </a:bodyPr>
          <a:lstStyle/>
          <a:p>
            <a:pPr marL="342900" indent="-342900" algn="r" defTabSz="457200" rtl="1" eaLnBrk="1" latinLnBrk="0" hangingPunct="1">
              <a:buFont typeface="Arial" panose="020B0604020202020204" pitchFamily="34" charset="0"/>
              <a:buChar char="•"/>
            </a:pPr>
            <a:r>
              <a:rPr lang="ar-SA" sz="2800" i="1" dirty="0">
                <a:latin typeface="Al Tarikh" pitchFamily="2" charset="-78"/>
                <a:cs typeface="Al Tarikh" pitchFamily="2" charset="-78"/>
              </a:rPr>
              <a:t>جدول يوضح مقارنة طرق الاستقطاب</a:t>
            </a:r>
          </a:p>
        </p:txBody>
      </p:sp>
      <p:graphicFrame>
        <p:nvGraphicFramePr>
          <p:cNvPr id="4" name="جدول 7">
            <a:extLst>
              <a:ext uri="{FF2B5EF4-FFF2-40B4-BE49-F238E27FC236}">
                <a16:creationId xmlns:a16="http://schemas.microsoft.com/office/drawing/2014/main" id="{0A47CF6C-5A63-49E6-C767-0C3536DB2AF9}"/>
              </a:ext>
            </a:extLst>
          </p:cNvPr>
          <p:cNvGraphicFramePr>
            <a:graphicFrameLocks noGrp="1"/>
          </p:cNvGraphicFramePr>
          <p:nvPr/>
        </p:nvGraphicFramePr>
        <p:xfrm>
          <a:off x="2573079" y="1793554"/>
          <a:ext cx="8261498" cy="4018911"/>
        </p:xfrm>
        <a:graphic>
          <a:graphicData uri="http://schemas.openxmlformats.org/drawingml/2006/table">
            <a:tbl>
              <a:tblPr rtl="1" firstRow="1" bandRow="1">
                <a:tableStyleId>{616DA210-FB5B-4158-B5E0-FEB733F419BA}</a:tableStyleId>
              </a:tblPr>
              <a:tblGrid>
                <a:gridCol w="2703426">
                  <a:extLst>
                    <a:ext uri="{9D8B030D-6E8A-4147-A177-3AD203B41FA5}">
                      <a16:colId xmlns:a16="http://schemas.microsoft.com/office/drawing/2014/main" val="1401739958"/>
                    </a:ext>
                  </a:extLst>
                </a:gridCol>
                <a:gridCol w="2709333">
                  <a:extLst>
                    <a:ext uri="{9D8B030D-6E8A-4147-A177-3AD203B41FA5}">
                      <a16:colId xmlns:a16="http://schemas.microsoft.com/office/drawing/2014/main" val="4290009800"/>
                    </a:ext>
                  </a:extLst>
                </a:gridCol>
                <a:gridCol w="2848739">
                  <a:extLst>
                    <a:ext uri="{9D8B030D-6E8A-4147-A177-3AD203B41FA5}">
                      <a16:colId xmlns:a16="http://schemas.microsoft.com/office/drawing/2014/main" val="2027401484"/>
                    </a:ext>
                  </a:extLst>
                </a:gridCol>
              </a:tblGrid>
              <a:tr h="907116">
                <a:tc>
                  <a:txBody>
                    <a:bodyPr/>
                    <a:lstStyle/>
                    <a:p>
                      <a:pPr algn="ctr" rtl="1">
                        <a:lnSpc>
                          <a:spcPct val="200000"/>
                        </a:lnSpc>
                      </a:pPr>
                      <a:r>
                        <a:rPr lang="ar-SA" sz="2000" b="0" i="1" dirty="0">
                          <a:solidFill>
                            <a:schemeClr val="accent6">
                              <a:lumMod val="75000"/>
                            </a:schemeClr>
                          </a:solidFill>
                          <a:latin typeface="Al Nile" pitchFamily="2" charset="-78"/>
                          <a:cs typeface="Al Nile" pitchFamily="2" charset="-78"/>
                        </a:rPr>
                        <a:t>نوعها</a:t>
                      </a:r>
                    </a:p>
                  </a:txBody>
                  <a:tcPr>
                    <a:solidFill>
                      <a:schemeClr val="bg2">
                        <a:lumMod val="60000"/>
                        <a:lumOff val="40000"/>
                      </a:schemeClr>
                    </a:solidFill>
                  </a:tcPr>
                </a:tc>
                <a:tc>
                  <a:txBody>
                    <a:bodyPr/>
                    <a:lstStyle/>
                    <a:p>
                      <a:pPr algn="ctr" rtl="1">
                        <a:lnSpc>
                          <a:spcPct val="200000"/>
                        </a:lnSpc>
                      </a:pPr>
                      <a:r>
                        <a:rPr lang="ar-SA" sz="2000" b="0" i="1" dirty="0" err="1">
                          <a:solidFill>
                            <a:schemeClr val="accent6">
                              <a:lumMod val="75000"/>
                            </a:schemeClr>
                          </a:solidFill>
                          <a:latin typeface="Al Nile" pitchFamily="2" charset="-78"/>
                          <a:cs typeface="Al Nile" pitchFamily="2" charset="-78"/>
                        </a:rPr>
                        <a:t>ايجابياتها</a:t>
                      </a:r>
                      <a:r>
                        <a:rPr lang="ar-SA" sz="2000" b="0" i="1" dirty="0">
                          <a:solidFill>
                            <a:schemeClr val="accent6">
                              <a:lumMod val="75000"/>
                            </a:schemeClr>
                          </a:solidFill>
                          <a:latin typeface="Al Nile" pitchFamily="2" charset="-78"/>
                          <a:cs typeface="Al Nile" pitchFamily="2" charset="-78"/>
                        </a:rPr>
                        <a:t> </a:t>
                      </a:r>
                    </a:p>
                  </a:txBody>
                  <a:tcPr>
                    <a:solidFill>
                      <a:schemeClr val="bg2">
                        <a:lumMod val="60000"/>
                        <a:lumOff val="40000"/>
                      </a:schemeClr>
                    </a:solidFill>
                  </a:tcPr>
                </a:tc>
                <a:tc>
                  <a:txBody>
                    <a:bodyPr/>
                    <a:lstStyle/>
                    <a:p>
                      <a:pPr algn="ctr" rtl="1">
                        <a:lnSpc>
                          <a:spcPct val="200000"/>
                        </a:lnSpc>
                      </a:pPr>
                      <a:r>
                        <a:rPr lang="ar-SA" sz="2000" b="0" i="1" dirty="0">
                          <a:solidFill>
                            <a:schemeClr val="accent6">
                              <a:lumMod val="75000"/>
                            </a:schemeClr>
                          </a:solidFill>
                          <a:latin typeface="Al Nile" pitchFamily="2" charset="-78"/>
                          <a:cs typeface="Al Nile" pitchFamily="2" charset="-78"/>
                        </a:rPr>
                        <a:t>سلبياتها </a:t>
                      </a:r>
                    </a:p>
                  </a:txBody>
                  <a:tcPr>
                    <a:solidFill>
                      <a:schemeClr val="bg2">
                        <a:lumMod val="60000"/>
                        <a:lumOff val="40000"/>
                      </a:schemeClr>
                    </a:solidFill>
                  </a:tcPr>
                </a:tc>
                <a:extLst>
                  <a:ext uri="{0D108BD9-81ED-4DB2-BD59-A6C34878D82A}">
                    <a16:rowId xmlns:a16="http://schemas.microsoft.com/office/drawing/2014/main" val="3089613246"/>
                  </a:ext>
                </a:extLst>
              </a:tr>
              <a:tr h="754912">
                <a:tc>
                  <a:txBody>
                    <a:bodyPr/>
                    <a:lstStyle/>
                    <a:p>
                      <a:pPr algn="ctr" rtl="1">
                        <a:lnSpc>
                          <a:spcPct val="200000"/>
                        </a:lnSpc>
                      </a:pPr>
                      <a:r>
                        <a:rPr lang="ar-SA" i="1" dirty="0">
                          <a:solidFill>
                            <a:schemeClr val="accent6">
                              <a:lumMod val="75000"/>
                            </a:schemeClr>
                          </a:solidFill>
                          <a:latin typeface="Al Nile" pitchFamily="2" charset="-78"/>
                          <a:cs typeface="Al Nile" pitchFamily="2" charset="-78"/>
                        </a:rPr>
                        <a:t>الإعلان عبر الصحف المحلية</a:t>
                      </a:r>
                    </a:p>
                  </a:txBody>
                  <a:tcPr/>
                </a:tc>
                <a:tc>
                  <a:txBody>
                    <a:bodyPr/>
                    <a:lstStyle/>
                    <a:p>
                      <a:pPr algn="ctr" rtl="1">
                        <a:lnSpc>
                          <a:spcPct val="100000"/>
                        </a:lnSpc>
                      </a:pPr>
                      <a:r>
                        <a:rPr lang="ar-SA" sz="2000" i="1" dirty="0">
                          <a:solidFill>
                            <a:schemeClr val="tx1"/>
                          </a:solidFill>
                          <a:latin typeface="Al Nile" pitchFamily="2" charset="-78"/>
                          <a:cs typeface="Al Nile" pitchFamily="2" charset="-78"/>
                        </a:rPr>
                        <a:t>اكثر انتشارا .</a:t>
                      </a:r>
                      <a:endParaRPr lang="en-US" sz="2000" i="1" dirty="0">
                        <a:solidFill>
                          <a:schemeClr val="tx1"/>
                        </a:solidFill>
                        <a:latin typeface="Al Nile" pitchFamily="2" charset="-78"/>
                        <a:cs typeface="Al Nile" pitchFamily="2" charset="-78"/>
                      </a:endParaRPr>
                    </a:p>
                    <a:p>
                      <a:pPr algn="ctr" rtl="1">
                        <a:lnSpc>
                          <a:spcPct val="100000"/>
                        </a:lnSpc>
                      </a:pPr>
                      <a:r>
                        <a:rPr lang="ar-SA" sz="2000" i="1" dirty="0">
                          <a:solidFill>
                            <a:schemeClr val="tx1"/>
                          </a:solidFill>
                          <a:latin typeface="Al Nile" pitchFamily="2" charset="-78"/>
                          <a:cs typeface="Al Nile" pitchFamily="2" charset="-78"/>
                        </a:rPr>
                        <a:t>قلة تكلفتها مقارنة ببعض الطرق الأخرى .</a:t>
                      </a:r>
                    </a:p>
                  </a:txBody>
                  <a:tcPr/>
                </a:tc>
                <a:tc>
                  <a:txBody>
                    <a:bodyPr/>
                    <a:lstStyle/>
                    <a:p>
                      <a:pPr algn="ctr" rtl="1">
                        <a:lnSpc>
                          <a:spcPct val="100000"/>
                        </a:lnSpc>
                      </a:pPr>
                      <a:r>
                        <a:rPr lang="ar-SA" sz="2000" i="1" dirty="0">
                          <a:solidFill>
                            <a:schemeClr val="tx1"/>
                          </a:solidFill>
                          <a:latin typeface="Al Nile" pitchFamily="2" charset="-78"/>
                          <a:cs typeface="Al Nile" pitchFamily="2" charset="-78"/>
                        </a:rPr>
                        <a:t>ضعف الاستفادة منها في جذب القوى العاملة .</a:t>
                      </a:r>
                    </a:p>
                  </a:txBody>
                  <a:tcPr/>
                </a:tc>
                <a:extLst>
                  <a:ext uri="{0D108BD9-81ED-4DB2-BD59-A6C34878D82A}">
                    <a16:rowId xmlns:a16="http://schemas.microsoft.com/office/drawing/2014/main" val="3433094282"/>
                  </a:ext>
                </a:extLst>
              </a:tr>
              <a:tr h="797442">
                <a:tc>
                  <a:txBody>
                    <a:bodyPr/>
                    <a:lstStyle/>
                    <a:p>
                      <a:pPr algn="ctr" rtl="1">
                        <a:lnSpc>
                          <a:spcPct val="200000"/>
                        </a:lnSpc>
                      </a:pPr>
                      <a:r>
                        <a:rPr lang="ar-SA" i="1" dirty="0">
                          <a:solidFill>
                            <a:schemeClr val="accent6">
                              <a:lumMod val="75000"/>
                            </a:schemeClr>
                          </a:solidFill>
                          <a:latin typeface="Al Nile" pitchFamily="2" charset="-78"/>
                          <a:cs typeface="Al Nile" pitchFamily="2" charset="-78"/>
                        </a:rPr>
                        <a:t>التوصية من صديق</a:t>
                      </a:r>
                    </a:p>
                  </a:txBody>
                  <a:tcPr/>
                </a:tc>
                <a:tc>
                  <a:txBody>
                    <a:bodyPr/>
                    <a:lstStyle/>
                    <a:p>
                      <a:pPr algn="ctr" rtl="1">
                        <a:lnSpc>
                          <a:spcPct val="100000"/>
                        </a:lnSpc>
                      </a:pPr>
                      <a:r>
                        <a:rPr lang="ar-SA" sz="2000" i="1" dirty="0">
                          <a:solidFill>
                            <a:schemeClr val="tx1"/>
                          </a:solidFill>
                          <a:latin typeface="Al Nile" pitchFamily="2" charset="-78"/>
                          <a:cs typeface="Al Nile" pitchFamily="2" charset="-78"/>
                        </a:rPr>
                        <a:t>غير مكلفة .</a:t>
                      </a:r>
                    </a:p>
                    <a:p>
                      <a:pPr algn="ctr" rtl="1">
                        <a:lnSpc>
                          <a:spcPct val="100000"/>
                        </a:lnSpc>
                      </a:pPr>
                      <a:r>
                        <a:rPr lang="ar-SA" sz="2000" i="1" dirty="0">
                          <a:solidFill>
                            <a:schemeClr val="tx1"/>
                          </a:solidFill>
                          <a:latin typeface="Al Nile" pitchFamily="2" charset="-78"/>
                          <a:cs typeface="Al Nile" pitchFamily="2" charset="-78"/>
                        </a:rPr>
                        <a:t>ناجحة في استقطاب القوى العاملة . </a:t>
                      </a:r>
                    </a:p>
                  </a:txBody>
                  <a:tcPr/>
                </a:tc>
                <a:tc>
                  <a:txBody>
                    <a:bodyPr/>
                    <a:lstStyle/>
                    <a:p>
                      <a:pPr algn="ctr" rtl="1">
                        <a:lnSpc>
                          <a:spcPct val="100000"/>
                        </a:lnSpc>
                      </a:pPr>
                      <a:r>
                        <a:rPr lang="ar-SA" sz="2000" i="1" dirty="0">
                          <a:solidFill>
                            <a:schemeClr val="tx1"/>
                          </a:solidFill>
                          <a:latin typeface="Al Nile" pitchFamily="2" charset="-78"/>
                          <a:cs typeface="Al Nile" pitchFamily="2" charset="-78"/>
                        </a:rPr>
                        <a:t>قد يكون بها نوع من التحيز خاصة اذا لم يستخدم معها طريقة أخرى لجذب نوعية معينه من المرشحين .</a:t>
                      </a:r>
                    </a:p>
                  </a:txBody>
                  <a:tcPr/>
                </a:tc>
                <a:extLst>
                  <a:ext uri="{0D108BD9-81ED-4DB2-BD59-A6C34878D82A}">
                    <a16:rowId xmlns:a16="http://schemas.microsoft.com/office/drawing/2014/main" val="2217406180"/>
                  </a:ext>
                </a:extLst>
              </a:tr>
              <a:tr h="795315">
                <a:tc>
                  <a:txBody>
                    <a:bodyPr/>
                    <a:lstStyle/>
                    <a:p>
                      <a:pPr algn="ctr" rtl="1">
                        <a:lnSpc>
                          <a:spcPct val="200000"/>
                        </a:lnSpc>
                      </a:pPr>
                      <a:r>
                        <a:rPr lang="ar-SA" i="1" dirty="0">
                          <a:solidFill>
                            <a:schemeClr val="accent6">
                              <a:lumMod val="75000"/>
                            </a:schemeClr>
                          </a:solidFill>
                          <a:latin typeface="Al Nile" pitchFamily="2" charset="-78"/>
                          <a:cs typeface="Al Nile" pitchFamily="2" charset="-78"/>
                        </a:rPr>
                        <a:t>الإعلانات الحائطية بالجامعات</a:t>
                      </a:r>
                    </a:p>
                  </a:txBody>
                  <a:tcPr/>
                </a:tc>
                <a:tc>
                  <a:txBody>
                    <a:bodyPr/>
                    <a:lstStyle/>
                    <a:p>
                      <a:pPr algn="ctr" rtl="1">
                        <a:lnSpc>
                          <a:spcPct val="100000"/>
                        </a:lnSpc>
                      </a:pPr>
                      <a:r>
                        <a:rPr lang="ar-SA" sz="2000" i="1" dirty="0">
                          <a:solidFill>
                            <a:schemeClr val="tx1"/>
                          </a:solidFill>
                          <a:latin typeface="Al Nile" pitchFamily="2" charset="-78"/>
                          <a:cs typeface="Al Nile" pitchFamily="2" charset="-78"/>
                        </a:rPr>
                        <a:t>غير مكلفة .</a:t>
                      </a:r>
                    </a:p>
                    <a:p>
                      <a:pPr algn="ctr" rtl="1">
                        <a:lnSpc>
                          <a:spcPct val="100000"/>
                        </a:lnSpc>
                      </a:pPr>
                      <a:r>
                        <a:rPr lang="ar-SA" sz="2000" i="1" dirty="0">
                          <a:solidFill>
                            <a:schemeClr val="tx1"/>
                          </a:solidFill>
                          <a:latin typeface="Al Nile" pitchFamily="2" charset="-78"/>
                          <a:cs typeface="Al Nile" pitchFamily="2" charset="-78"/>
                        </a:rPr>
                        <a:t>تستهدف طلبة الجامعات فقط .</a:t>
                      </a:r>
                    </a:p>
                  </a:txBody>
                  <a:tcPr/>
                </a:tc>
                <a:tc>
                  <a:txBody>
                    <a:bodyPr/>
                    <a:lstStyle/>
                    <a:p>
                      <a:pPr marL="0" algn="ctr" defTabSz="914400" rtl="1" eaLnBrk="1" latinLnBrk="0" hangingPunct="1">
                        <a:lnSpc>
                          <a:spcPct val="100000"/>
                        </a:lnSpc>
                      </a:pPr>
                      <a:endParaRPr lang="ar-SA" sz="2000" i="1" dirty="0">
                        <a:solidFill>
                          <a:schemeClr val="tx1"/>
                        </a:solidFill>
                        <a:latin typeface="Al Nile" pitchFamily="2" charset="-78"/>
                        <a:cs typeface="Al Nile" pitchFamily="2" charset="-78"/>
                      </a:endParaRPr>
                    </a:p>
                  </a:txBody>
                  <a:tcPr/>
                </a:tc>
                <a:extLst>
                  <a:ext uri="{0D108BD9-81ED-4DB2-BD59-A6C34878D82A}">
                    <a16:rowId xmlns:a16="http://schemas.microsoft.com/office/drawing/2014/main" val="1747126865"/>
                  </a:ext>
                </a:extLst>
              </a:tr>
            </a:tbl>
          </a:graphicData>
        </a:graphic>
      </p:graphicFrame>
      <p:sp>
        <p:nvSpPr>
          <p:cNvPr id="5" name="مربع نص 4">
            <a:extLst>
              <a:ext uri="{FF2B5EF4-FFF2-40B4-BE49-F238E27FC236}">
                <a16:creationId xmlns:a16="http://schemas.microsoft.com/office/drawing/2014/main" id="{0DDD231E-CA66-369A-223B-A9BA28BE8DD0}"/>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73CD29D2-5F3F-27B8-6732-BD76BB362DA9}"/>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8" name="صورة 7">
            <a:extLst>
              <a:ext uri="{FF2B5EF4-FFF2-40B4-BE49-F238E27FC236}">
                <a16:creationId xmlns:a16="http://schemas.microsoft.com/office/drawing/2014/main" id="{55465302-D3F1-010D-F9D6-7215A18A932E}"/>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254465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D4BE902B-ACC0-1F9C-C512-4FEF08C856D5}"/>
              </a:ext>
            </a:extLst>
          </p:cNvPr>
          <p:cNvSpPr>
            <a:spLocks noGrp="1"/>
          </p:cNvSpPr>
          <p:nvPr>
            <p:ph type="sldNum" sz="quarter" idx="12"/>
          </p:nvPr>
        </p:nvSpPr>
        <p:spPr>
          <a:xfrm>
            <a:off x="373182" y="917727"/>
            <a:ext cx="811019" cy="503578"/>
          </a:xfrm>
        </p:spPr>
        <p:txBody>
          <a:bodyPr/>
          <a:lstStyle/>
          <a:p>
            <a:fld id="{098F827F-A5ED-0546-A3CE-688773DC6345}" type="slidenum">
              <a:rPr lang="ar-SA" smtClean="0"/>
              <a:t>11</a:t>
            </a:fld>
            <a:endParaRPr lang="ar-SA" dirty="0"/>
          </a:p>
        </p:txBody>
      </p:sp>
      <p:graphicFrame>
        <p:nvGraphicFramePr>
          <p:cNvPr id="3" name="جدول 7">
            <a:extLst>
              <a:ext uri="{FF2B5EF4-FFF2-40B4-BE49-F238E27FC236}">
                <a16:creationId xmlns:a16="http://schemas.microsoft.com/office/drawing/2014/main" id="{3270B514-B3EA-B523-C787-C0AFC6338CAA}"/>
              </a:ext>
            </a:extLst>
          </p:cNvPr>
          <p:cNvGraphicFramePr>
            <a:graphicFrameLocks noGrp="1"/>
          </p:cNvGraphicFramePr>
          <p:nvPr/>
        </p:nvGraphicFramePr>
        <p:xfrm>
          <a:off x="2715439" y="613342"/>
          <a:ext cx="8122092" cy="5638800"/>
        </p:xfrm>
        <a:graphic>
          <a:graphicData uri="http://schemas.openxmlformats.org/drawingml/2006/table">
            <a:tbl>
              <a:tblPr rtl="1" firstRow="1" bandRow="1">
                <a:tableStyleId>{616DA210-FB5B-4158-B5E0-FEB733F419BA}</a:tableStyleId>
              </a:tblPr>
              <a:tblGrid>
                <a:gridCol w="2703426">
                  <a:extLst>
                    <a:ext uri="{9D8B030D-6E8A-4147-A177-3AD203B41FA5}">
                      <a16:colId xmlns:a16="http://schemas.microsoft.com/office/drawing/2014/main" val="1401739958"/>
                    </a:ext>
                  </a:extLst>
                </a:gridCol>
                <a:gridCol w="2709333">
                  <a:extLst>
                    <a:ext uri="{9D8B030D-6E8A-4147-A177-3AD203B41FA5}">
                      <a16:colId xmlns:a16="http://schemas.microsoft.com/office/drawing/2014/main" val="4290009800"/>
                    </a:ext>
                  </a:extLst>
                </a:gridCol>
                <a:gridCol w="2709333">
                  <a:extLst>
                    <a:ext uri="{9D8B030D-6E8A-4147-A177-3AD203B41FA5}">
                      <a16:colId xmlns:a16="http://schemas.microsoft.com/office/drawing/2014/main" val="2027401484"/>
                    </a:ext>
                  </a:extLst>
                </a:gridCol>
              </a:tblGrid>
              <a:tr h="754912">
                <a:tc>
                  <a:txBody>
                    <a:bodyPr/>
                    <a:lstStyle/>
                    <a:p>
                      <a:pPr algn="ctr" rtl="1">
                        <a:lnSpc>
                          <a:spcPct val="200000"/>
                        </a:lnSpc>
                      </a:pPr>
                      <a:r>
                        <a:rPr lang="ar-SA" sz="2000" b="0" i="1" dirty="0">
                          <a:solidFill>
                            <a:schemeClr val="accent6">
                              <a:lumMod val="75000"/>
                            </a:schemeClr>
                          </a:solidFill>
                          <a:latin typeface="Al Nile" pitchFamily="2" charset="-78"/>
                          <a:cs typeface="Al Nile" pitchFamily="2" charset="-78"/>
                        </a:rPr>
                        <a:t>الاستعانة بمنظمات التوظيف</a:t>
                      </a:r>
                    </a:p>
                  </a:txBody>
                  <a:tcPr/>
                </a:tc>
                <a:tc>
                  <a:txBody>
                    <a:bodyPr/>
                    <a:lstStyle/>
                    <a:p>
                      <a:pPr algn="ctr" rtl="1">
                        <a:lnSpc>
                          <a:spcPct val="100000"/>
                        </a:lnSpc>
                      </a:pPr>
                      <a:r>
                        <a:rPr lang="ar-SA" sz="2000" b="0" i="1" dirty="0">
                          <a:solidFill>
                            <a:schemeClr val="tx1"/>
                          </a:solidFill>
                          <a:latin typeface="Al Nile" pitchFamily="2" charset="-78"/>
                          <a:cs typeface="Al Nile" pitchFamily="2" charset="-78"/>
                        </a:rPr>
                        <a:t>متخصصة .</a:t>
                      </a:r>
                    </a:p>
                    <a:p>
                      <a:pPr algn="ctr" rtl="1">
                        <a:lnSpc>
                          <a:spcPct val="100000"/>
                        </a:lnSpc>
                      </a:pPr>
                      <a:r>
                        <a:rPr lang="ar-SA" sz="2000" b="0" i="1" dirty="0">
                          <a:solidFill>
                            <a:schemeClr val="tx1"/>
                          </a:solidFill>
                          <a:latin typeface="Al Nile" pitchFamily="2" charset="-78"/>
                          <a:cs typeface="Al Nile" pitchFamily="2" charset="-78"/>
                        </a:rPr>
                        <a:t>تخفف عن المنظمة عبء الإعلانات و الاختبارات .</a:t>
                      </a:r>
                    </a:p>
                  </a:txBody>
                  <a:tcPr/>
                </a:tc>
                <a:tc>
                  <a:txBody>
                    <a:bodyPr/>
                    <a:lstStyle/>
                    <a:p>
                      <a:pPr algn="ctr" rtl="1">
                        <a:lnSpc>
                          <a:spcPct val="200000"/>
                        </a:lnSpc>
                      </a:pPr>
                      <a:r>
                        <a:rPr lang="ar-SA" sz="2000" i="1" dirty="0">
                          <a:solidFill>
                            <a:schemeClr val="tx1"/>
                          </a:solidFill>
                          <a:latin typeface="Al Nile" pitchFamily="2" charset="-78"/>
                          <a:cs typeface="Al Nile" pitchFamily="2" charset="-78"/>
                        </a:rPr>
                        <a:t>مكلفة .</a:t>
                      </a:r>
                    </a:p>
                  </a:txBody>
                  <a:tcPr/>
                </a:tc>
                <a:extLst>
                  <a:ext uri="{0D108BD9-81ED-4DB2-BD59-A6C34878D82A}">
                    <a16:rowId xmlns:a16="http://schemas.microsoft.com/office/drawing/2014/main" val="3433094282"/>
                  </a:ext>
                </a:extLst>
              </a:tr>
              <a:tr h="754912">
                <a:tc>
                  <a:txBody>
                    <a:bodyPr/>
                    <a:lstStyle/>
                    <a:p>
                      <a:pPr algn="ctr" rtl="1">
                        <a:lnSpc>
                          <a:spcPct val="200000"/>
                        </a:lnSpc>
                      </a:pPr>
                      <a:r>
                        <a:rPr lang="ar-SA" sz="2000" i="1" dirty="0">
                          <a:solidFill>
                            <a:schemeClr val="accent6">
                              <a:lumMod val="75000"/>
                            </a:schemeClr>
                          </a:solidFill>
                          <a:latin typeface="Al Nile" pitchFamily="2" charset="-78"/>
                          <a:cs typeface="Al Nile" pitchFamily="2" charset="-78"/>
                        </a:rPr>
                        <a:t>الإعلانات في السيارات او الباصات</a:t>
                      </a:r>
                    </a:p>
                  </a:txBody>
                  <a:tcPr/>
                </a:tc>
                <a:tc>
                  <a:txBody>
                    <a:bodyPr/>
                    <a:lstStyle/>
                    <a:p>
                      <a:pPr algn="ctr" rtl="1">
                        <a:lnSpc>
                          <a:spcPct val="100000"/>
                        </a:lnSpc>
                      </a:pPr>
                      <a:r>
                        <a:rPr lang="ar-SA" sz="2000" i="1" dirty="0">
                          <a:solidFill>
                            <a:schemeClr val="tx1"/>
                          </a:solidFill>
                          <a:latin typeface="Al Nile" pitchFamily="2" charset="-78"/>
                          <a:cs typeface="Al Nile" pitchFamily="2" charset="-78"/>
                        </a:rPr>
                        <a:t>سهلة القراءة .</a:t>
                      </a:r>
                    </a:p>
                    <a:p>
                      <a:pPr algn="ctr" rtl="1">
                        <a:lnSpc>
                          <a:spcPct val="100000"/>
                        </a:lnSpc>
                      </a:pPr>
                      <a:r>
                        <a:rPr lang="ar-SA" sz="2000" i="1" dirty="0">
                          <a:solidFill>
                            <a:schemeClr val="tx1"/>
                          </a:solidFill>
                          <a:latin typeface="Al Nile" pitchFamily="2" charset="-78"/>
                          <a:cs typeface="Al Nile" pitchFamily="2" charset="-78"/>
                        </a:rPr>
                        <a:t>ملفتة للنظر .</a:t>
                      </a:r>
                    </a:p>
                    <a:p>
                      <a:pPr algn="ctr" rtl="1">
                        <a:lnSpc>
                          <a:spcPct val="100000"/>
                        </a:lnSpc>
                      </a:pPr>
                      <a:r>
                        <a:rPr lang="ar-SA" sz="2000" i="1" dirty="0">
                          <a:solidFill>
                            <a:schemeClr val="tx1"/>
                          </a:solidFill>
                          <a:latin typeface="Al Nile" pitchFamily="2" charset="-78"/>
                          <a:cs typeface="Al Nile" pitchFamily="2" charset="-78"/>
                        </a:rPr>
                        <a:t>جذابة .</a:t>
                      </a:r>
                    </a:p>
                  </a:txBody>
                  <a:tcPr/>
                </a:tc>
                <a:tc>
                  <a:txBody>
                    <a:bodyPr/>
                    <a:lstStyle/>
                    <a:p>
                      <a:pPr algn="ctr" rtl="1">
                        <a:lnSpc>
                          <a:spcPct val="100000"/>
                        </a:lnSpc>
                      </a:pPr>
                      <a:r>
                        <a:rPr lang="ar-SA" sz="2000" i="1" dirty="0">
                          <a:solidFill>
                            <a:schemeClr val="tx1"/>
                          </a:solidFill>
                          <a:latin typeface="Al Nile" pitchFamily="2" charset="-78"/>
                          <a:cs typeface="Al Nile" pitchFamily="2" charset="-78"/>
                        </a:rPr>
                        <a:t>مكلفة .</a:t>
                      </a:r>
                    </a:p>
                    <a:p>
                      <a:pPr algn="ctr" rtl="1">
                        <a:lnSpc>
                          <a:spcPct val="100000"/>
                        </a:lnSpc>
                      </a:pPr>
                      <a:r>
                        <a:rPr lang="ar-SA" sz="2000" i="1" dirty="0">
                          <a:solidFill>
                            <a:schemeClr val="tx1"/>
                          </a:solidFill>
                          <a:latin typeface="Al Nile" pitchFamily="2" charset="-78"/>
                          <a:cs typeface="Al Nile" pitchFamily="2" charset="-78"/>
                        </a:rPr>
                        <a:t>غير عملية لأنها تقتصر على المدينة التي تتواجد بها السيارة او الباص .</a:t>
                      </a:r>
                    </a:p>
                  </a:txBody>
                  <a:tcPr/>
                </a:tc>
                <a:extLst>
                  <a:ext uri="{0D108BD9-81ED-4DB2-BD59-A6C34878D82A}">
                    <a16:rowId xmlns:a16="http://schemas.microsoft.com/office/drawing/2014/main" val="2689012733"/>
                  </a:ext>
                </a:extLst>
              </a:tr>
              <a:tr h="797442">
                <a:tc>
                  <a:txBody>
                    <a:bodyPr/>
                    <a:lstStyle/>
                    <a:p>
                      <a:pPr algn="ctr" rtl="1">
                        <a:lnSpc>
                          <a:spcPct val="200000"/>
                        </a:lnSpc>
                      </a:pPr>
                      <a:r>
                        <a:rPr lang="ar-SA" sz="2000" i="1" dirty="0">
                          <a:solidFill>
                            <a:schemeClr val="accent6">
                              <a:lumMod val="75000"/>
                            </a:schemeClr>
                          </a:solidFill>
                          <a:latin typeface="Al Nile" pitchFamily="2" charset="-78"/>
                          <a:cs typeface="Al Nile" pitchFamily="2" charset="-78"/>
                        </a:rPr>
                        <a:t>كتالوجات التوظيف</a:t>
                      </a:r>
                    </a:p>
                  </a:txBody>
                  <a:tcPr/>
                </a:tc>
                <a:tc>
                  <a:txBody>
                    <a:bodyPr/>
                    <a:lstStyle/>
                    <a:p>
                      <a:pPr algn="ctr" rtl="1">
                        <a:lnSpc>
                          <a:spcPct val="100000"/>
                        </a:lnSpc>
                      </a:pPr>
                      <a:r>
                        <a:rPr lang="ar-SA" sz="2000" i="1" dirty="0">
                          <a:solidFill>
                            <a:schemeClr val="tx1"/>
                          </a:solidFill>
                          <a:latin typeface="Al Nile" pitchFamily="2" charset="-78"/>
                          <a:cs typeface="Al Nile" pitchFamily="2" charset="-78"/>
                        </a:rPr>
                        <a:t>غير مكلفة . </a:t>
                      </a:r>
                    </a:p>
                    <a:p>
                      <a:pPr algn="ctr" rtl="1">
                        <a:lnSpc>
                          <a:spcPct val="100000"/>
                        </a:lnSpc>
                      </a:pPr>
                      <a:r>
                        <a:rPr lang="ar-SA" sz="2000" i="1" dirty="0">
                          <a:solidFill>
                            <a:schemeClr val="tx1"/>
                          </a:solidFill>
                          <a:latin typeface="Al Nile" pitchFamily="2" charset="-78"/>
                          <a:cs typeface="Al Nile" pitchFamily="2" charset="-78"/>
                        </a:rPr>
                        <a:t>سهلة التوزيع .</a:t>
                      </a:r>
                    </a:p>
                    <a:p>
                      <a:pPr algn="ctr" rtl="1">
                        <a:lnSpc>
                          <a:spcPct val="100000"/>
                        </a:lnSpc>
                      </a:pPr>
                      <a:r>
                        <a:rPr lang="ar-SA" sz="2000" i="1" dirty="0">
                          <a:solidFill>
                            <a:schemeClr val="tx1"/>
                          </a:solidFill>
                          <a:latin typeface="Al Nile" pitchFamily="2" charset="-78"/>
                          <a:cs typeface="Al Nile" pitchFamily="2" charset="-78"/>
                        </a:rPr>
                        <a:t>تشتمل على عنوان الشركة .</a:t>
                      </a:r>
                    </a:p>
                  </a:txBody>
                  <a:tcPr/>
                </a:tc>
                <a:tc>
                  <a:txBody>
                    <a:bodyPr/>
                    <a:lstStyle/>
                    <a:p>
                      <a:pPr algn="ctr" rtl="1">
                        <a:lnSpc>
                          <a:spcPct val="100000"/>
                        </a:lnSpc>
                      </a:pPr>
                      <a:r>
                        <a:rPr lang="ar-SA" sz="2000" i="1" dirty="0">
                          <a:solidFill>
                            <a:schemeClr val="tx1"/>
                          </a:solidFill>
                          <a:latin typeface="Al Nile" pitchFamily="2" charset="-78"/>
                          <a:cs typeface="Al Nile" pitchFamily="2" charset="-78"/>
                        </a:rPr>
                        <a:t>قد تكون غير فعالة .</a:t>
                      </a:r>
                    </a:p>
                    <a:p>
                      <a:pPr algn="ctr" rtl="1">
                        <a:lnSpc>
                          <a:spcPct val="100000"/>
                        </a:lnSpc>
                      </a:pPr>
                      <a:r>
                        <a:rPr lang="ar-SA" sz="2000" i="1" dirty="0">
                          <a:solidFill>
                            <a:schemeClr val="tx1"/>
                          </a:solidFill>
                          <a:latin typeface="Al Nile" pitchFamily="2" charset="-78"/>
                          <a:cs typeface="Al Nile" pitchFamily="2" charset="-78"/>
                        </a:rPr>
                        <a:t>قد ترسل او توزع الى اشخاص غير مستهدفين .</a:t>
                      </a:r>
                    </a:p>
                  </a:txBody>
                  <a:tcPr/>
                </a:tc>
                <a:extLst>
                  <a:ext uri="{0D108BD9-81ED-4DB2-BD59-A6C34878D82A}">
                    <a16:rowId xmlns:a16="http://schemas.microsoft.com/office/drawing/2014/main" val="2217406180"/>
                  </a:ext>
                </a:extLst>
              </a:tr>
              <a:tr h="1010093">
                <a:tc>
                  <a:txBody>
                    <a:bodyPr/>
                    <a:lstStyle/>
                    <a:p>
                      <a:pPr algn="ctr" rtl="1">
                        <a:lnSpc>
                          <a:spcPct val="250000"/>
                        </a:lnSpc>
                      </a:pPr>
                      <a:r>
                        <a:rPr lang="ar-SA" sz="2000" i="1" dirty="0">
                          <a:solidFill>
                            <a:schemeClr val="accent6">
                              <a:lumMod val="75000"/>
                            </a:schemeClr>
                          </a:solidFill>
                          <a:latin typeface="Al Nile" pitchFamily="2" charset="-78"/>
                          <a:cs typeface="Al Nile" pitchFamily="2" charset="-78"/>
                        </a:rPr>
                        <a:t>الإعلانات الاذاعية او التلفزيون </a:t>
                      </a:r>
                    </a:p>
                  </a:txBody>
                  <a:tcPr/>
                </a:tc>
                <a:tc>
                  <a:txBody>
                    <a:bodyPr/>
                    <a:lstStyle/>
                    <a:p>
                      <a:pPr algn="ctr" rtl="1">
                        <a:lnSpc>
                          <a:spcPct val="100000"/>
                        </a:lnSpc>
                      </a:pPr>
                      <a:r>
                        <a:rPr lang="ar-SA" sz="2000" i="1" dirty="0">
                          <a:solidFill>
                            <a:schemeClr val="tx1"/>
                          </a:solidFill>
                          <a:latin typeface="Al Nile" pitchFamily="2" charset="-78"/>
                          <a:cs typeface="Al Nile" pitchFamily="2" charset="-78"/>
                        </a:rPr>
                        <a:t>واسعة الانتشار .</a:t>
                      </a:r>
                    </a:p>
                    <a:p>
                      <a:pPr algn="ctr" rtl="1">
                        <a:lnSpc>
                          <a:spcPct val="100000"/>
                        </a:lnSpc>
                      </a:pPr>
                      <a:r>
                        <a:rPr lang="ar-SA" sz="2000" i="1" dirty="0">
                          <a:solidFill>
                            <a:schemeClr val="tx1"/>
                          </a:solidFill>
                          <a:latin typeface="Al Nile" pitchFamily="2" charset="-78"/>
                          <a:cs typeface="Al Nile" pitchFamily="2" charset="-78"/>
                        </a:rPr>
                        <a:t>جذابة خاصة إعلانات التلفزيون .</a:t>
                      </a:r>
                    </a:p>
                    <a:p>
                      <a:pPr algn="ctr" rtl="1">
                        <a:lnSpc>
                          <a:spcPct val="100000"/>
                        </a:lnSpc>
                      </a:pPr>
                      <a:r>
                        <a:rPr lang="ar-SA" sz="2000" i="1" dirty="0">
                          <a:solidFill>
                            <a:schemeClr val="tx1"/>
                          </a:solidFill>
                          <a:latin typeface="Al Nile" pitchFamily="2" charset="-78"/>
                          <a:cs typeface="Al Nile" pitchFamily="2" charset="-78"/>
                        </a:rPr>
                        <a:t>تستخدم لاستقطاب اعداد كبيرة من المرشحين .</a:t>
                      </a:r>
                    </a:p>
                  </a:txBody>
                  <a:tcPr/>
                </a:tc>
                <a:tc>
                  <a:txBody>
                    <a:bodyPr/>
                    <a:lstStyle/>
                    <a:p>
                      <a:pPr algn="ctr" rtl="1">
                        <a:lnSpc>
                          <a:spcPct val="300000"/>
                        </a:lnSpc>
                      </a:pPr>
                      <a:r>
                        <a:rPr lang="ar-SA" sz="2000" i="1" dirty="0">
                          <a:solidFill>
                            <a:schemeClr val="tx1"/>
                          </a:solidFill>
                          <a:latin typeface="Al Nile" pitchFamily="2" charset="-78"/>
                          <a:cs typeface="Al Nile" pitchFamily="2" charset="-78"/>
                        </a:rPr>
                        <a:t>مكلفة جدا .</a:t>
                      </a:r>
                    </a:p>
                  </a:txBody>
                  <a:tcPr/>
                </a:tc>
                <a:extLst>
                  <a:ext uri="{0D108BD9-81ED-4DB2-BD59-A6C34878D82A}">
                    <a16:rowId xmlns:a16="http://schemas.microsoft.com/office/drawing/2014/main" val="1747126865"/>
                  </a:ext>
                </a:extLst>
              </a:tr>
              <a:tr h="683123">
                <a:tc>
                  <a:txBody>
                    <a:bodyPr/>
                    <a:lstStyle/>
                    <a:p>
                      <a:pPr algn="ctr" rtl="1">
                        <a:lnSpc>
                          <a:spcPct val="200000"/>
                        </a:lnSpc>
                      </a:pPr>
                      <a:r>
                        <a:rPr lang="ar-SA" sz="2000" i="1" dirty="0">
                          <a:solidFill>
                            <a:schemeClr val="accent6">
                              <a:lumMod val="75000"/>
                            </a:schemeClr>
                          </a:solidFill>
                          <a:latin typeface="Al Nile" pitchFamily="2" charset="-78"/>
                          <a:cs typeface="Al Nile" pitchFamily="2" charset="-78"/>
                        </a:rPr>
                        <a:t>الإعلانات من خلال الانترنت</a:t>
                      </a:r>
                    </a:p>
                  </a:txBody>
                  <a:tcPr/>
                </a:tc>
                <a:tc>
                  <a:txBody>
                    <a:bodyPr/>
                    <a:lstStyle/>
                    <a:p>
                      <a:pPr algn="ctr" rtl="1">
                        <a:lnSpc>
                          <a:spcPct val="100000"/>
                        </a:lnSpc>
                      </a:pPr>
                      <a:r>
                        <a:rPr lang="ar-SA" sz="2000" i="1" dirty="0">
                          <a:solidFill>
                            <a:schemeClr val="tx1"/>
                          </a:solidFill>
                          <a:latin typeface="Al Nile" pitchFamily="2" charset="-78"/>
                          <a:cs typeface="Al Nile" pitchFamily="2" charset="-78"/>
                        </a:rPr>
                        <a:t>غير مكلفة اقتصاديًا .</a:t>
                      </a:r>
                    </a:p>
                    <a:p>
                      <a:pPr algn="ctr" rtl="1">
                        <a:lnSpc>
                          <a:spcPct val="100000"/>
                        </a:lnSpc>
                      </a:pPr>
                      <a:r>
                        <a:rPr lang="ar-SA" sz="2000" i="1" dirty="0">
                          <a:solidFill>
                            <a:schemeClr val="tx1"/>
                          </a:solidFill>
                          <a:latin typeface="Al Nile" pitchFamily="2" charset="-78"/>
                          <a:cs typeface="Al Nile" pitchFamily="2" charset="-78"/>
                        </a:rPr>
                        <a:t>واسعة الانتشار .</a:t>
                      </a:r>
                    </a:p>
                  </a:txBody>
                  <a:tcPr/>
                </a:tc>
                <a:tc>
                  <a:txBody>
                    <a:bodyPr/>
                    <a:lstStyle/>
                    <a:p>
                      <a:pPr algn="ctr" rtl="1">
                        <a:lnSpc>
                          <a:spcPct val="100000"/>
                        </a:lnSpc>
                      </a:pPr>
                      <a:r>
                        <a:rPr lang="ar-SA" sz="2000" i="1" dirty="0">
                          <a:solidFill>
                            <a:schemeClr val="tx1"/>
                          </a:solidFill>
                          <a:latin typeface="Al Nile" pitchFamily="2" charset="-78"/>
                          <a:cs typeface="Al Nile" pitchFamily="2" charset="-78"/>
                        </a:rPr>
                        <a:t>قد لا يتيح الفرصة للوصول الى الفئات المستهدفة للوظائف .</a:t>
                      </a:r>
                    </a:p>
                  </a:txBody>
                  <a:tcPr/>
                </a:tc>
                <a:extLst>
                  <a:ext uri="{0D108BD9-81ED-4DB2-BD59-A6C34878D82A}">
                    <a16:rowId xmlns:a16="http://schemas.microsoft.com/office/drawing/2014/main" val="440150816"/>
                  </a:ext>
                </a:extLst>
              </a:tr>
            </a:tbl>
          </a:graphicData>
        </a:graphic>
      </p:graphicFrame>
      <p:sp>
        <p:nvSpPr>
          <p:cNvPr id="4" name="مربع نص 3">
            <a:extLst>
              <a:ext uri="{FF2B5EF4-FFF2-40B4-BE49-F238E27FC236}">
                <a16:creationId xmlns:a16="http://schemas.microsoft.com/office/drawing/2014/main" id="{BF0710D2-75C4-A125-5ADF-3E6B95F86B7E}"/>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6E22BCC1-13A8-99DB-B386-286D1F6074C1}"/>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EF814504-B734-5943-4B51-B43A66B5EDDE}"/>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2772609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43823" y="948690"/>
            <a:ext cx="11016342" cy="5909310"/>
          </a:xfrm>
          <a:prstGeom prst="rect">
            <a:avLst/>
          </a:prstGeom>
          <a:noFill/>
        </p:spPr>
        <p:txBody>
          <a:bodyPr wrap="square" rtlCol="1">
            <a:spAutoFit/>
          </a:bodyPr>
          <a:lstStyle/>
          <a:p>
            <a:pPr algn="r" rtl="1">
              <a:lnSpc>
                <a:spcPct val="150000"/>
              </a:lnSpc>
            </a:pPr>
            <a:r>
              <a:rPr lang="ar-SA" sz="3600" b="1" i="1" dirty="0">
                <a:latin typeface="Al Tarikh" pitchFamily="2" charset="-78"/>
                <a:cs typeface="Al Tarikh" pitchFamily="2" charset="-78"/>
              </a:rPr>
              <a:t>الحالة الدراسية : (التعيين)</a:t>
            </a:r>
          </a:p>
          <a:p>
            <a:pPr algn="r" rtl="1">
              <a:lnSpc>
                <a:spcPct val="150000"/>
              </a:lnSpc>
            </a:pPr>
            <a:r>
              <a:rPr lang="ar-SA" sz="3600" i="1" dirty="0">
                <a:latin typeface="Al Tarikh" pitchFamily="2" charset="-78"/>
                <a:cs typeface="Al Tarikh" pitchFamily="2" charset="-78"/>
              </a:rPr>
              <a:t>التحق احمد بوزارة النقل والامداد اللوجستي في عام 1442ه على وظيفة مساعد إداري بالمرتبة (4) ويعد أحمد من الموظفين المتميزين والذين يسعون إلى تطوير مستواهم العملي، فالتحق بإحدى الجامعات السعودية في الحصول على الدرجة الجامعية عن بعد، وفعلاً بعد مضي أربع سنوات حصل أحمد على المؤهل الجامعي فتقدم إلى جهة عمله بتحسين وضعه الوظيفي، فما هو من وجهة نظرك رد إدارة الموارد البشرية على طلبه مدعماً رأيك بالمواد النظامية المناسبة؟</a:t>
            </a:r>
          </a:p>
        </p:txBody>
      </p:sp>
      <p:pic>
        <p:nvPicPr>
          <p:cNvPr id="5" name="صورة 4">
            <a:extLst>
              <a:ext uri="{FF2B5EF4-FFF2-40B4-BE49-F238E27FC236}">
                <a16:creationId xmlns:a16="http://schemas.microsoft.com/office/drawing/2014/main" id="{A0F9C56F-DDD4-8965-5E5A-10B8C48D98BE}"/>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6" name="صورة 5">
            <a:extLst>
              <a:ext uri="{FF2B5EF4-FFF2-40B4-BE49-F238E27FC236}">
                <a16:creationId xmlns:a16="http://schemas.microsoft.com/office/drawing/2014/main" id="{E311A7FC-C433-A856-BAB4-53CDA3A098D4}"/>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233639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E647BE-6F84-207F-F643-E5BF2905F864}"/>
              </a:ext>
            </a:extLst>
          </p:cNvPr>
          <p:cNvSpPr txBox="1">
            <a:spLocks/>
          </p:cNvSpPr>
          <p:nvPr/>
        </p:nvSpPr>
        <p:spPr>
          <a:xfrm>
            <a:off x="1626782" y="1047306"/>
            <a:ext cx="9601200" cy="4470991"/>
          </a:xfrm>
          <a:prstGeom prst="rect">
            <a:avLst/>
          </a:prstGeom>
        </p:spPr>
        <p:txBody>
          <a:bodyPr>
            <a:normAutofit/>
          </a:bodyPr>
          <a:lst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pPr algn="ctr"/>
            <a:br>
              <a:rPr lang="ar-SA" dirty="0">
                <a:latin typeface="Helvetica Neue" panose="02000503000000020004" pitchFamily="2" charset="0"/>
              </a:rPr>
            </a:br>
            <a:br>
              <a:rPr lang="ar-SA" dirty="0">
                <a:latin typeface="Helvetica Neue" panose="02000503000000020004" pitchFamily="2" charset="0"/>
              </a:rPr>
            </a:br>
            <a:r>
              <a:rPr lang="ar-SA" sz="13800" dirty="0">
                <a:solidFill>
                  <a:schemeClr val="tx1"/>
                </a:solidFill>
                <a:latin typeface="Geeza Pro" panose="02000400000000000000" pitchFamily="2" charset="-78"/>
                <a:cs typeface="Waseem" pitchFamily="2" charset="-78"/>
              </a:rPr>
              <a:t>الجلسة الثانية</a:t>
            </a:r>
            <a:br>
              <a:rPr lang="ar-SA" dirty="0">
                <a:latin typeface="Geeza Pro" panose="02000400000000000000" pitchFamily="2" charset="-78"/>
                <a:cs typeface="Geeza Pro" panose="02000400000000000000" pitchFamily="2" charset="-78"/>
              </a:rPr>
            </a:br>
            <a:endParaRPr lang="ar-SA" dirty="0"/>
          </a:p>
        </p:txBody>
      </p:sp>
      <p:sp>
        <p:nvSpPr>
          <p:cNvPr id="4" name="عنصر نائب لرقم الشريحة 3">
            <a:extLst>
              <a:ext uri="{FF2B5EF4-FFF2-40B4-BE49-F238E27FC236}">
                <a16:creationId xmlns:a16="http://schemas.microsoft.com/office/drawing/2014/main" id="{CB4F8AF0-BCD5-37F5-198F-CB8280B23DA3}"/>
              </a:ext>
            </a:extLst>
          </p:cNvPr>
          <p:cNvSpPr>
            <a:spLocks noGrp="1"/>
          </p:cNvSpPr>
          <p:nvPr>
            <p:ph type="sldNum" sz="quarter" idx="12"/>
          </p:nvPr>
        </p:nvSpPr>
        <p:spPr>
          <a:xfrm>
            <a:off x="301930" y="1047306"/>
            <a:ext cx="811019" cy="503578"/>
          </a:xfrm>
        </p:spPr>
        <p:txBody>
          <a:bodyPr/>
          <a:lstStyle/>
          <a:p>
            <a:fld id="{098F827F-A5ED-0546-A3CE-688773DC6345}" type="slidenum">
              <a:rPr lang="ar-SA" smtClean="0"/>
              <a:t>13</a:t>
            </a:fld>
            <a:endParaRPr lang="ar-SA" dirty="0"/>
          </a:p>
        </p:txBody>
      </p:sp>
      <p:sp>
        <p:nvSpPr>
          <p:cNvPr id="5" name="مربع نص 4">
            <a:extLst>
              <a:ext uri="{FF2B5EF4-FFF2-40B4-BE49-F238E27FC236}">
                <a16:creationId xmlns:a16="http://schemas.microsoft.com/office/drawing/2014/main" id="{90FC2640-35DE-59D7-0C22-C0F716A4E367}"/>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70B341A4-C5E4-4D9D-BA2D-E10E18BE1484}"/>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D7E08EE8-5CC8-0D87-A0C9-01B7DF0C7F41}"/>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160492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7B203BD3-F350-B0D1-2892-D458BBB77EFE}"/>
              </a:ext>
            </a:extLst>
          </p:cNvPr>
          <p:cNvSpPr>
            <a:spLocks noGrp="1"/>
          </p:cNvSpPr>
          <p:nvPr>
            <p:ph type="sldNum" sz="quarter" idx="12"/>
          </p:nvPr>
        </p:nvSpPr>
        <p:spPr>
          <a:xfrm>
            <a:off x="309385" y="1024604"/>
            <a:ext cx="811019" cy="503578"/>
          </a:xfrm>
        </p:spPr>
        <p:txBody>
          <a:bodyPr/>
          <a:lstStyle/>
          <a:p>
            <a:fld id="{098F827F-A5ED-0546-A3CE-688773DC6345}" type="slidenum">
              <a:rPr lang="ar-SA" smtClean="0"/>
              <a:t>14</a:t>
            </a:fld>
            <a:endParaRPr lang="ar-SA" dirty="0"/>
          </a:p>
        </p:txBody>
      </p:sp>
      <p:sp>
        <p:nvSpPr>
          <p:cNvPr id="3" name="مربع نص 2">
            <a:extLst>
              <a:ext uri="{FF2B5EF4-FFF2-40B4-BE49-F238E27FC236}">
                <a16:creationId xmlns:a16="http://schemas.microsoft.com/office/drawing/2014/main" id="{A5A1A1EC-07CC-509F-67D4-36BC42BDDBB8}"/>
              </a:ext>
            </a:extLst>
          </p:cNvPr>
          <p:cNvSpPr txBox="1"/>
          <p:nvPr/>
        </p:nvSpPr>
        <p:spPr>
          <a:xfrm>
            <a:off x="2093092" y="1135229"/>
            <a:ext cx="9789523" cy="3323987"/>
          </a:xfrm>
          <a:prstGeom prst="rect">
            <a:avLst/>
          </a:prstGeom>
          <a:noFill/>
        </p:spPr>
        <p:txBody>
          <a:bodyPr wrap="square">
            <a:spAutoFit/>
          </a:bodyPr>
          <a:lstStyle/>
          <a:p>
            <a:pPr marL="342900" indent="-342900" algn="r" defTabSz="457200" rtl="1" eaLnBrk="1" latinLnBrk="0" hangingPunct="1">
              <a:lnSpc>
                <a:spcPct val="150000"/>
              </a:lnSpc>
              <a:buFont typeface="Arial" panose="020B0604020202020204" pitchFamily="34" charset="0"/>
              <a:buChar char="•"/>
            </a:pPr>
            <a:r>
              <a:rPr lang="ar-SA" sz="3200" i="1" dirty="0">
                <a:latin typeface="Al Tarikh" pitchFamily="2" charset="-78"/>
                <a:cs typeface="Al Tarikh" pitchFamily="2" charset="-78"/>
              </a:rPr>
              <a:t>التعيين :</a:t>
            </a:r>
          </a:p>
          <a:p>
            <a:pPr marL="800100" lvl="1" indent="-3429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تعد مرحلة التعيين هي المرحلة الأخيرة من مراحل التوظيف حيث يعد اختيار المرشح و صدور قرار تعيينه على الوظيفة التي يتقدم عليها و من ثم يباشر عمله ، هذه المرحلة تعد اخر مراحل التوظيف :</a:t>
            </a:r>
          </a:p>
          <a:p>
            <a:pPr lvl="1" algn="r" rtl="1">
              <a:lnSpc>
                <a:spcPct val="150000"/>
              </a:lnSpc>
            </a:pPr>
            <a:endParaRPr lang="ar-SA" sz="2400" i="1" dirty="0">
              <a:solidFill>
                <a:schemeClr val="tx2">
                  <a:lumMod val="90000"/>
                </a:schemeClr>
              </a:solidFill>
              <a:latin typeface="Al Tarikh" pitchFamily="2" charset="-78"/>
              <a:cs typeface="Al Tarikh" pitchFamily="2" charset="-78"/>
            </a:endParaRPr>
          </a:p>
        </p:txBody>
      </p:sp>
      <p:sp>
        <p:nvSpPr>
          <p:cNvPr id="4" name="مربع نص 3">
            <a:extLst>
              <a:ext uri="{FF2B5EF4-FFF2-40B4-BE49-F238E27FC236}">
                <a16:creationId xmlns:a16="http://schemas.microsoft.com/office/drawing/2014/main" id="{14C7AEAC-8BC7-5025-A17B-6262F7E2D640}"/>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63AEA7E1-C351-AB4A-7935-861D9925AADC}"/>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8" name="صورة 7">
            <a:extLst>
              <a:ext uri="{FF2B5EF4-FFF2-40B4-BE49-F238E27FC236}">
                <a16:creationId xmlns:a16="http://schemas.microsoft.com/office/drawing/2014/main" id="{7FF40A32-FA52-6BEF-E0B1-13B32391BFE6}"/>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1022590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D2289A80-14E7-A1EC-6714-D8A9B8745958}"/>
              </a:ext>
            </a:extLst>
          </p:cNvPr>
          <p:cNvSpPr>
            <a:spLocks noGrp="1"/>
          </p:cNvSpPr>
          <p:nvPr>
            <p:ph type="sldNum" sz="quarter" idx="12"/>
          </p:nvPr>
        </p:nvSpPr>
        <p:spPr>
          <a:xfrm>
            <a:off x="288480" y="935524"/>
            <a:ext cx="811019" cy="503578"/>
          </a:xfrm>
        </p:spPr>
        <p:txBody>
          <a:bodyPr/>
          <a:lstStyle/>
          <a:p>
            <a:fld id="{098F827F-A5ED-0546-A3CE-688773DC6345}" type="slidenum">
              <a:rPr lang="ar-SA" smtClean="0"/>
              <a:t>15</a:t>
            </a:fld>
            <a:endParaRPr lang="ar-SA"/>
          </a:p>
        </p:txBody>
      </p:sp>
      <p:sp>
        <p:nvSpPr>
          <p:cNvPr id="4" name="مربع نص 3">
            <a:extLst>
              <a:ext uri="{FF2B5EF4-FFF2-40B4-BE49-F238E27FC236}">
                <a16:creationId xmlns:a16="http://schemas.microsoft.com/office/drawing/2014/main" id="{F0E9F32A-65EA-ED98-8F50-35EC7B5359D5}"/>
              </a:ext>
            </a:extLst>
          </p:cNvPr>
          <p:cNvSpPr txBox="1"/>
          <p:nvPr/>
        </p:nvSpPr>
        <p:spPr>
          <a:xfrm>
            <a:off x="2052909" y="1649993"/>
            <a:ext cx="9938237" cy="4616648"/>
          </a:xfrm>
          <a:prstGeom prst="rect">
            <a:avLst/>
          </a:prstGeom>
          <a:noFill/>
        </p:spPr>
        <p:txBody>
          <a:bodyPr wrap="square">
            <a:spAutoFit/>
          </a:bodyPr>
          <a:lstStyle/>
          <a:p>
            <a:pPr marL="342900" indent="-3429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مادة ( ٢٨ ) : يشترط فيمن يعين في احدى الوظائف ، او يتم التعاقد معه لأداء مهماتها و فقًا للمواد (٩٣) و (٩٤) و (٩٥) من اللائحة ان يكون :</a:t>
            </a:r>
          </a:p>
          <a:p>
            <a:pPr lvl="1" algn="r" rtl="1">
              <a:lnSpc>
                <a:spcPct val="150000"/>
              </a:lnSpc>
            </a:pPr>
            <a:r>
              <a:rPr lang="ar-SA" sz="2800" i="1" dirty="0">
                <a:solidFill>
                  <a:schemeClr val="tx2">
                    <a:lumMod val="90000"/>
                  </a:schemeClr>
                </a:solidFill>
                <a:latin typeface="Al Tarikh" pitchFamily="2" charset="-78"/>
                <a:cs typeface="Al Tarikh" pitchFamily="2" charset="-78"/>
              </a:rPr>
              <a:t>١.سعودي الجنسية ، ويجوز استثناء من ذلك التعاقد مع غير السعودي في الوظائف التي تتطلب كفاءات غير متوفرة في السعوديين و بما لا يتعارض مع الاحكام التي تمنع ذلك .</a:t>
            </a:r>
          </a:p>
          <a:p>
            <a:pPr lvl="1" algn="r" rtl="1">
              <a:lnSpc>
                <a:spcPct val="150000"/>
              </a:lnSpc>
            </a:pPr>
            <a:r>
              <a:rPr lang="ar-SA" sz="2800" i="1" dirty="0">
                <a:solidFill>
                  <a:schemeClr val="tx2">
                    <a:lumMod val="90000"/>
                  </a:schemeClr>
                </a:solidFill>
                <a:latin typeface="Al Tarikh" pitchFamily="2" charset="-78"/>
                <a:cs typeface="Al Tarikh" pitchFamily="2" charset="-78"/>
              </a:rPr>
              <a:t>٢.مكملا ١٨ عامًا من العمر .</a:t>
            </a:r>
          </a:p>
          <a:p>
            <a:pPr lvl="1" algn="r" rtl="1">
              <a:lnSpc>
                <a:spcPct val="150000"/>
              </a:lnSpc>
            </a:pPr>
            <a:r>
              <a:rPr lang="ar-SA" sz="2800" i="1" dirty="0">
                <a:solidFill>
                  <a:schemeClr val="tx2">
                    <a:lumMod val="90000"/>
                  </a:schemeClr>
                </a:solidFill>
                <a:latin typeface="Al Tarikh" pitchFamily="2" charset="-78"/>
                <a:cs typeface="Al Tarikh" pitchFamily="2" charset="-78"/>
              </a:rPr>
              <a:t>٣. لائقا صحيا للخدمة .</a:t>
            </a:r>
          </a:p>
          <a:p>
            <a:pPr lvl="1" algn="r" rtl="1">
              <a:lnSpc>
                <a:spcPct val="150000"/>
              </a:lnSpc>
            </a:pPr>
            <a:r>
              <a:rPr lang="ar-SA" sz="2800" i="1" dirty="0">
                <a:solidFill>
                  <a:schemeClr val="tx2">
                    <a:lumMod val="90000"/>
                  </a:schemeClr>
                </a:solidFill>
                <a:latin typeface="Al Tarikh" pitchFamily="2" charset="-78"/>
                <a:cs typeface="Al Tarikh" pitchFamily="2" charset="-78"/>
              </a:rPr>
              <a:t>٤. حسن السيرة و الاخلاق .</a:t>
            </a:r>
          </a:p>
        </p:txBody>
      </p:sp>
      <p:sp>
        <p:nvSpPr>
          <p:cNvPr id="5" name="مربع نص 4">
            <a:extLst>
              <a:ext uri="{FF2B5EF4-FFF2-40B4-BE49-F238E27FC236}">
                <a16:creationId xmlns:a16="http://schemas.microsoft.com/office/drawing/2014/main" id="{F4F383E0-9CE5-3545-D9FE-2F2F97B32562}"/>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6" name="مربع نص 5">
            <a:extLst>
              <a:ext uri="{FF2B5EF4-FFF2-40B4-BE49-F238E27FC236}">
                <a16:creationId xmlns:a16="http://schemas.microsoft.com/office/drawing/2014/main" id="{BB4AAF31-934E-E7B3-03BA-DC2CD03DC68D}"/>
              </a:ext>
            </a:extLst>
          </p:cNvPr>
          <p:cNvSpPr txBox="1"/>
          <p:nvPr/>
        </p:nvSpPr>
        <p:spPr>
          <a:xfrm>
            <a:off x="6926777" y="935524"/>
            <a:ext cx="5064369" cy="584775"/>
          </a:xfrm>
          <a:prstGeom prst="rect">
            <a:avLst/>
          </a:prstGeom>
          <a:noFill/>
        </p:spPr>
        <p:txBody>
          <a:bodyPr wrap="square" rtlCol="1">
            <a:spAutoFit/>
          </a:bodyPr>
          <a:lstStyle/>
          <a:p>
            <a:pPr marL="285750" indent="-285750" algn="r" defTabSz="457200" rtl="1" eaLnBrk="1" latinLnBrk="0" hangingPunct="1">
              <a:buFont typeface="Arial" panose="020B0604020202020204" pitchFamily="34" charset="0"/>
              <a:buChar char="•"/>
            </a:pPr>
            <a:r>
              <a:rPr lang="ar-SA" sz="3200" i="1" dirty="0">
                <a:latin typeface="Al Tarikh" pitchFamily="2" charset="-78"/>
                <a:cs typeface="Al Tarikh" pitchFamily="2" charset="-78"/>
              </a:rPr>
              <a:t>شورط شغل الوظيفة :</a:t>
            </a:r>
          </a:p>
        </p:txBody>
      </p:sp>
      <p:pic>
        <p:nvPicPr>
          <p:cNvPr id="8" name="صورة 7">
            <a:extLst>
              <a:ext uri="{FF2B5EF4-FFF2-40B4-BE49-F238E27FC236}">
                <a16:creationId xmlns:a16="http://schemas.microsoft.com/office/drawing/2014/main" id="{760CA491-359B-D2B9-7D2F-046B4D48D424}"/>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9" name="صورة 8">
            <a:extLst>
              <a:ext uri="{FF2B5EF4-FFF2-40B4-BE49-F238E27FC236}">
                <a16:creationId xmlns:a16="http://schemas.microsoft.com/office/drawing/2014/main" id="{275C96AF-6009-3115-1EBB-8B346383D403}"/>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294730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2AA398E-5E1C-ED34-A503-1403256B1CB2}"/>
              </a:ext>
            </a:extLst>
          </p:cNvPr>
          <p:cNvSpPr>
            <a:spLocks noGrp="1"/>
          </p:cNvSpPr>
          <p:nvPr>
            <p:ph type="sldNum" sz="quarter" idx="12"/>
          </p:nvPr>
        </p:nvSpPr>
        <p:spPr>
          <a:xfrm>
            <a:off x="268493" y="1050762"/>
            <a:ext cx="811019" cy="503578"/>
          </a:xfrm>
        </p:spPr>
        <p:txBody>
          <a:bodyPr/>
          <a:lstStyle/>
          <a:p>
            <a:fld id="{098F827F-A5ED-0546-A3CE-688773DC6345}" type="slidenum">
              <a:rPr lang="ar-SA" smtClean="0"/>
              <a:t>16</a:t>
            </a:fld>
            <a:endParaRPr lang="ar-SA" dirty="0"/>
          </a:p>
        </p:txBody>
      </p:sp>
      <p:sp>
        <p:nvSpPr>
          <p:cNvPr id="3" name="مربع نص 2">
            <a:extLst>
              <a:ext uri="{FF2B5EF4-FFF2-40B4-BE49-F238E27FC236}">
                <a16:creationId xmlns:a16="http://schemas.microsoft.com/office/drawing/2014/main" id="{0E3F4E25-E67C-3E07-6A10-B64D039D06A2}"/>
              </a:ext>
            </a:extLst>
          </p:cNvPr>
          <p:cNvSpPr txBox="1"/>
          <p:nvPr/>
        </p:nvSpPr>
        <p:spPr>
          <a:xfrm>
            <a:off x="674003" y="1050762"/>
            <a:ext cx="11517997" cy="4616648"/>
          </a:xfrm>
          <a:prstGeom prst="rect">
            <a:avLst/>
          </a:prstGeom>
          <a:noFill/>
        </p:spPr>
        <p:txBody>
          <a:bodyPr wrap="square">
            <a:spAutoFit/>
          </a:bodyPr>
          <a:lstStyle/>
          <a:p>
            <a:pPr lvl="1" algn="r" rtl="1">
              <a:lnSpc>
                <a:spcPct val="150000"/>
              </a:lnSpc>
            </a:pPr>
            <a:r>
              <a:rPr lang="ar-SA" sz="2800" i="1" dirty="0">
                <a:solidFill>
                  <a:schemeClr val="tx2">
                    <a:lumMod val="90000"/>
                  </a:schemeClr>
                </a:solidFill>
                <a:latin typeface="Al Tarikh" pitchFamily="2" charset="-78"/>
                <a:cs typeface="Al Tarikh" pitchFamily="2" charset="-78"/>
              </a:rPr>
              <a:t>٥. حاصلا على المؤهلات المطلوبة للوظيفة بناء على تصنيف الوظائف في الخدمة المدنية .</a:t>
            </a:r>
          </a:p>
          <a:p>
            <a:pPr lvl="1" algn="r" rtl="1">
              <a:lnSpc>
                <a:spcPct val="150000"/>
              </a:lnSpc>
            </a:pPr>
            <a:r>
              <a:rPr lang="ar-SA" sz="2800" i="1" dirty="0">
                <a:solidFill>
                  <a:schemeClr val="tx2">
                    <a:lumMod val="90000"/>
                  </a:schemeClr>
                </a:solidFill>
                <a:latin typeface="Al Tarikh" pitchFamily="2" charset="-78"/>
                <a:cs typeface="Al Tarikh" pitchFamily="2" charset="-78"/>
              </a:rPr>
              <a:t>٦. غير محكوم عليه بحد شرعي او بالقصاص او بعقوبة السجن لمدة تزيد عن سنة او بالإدانة و العقوبة في أي الجرائم الاتية : الرشوة ، التزوير ، الاختلاس ، تهريب المخدرات او المسكرات او ترويجها او المتاجرة فيها ، او كان محكوما عليه و مضت سنه على الأقل على انتهاء تنفيذ العقوبة او الإعفاء منها .</a:t>
            </a:r>
          </a:p>
          <a:p>
            <a:pPr lvl="1" algn="r" rtl="1">
              <a:lnSpc>
                <a:spcPct val="150000"/>
              </a:lnSpc>
            </a:pPr>
            <a:r>
              <a:rPr lang="ar-SA" sz="2800" i="1" dirty="0">
                <a:solidFill>
                  <a:schemeClr val="tx2">
                    <a:lumMod val="90000"/>
                  </a:schemeClr>
                </a:solidFill>
                <a:latin typeface="Al Tarikh" pitchFamily="2" charset="-78"/>
                <a:cs typeface="Al Tarikh" pitchFamily="2" charset="-78"/>
              </a:rPr>
              <a:t>٧. غير مفصول من خدمة الدولة لأسباب تأديبية ، او كان مفصولا و مضت سنه على الأقل من تاريخ الفصل .</a:t>
            </a:r>
          </a:p>
          <a:p>
            <a:pPr lvl="1" algn="r" rtl="1">
              <a:lnSpc>
                <a:spcPct val="150000"/>
              </a:lnSpc>
            </a:pPr>
            <a:r>
              <a:rPr lang="ar-SA" sz="2800" i="1" dirty="0">
                <a:solidFill>
                  <a:schemeClr val="tx2">
                    <a:lumMod val="90000"/>
                  </a:schemeClr>
                </a:solidFill>
                <a:latin typeface="Al Tarikh" pitchFamily="2" charset="-78"/>
                <a:cs typeface="Al Tarikh" pitchFamily="2" charset="-78"/>
              </a:rPr>
              <a:t>٨. الا يكون لديه خدمه سابقه انتهت وفق المادة ( ٢٢٧ ) من اللائحة ما لم تكن قد مضت سنة من تاريخ انهاء الخدمة . </a:t>
            </a:r>
          </a:p>
        </p:txBody>
      </p:sp>
      <p:sp>
        <p:nvSpPr>
          <p:cNvPr id="4" name="مربع نص 3">
            <a:extLst>
              <a:ext uri="{FF2B5EF4-FFF2-40B4-BE49-F238E27FC236}">
                <a16:creationId xmlns:a16="http://schemas.microsoft.com/office/drawing/2014/main" id="{F9AA3C2B-0062-DDAE-5D6E-D76347CFEAB4}"/>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5977EDA5-31B1-018A-1148-5F2D397B340D}"/>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8" name="صورة 7">
            <a:extLst>
              <a:ext uri="{FF2B5EF4-FFF2-40B4-BE49-F238E27FC236}">
                <a16:creationId xmlns:a16="http://schemas.microsoft.com/office/drawing/2014/main" id="{CC7FF57E-79ED-DF95-2E11-625B7935B80D}"/>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3834759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4AC29EC4-7859-8A6A-7517-4C96C951A7E4}"/>
              </a:ext>
            </a:extLst>
          </p:cNvPr>
          <p:cNvSpPr>
            <a:spLocks noGrp="1"/>
          </p:cNvSpPr>
          <p:nvPr>
            <p:ph type="sldNum" sz="quarter" idx="12"/>
          </p:nvPr>
        </p:nvSpPr>
        <p:spPr>
          <a:xfrm>
            <a:off x="351133" y="911992"/>
            <a:ext cx="811019" cy="503578"/>
          </a:xfrm>
        </p:spPr>
        <p:txBody>
          <a:bodyPr/>
          <a:lstStyle/>
          <a:p>
            <a:fld id="{098F827F-A5ED-0546-A3CE-688773DC6345}" type="slidenum">
              <a:rPr lang="ar-SA" smtClean="0"/>
              <a:t>17</a:t>
            </a:fld>
            <a:endParaRPr lang="ar-SA" dirty="0"/>
          </a:p>
        </p:txBody>
      </p:sp>
      <p:sp>
        <p:nvSpPr>
          <p:cNvPr id="3" name="مربع نص 2">
            <a:extLst>
              <a:ext uri="{FF2B5EF4-FFF2-40B4-BE49-F238E27FC236}">
                <a16:creationId xmlns:a16="http://schemas.microsoft.com/office/drawing/2014/main" id="{A3E11CDC-2DA3-60D9-134E-F8C5F466DCEE}"/>
              </a:ext>
            </a:extLst>
          </p:cNvPr>
          <p:cNvSpPr txBox="1"/>
          <p:nvPr/>
        </p:nvSpPr>
        <p:spPr>
          <a:xfrm>
            <a:off x="380010" y="1021277"/>
            <a:ext cx="11460857" cy="6394828"/>
          </a:xfrm>
          <a:prstGeom prst="rect">
            <a:avLst/>
          </a:prstGeom>
          <a:noFill/>
        </p:spPr>
        <p:txBody>
          <a:bodyPr wrap="square">
            <a:spAutoFit/>
          </a:bodyPr>
          <a:lstStyle/>
          <a:p>
            <a:pPr marL="342900" indent="-3429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مادة ( ٣٠ ) :يمنح المرشحين من ذوي الإعاقة الأولوية في التعيين في حال التساوي مع المرشحين الاخرين في نتائج منافسات التوظيف ،و على الجهات الحكومية توفير جميع الوسائل و الأدوات التي تساعدهم لتأدية واجباتهم الوظيفية و بما يتناسب مع طبيعة احتياجاتهم الخاصة . على ان يتم اثبات الإعاقة من جهات الاختصاص .</a:t>
            </a:r>
          </a:p>
          <a:p>
            <a:pPr marL="342900" indent="-3429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مادة (٣١ ) : يحدد اطار العمل التنظيمي للوظائف المستثناة من المسابقة و المفاضلة وقواعد وشروط شغلها .</a:t>
            </a:r>
          </a:p>
          <a:p>
            <a:pPr marL="342900" indent="-3429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مادة (٣٤ ) : يسمح للموظف بالاشتراك في المسابقة للتعيين بالشروط الاتية  :</a:t>
            </a:r>
          </a:p>
          <a:p>
            <a:pPr marL="800100" lvl="1" indent="-3429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توفر  المؤهل و الخبرات المطلوبة لشغل الوظيفة .</a:t>
            </a:r>
          </a:p>
          <a:p>
            <a:pPr marL="800100" lvl="1" indent="-3429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ان يكون قد امضى في المرتبة التي يشغلها سنه على الأقل .</a:t>
            </a:r>
          </a:p>
          <a:p>
            <a:pPr lvl="1" algn="r" rtl="1">
              <a:lnSpc>
                <a:spcPct val="150000"/>
              </a:lnSpc>
            </a:pPr>
            <a:endParaRPr lang="ar-SA" sz="2400" i="1" dirty="0">
              <a:solidFill>
                <a:schemeClr val="tx2">
                  <a:lumMod val="90000"/>
                </a:schemeClr>
              </a:solidFill>
              <a:latin typeface="Al Tarikh" pitchFamily="2" charset="-78"/>
              <a:cs typeface="Al Tarikh" pitchFamily="2" charset="-78"/>
            </a:endParaRPr>
          </a:p>
        </p:txBody>
      </p:sp>
      <p:sp>
        <p:nvSpPr>
          <p:cNvPr id="4" name="مربع نص 3">
            <a:extLst>
              <a:ext uri="{FF2B5EF4-FFF2-40B4-BE49-F238E27FC236}">
                <a16:creationId xmlns:a16="http://schemas.microsoft.com/office/drawing/2014/main" id="{577E626E-9EE6-AE64-E41A-394303C7D775}"/>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5" name="صورة 4">
            <a:extLst>
              <a:ext uri="{FF2B5EF4-FFF2-40B4-BE49-F238E27FC236}">
                <a16:creationId xmlns:a16="http://schemas.microsoft.com/office/drawing/2014/main" id="{DEE844C0-BF12-37B8-8C2E-C6CD8A2BE194}"/>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ED6C6A64-B077-F67D-0BF4-8F21FEBB15E8}"/>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932985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741C9C10-520D-DEA5-3715-F7A4E2CF267D}"/>
              </a:ext>
            </a:extLst>
          </p:cNvPr>
          <p:cNvSpPr>
            <a:spLocks noGrp="1"/>
          </p:cNvSpPr>
          <p:nvPr>
            <p:ph type="sldNum" sz="quarter" idx="12"/>
          </p:nvPr>
        </p:nvSpPr>
        <p:spPr>
          <a:xfrm>
            <a:off x="284415" y="1050762"/>
            <a:ext cx="811019" cy="503578"/>
          </a:xfrm>
        </p:spPr>
        <p:txBody>
          <a:bodyPr/>
          <a:lstStyle/>
          <a:p>
            <a:fld id="{098F827F-A5ED-0546-A3CE-688773DC6345}" type="slidenum">
              <a:rPr lang="ar-SA" smtClean="0"/>
              <a:t>18</a:t>
            </a:fld>
            <a:endParaRPr lang="ar-SA" dirty="0"/>
          </a:p>
        </p:txBody>
      </p:sp>
      <p:sp>
        <p:nvSpPr>
          <p:cNvPr id="3" name="مربع نص 2">
            <a:extLst>
              <a:ext uri="{FF2B5EF4-FFF2-40B4-BE49-F238E27FC236}">
                <a16:creationId xmlns:a16="http://schemas.microsoft.com/office/drawing/2014/main" id="{AFF15C05-DE74-F4D4-067C-32E6A5A694EA}"/>
              </a:ext>
            </a:extLst>
          </p:cNvPr>
          <p:cNvSpPr txBox="1"/>
          <p:nvPr/>
        </p:nvSpPr>
        <p:spPr>
          <a:xfrm>
            <a:off x="1417906" y="1050762"/>
            <a:ext cx="10489679" cy="3323987"/>
          </a:xfrm>
          <a:prstGeom prst="rect">
            <a:avLst/>
          </a:prstGeom>
          <a:noFill/>
        </p:spPr>
        <p:txBody>
          <a:bodyPr wrap="square">
            <a:spAutoFit/>
          </a:bodyPr>
          <a:lstStyle/>
          <a:p>
            <a:pPr marL="342900" indent="-3429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مادة (٣٥ ) : لا يسمح للموظف بالاشتراك في المسابقة للتعيين لمدة سنة في الحالتين الآتيتين :</a:t>
            </a:r>
          </a:p>
          <a:p>
            <a:pPr marL="800100" lvl="1" indent="-3429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اذا كان اخر تقويم أداء وظيفي عنه اقل من ( جيد ) او ما يعادله .</a:t>
            </a:r>
          </a:p>
          <a:p>
            <a:pPr marL="800100" lvl="1" indent="-3429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اذا عوقب بالحرمان من العلاوة او الحسم من راتبة مدة (١٠ ) أيام فاكثر خلال السنة السابقة .</a:t>
            </a:r>
          </a:p>
          <a:p>
            <a:pPr lvl="1" algn="r" rtl="1">
              <a:lnSpc>
                <a:spcPct val="150000"/>
              </a:lnSpc>
            </a:pPr>
            <a:r>
              <a:rPr lang="ar-SA" sz="2800" i="1" dirty="0">
                <a:solidFill>
                  <a:schemeClr val="tx2">
                    <a:lumMod val="90000"/>
                  </a:schemeClr>
                </a:solidFill>
                <a:latin typeface="Al Tarikh" pitchFamily="2" charset="-78"/>
                <a:cs typeface="Al Tarikh" pitchFamily="2" charset="-78"/>
              </a:rPr>
              <a:t>ولا يسمح للموظف بالاشتراك في المسابقة اثناء مدة كف اليد او التحقيق او المحاكمة ، او  الابتعاث او الدراسة او التدريب لمدة تزيد على (٦) اشهر ، الإجازة الاستثنائية او الاجازة الدراسية .</a:t>
            </a:r>
          </a:p>
        </p:txBody>
      </p:sp>
      <p:sp>
        <p:nvSpPr>
          <p:cNvPr id="4" name="مربع نص 3">
            <a:extLst>
              <a:ext uri="{FF2B5EF4-FFF2-40B4-BE49-F238E27FC236}">
                <a16:creationId xmlns:a16="http://schemas.microsoft.com/office/drawing/2014/main" id="{71BC2583-B0FE-268C-0473-85CB863BC42B}"/>
              </a:ext>
            </a:extLst>
          </p:cNvPr>
          <p:cNvSpPr txBox="1"/>
          <p:nvPr/>
        </p:nvSpPr>
        <p:spPr>
          <a:xfrm>
            <a:off x="-396357" y="6384612"/>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17EC5898-27DD-B432-334D-B1223914760F}"/>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8" name="صورة 7">
            <a:extLst>
              <a:ext uri="{FF2B5EF4-FFF2-40B4-BE49-F238E27FC236}">
                <a16:creationId xmlns:a16="http://schemas.microsoft.com/office/drawing/2014/main" id="{858631DE-8450-2C53-B067-6C4DA547825C}"/>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1263349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F78E0135-A678-3964-16F6-8DC28CE24AF5}"/>
              </a:ext>
            </a:extLst>
          </p:cNvPr>
          <p:cNvSpPr>
            <a:spLocks noGrp="1"/>
          </p:cNvSpPr>
          <p:nvPr>
            <p:ph type="sldNum" sz="quarter" idx="12"/>
          </p:nvPr>
        </p:nvSpPr>
        <p:spPr>
          <a:xfrm>
            <a:off x="242554" y="929602"/>
            <a:ext cx="811019" cy="503578"/>
          </a:xfrm>
        </p:spPr>
        <p:txBody>
          <a:bodyPr/>
          <a:lstStyle/>
          <a:p>
            <a:fld id="{098F827F-A5ED-0546-A3CE-688773DC6345}" type="slidenum">
              <a:rPr lang="ar-SA" smtClean="0"/>
              <a:t>19</a:t>
            </a:fld>
            <a:endParaRPr lang="ar-SA"/>
          </a:p>
        </p:txBody>
      </p:sp>
      <p:sp>
        <p:nvSpPr>
          <p:cNvPr id="4" name="مربع نص 3">
            <a:extLst>
              <a:ext uri="{FF2B5EF4-FFF2-40B4-BE49-F238E27FC236}">
                <a16:creationId xmlns:a16="http://schemas.microsoft.com/office/drawing/2014/main" id="{A8F27532-0B31-286C-0749-F9721BE08285}"/>
              </a:ext>
            </a:extLst>
          </p:cNvPr>
          <p:cNvSpPr txBox="1"/>
          <p:nvPr/>
        </p:nvSpPr>
        <p:spPr>
          <a:xfrm>
            <a:off x="2307466" y="1181391"/>
            <a:ext cx="9387253" cy="3323987"/>
          </a:xfrm>
          <a:prstGeom prst="rect">
            <a:avLst/>
          </a:prstGeom>
          <a:noFill/>
        </p:spPr>
        <p:txBody>
          <a:bodyPr wrap="square">
            <a:spAutoFit/>
          </a:bodyPr>
          <a:lstStyle/>
          <a:p>
            <a:pPr marL="342900" indent="-3429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مادة ( ٤٠ ) : اذا لم يباشر المرشح مهمات وظيفته دون عذر مشروع خلال (١٥) يومًا من تاريخ إبلاغه قرار التعيين ، يلغى قرار تعيينه ، و يعد كأن لم يكن ، و يبلغ بذلك بأي وسيلة من وسائل الاتصال المعتمدة لدى الجهة الحكومية . </a:t>
            </a:r>
          </a:p>
          <a:p>
            <a:pPr marL="342900" indent="-3429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مادة (٤١ ) :تمتد مدة التجربة لسنة كاملة ، و اذا تغييب الموظف عن عمله اثناء مدة التجربة بسبب نظامي او بغيره و لم يترتب عليها انهاء خدمته تمتد مدة التجربة بقدر الفترات التي غابها </a:t>
            </a:r>
            <a:r>
              <a:rPr lang="ar-SA" sz="1800" i="1" dirty="0">
                <a:solidFill>
                  <a:schemeClr val="tx2">
                    <a:lumMod val="90000"/>
                  </a:schemeClr>
                </a:solidFill>
                <a:latin typeface="Al Tarikh" pitchFamily="2" charset="-78"/>
                <a:cs typeface="Al Tarikh" pitchFamily="2" charset="-78"/>
              </a:rPr>
              <a:t>.</a:t>
            </a:r>
          </a:p>
        </p:txBody>
      </p:sp>
      <p:sp>
        <p:nvSpPr>
          <p:cNvPr id="5" name="مربع نص 4">
            <a:extLst>
              <a:ext uri="{FF2B5EF4-FFF2-40B4-BE49-F238E27FC236}">
                <a16:creationId xmlns:a16="http://schemas.microsoft.com/office/drawing/2014/main" id="{D7696BFF-7DEC-4AA2-0D8E-5D9A424E23EE}"/>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0C2F755B-993E-9266-6E37-2EBB92EB3956}"/>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927993CC-EC15-390D-6063-36CAC5C18858}"/>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3993087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BE7A1D46-B374-88DB-B5B1-5C9C4CFA6729}"/>
              </a:ext>
            </a:extLst>
          </p:cNvPr>
          <p:cNvSpPr>
            <a:spLocks noGrp="1"/>
          </p:cNvSpPr>
          <p:nvPr>
            <p:ph type="ctrTitle"/>
          </p:nvPr>
        </p:nvSpPr>
        <p:spPr>
          <a:xfrm>
            <a:off x="2379311" y="2555985"/>
            <a:ext cx="8361229" cy="2817901"/>
          </a:xfrm>
        </p:spPr>
        <p:txBody>
          <a:bodyPr/>
          <a:lstStyle/>
          <a:p>
            <a:pPr algn="ctr"/>
            <a:r>
              <a:rPr lang="ar-SA" b="1" dirty="0">
                <a:latin typeface="Mishafi" pitchFamily="2" charset="-78"/>
                <a:cs typeface="Mishafi" pitchFamily="2" charset="-78"/>
              </a:rPr>
              <a:t>التوظيف ( التعيين / التعاقد )</a:t>
            </a:r>
            <a:br>
              <a:rPr lang="ar-SA" sz="5400" b="1" dirty="0">
                <a:effectLst/>
                <a:latin typeface="Mishafi" pitchFamily="2" charset="-78"/>
                <a:cs typeface="Mishafi" pitchFamily="2" charset="-78"/>
              </a:rPr>
            </a:br>
            <a:br>
              <a:rPr lang="ar-SA" sz="5400" b="1" dirty="0">
                <a:effectLst/>
                <a:latin typeface="Mishafi" pitchFamily="2" charset="-78"/>
                <a:cs typeface="Mishafi" pitchFamily="2" charset="-78"/>
              </a:rPr>
            </a:br>
            <a:endParaRPr lang="ar-SA" sz="5400" dirty="0"/>
          </a:p>
        </p:txBody>
      </p:sp>
      <p:sp>
        <p:nvSpPr>
          <p:cNvPr id="5" name="مربع نص 4">
            <a:extLst>
              <a:ext uri="{FF2B5EF4-FFF2-40B4-BE49-F238E27FC236}">
                <a16:creationId xmlns:a16="http://schemas.microsoft.com/office/drawing/2014/main" id="{77B731A5-050B-7CD7-4657-F649FEDE0FEF}"/>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2" name="عنصر نائب لرقم الشريحة 1">
            <a:extLst>
              <a:ext uri="{FF2B5EF4-FFF2-40B4-BE49-F238E27FC236}">
                <a16:creationId xmlns:a16="http://schemas.microsoft.com/office/drawing/2014/main" id="{94816E61-0BF3-11C1-C25D-4781B431F4E9}"/>
              </a:ext>
            </a:extLst>
          </p:cNvPr>
          <p:cNvSpPr>
            <a:spLocks noGrp="1"/>
          </p:cNvSpPr>
          <p:nvPr>
            <p:ph type="sldNum" sz="quarter" idx="12"/>
          </p:nvPr>
        </p:nvSpPr>
        <p:spPr>
          <a:xfrm>
            <a:off x="354356" y="938419"/>
            <a:ext cx="811019" cy="503578"/>
          </a:xfrm>
        </p:spPr>
        <p:txBody>
          <a:bodyPr/>
          <a:lstStyle/>
          <a:p>
            <a:fld id="{098F827F-A5ED-0546-A3CE-688773DC6345}" type="slidenum">
              <a:rPr lang="ar-SA" smtClean="0"/>
              <a:t>2</a:t>
            </a:fld>
            <a:endParaRPr lang="ar-SA" dirty="0"/>
          </a:p>
        </p:txBody>
      </p:sp>
      <p:pic>
        <p:nvPicPr>
          <p:cNvPr id="7" name="صورة 6">
            <a:extLst>
              <a:ext uri="{FF2B5EF4-FFF2-40B4-BE49-F238E27FC236}">
                <a16:creationId xmlns:a16="http://schemas.microsoft.com/office/drawing/2014/main" id="{BA035ADF-E785-32F9-8DE2-D5FE89B0136A}"/>
              </a:ext>
            </a:extLst>
          </p:cNvPr>
          <p:cNvPicPr>
            <a:picLocks noChangeAspect="1"/>
          </p:cNvPicPr>
          <p:nvPr/>
        </p:nvPicPr>
        <p:blipFill>
          <a:blip r:embed="rId2"/>
          <a:stretch>
            <a:fillRect/>
          </a:stretch>
        </p:blipFill>
        <p:spPr>
          <a:xfrm>
            <a:off x="-389541" y="-482423"/>
            <a:ext cx="2688395" cy="2363190"/>
          </a:xfrm>
          <a:prstGeom prst="rect">
            <a:avLst/>
          </a:prstGeom>
        </p:spPr>
      </p:pic>
      <p:pic>
        <p:nvPicPr>
          <p:cNvPr id="8" name="صورة 7">
            <a:extLst>
              <a:ext uri="{FF2B5EF4-FFF2-40B4-BE49-F238E27FC236}">
                <a16:creationId xmlns:a16="http://schemas.microsoft.com/office/drawing/2014/main" id="{A1484792-0EC1-FE6A-2764-F1F327C57B88}"/>
              </a:ext>
            </a:extLst>
          </p:cNvPr>
          <p:cNvPicPr>
            <a:picLocks noChangeAspect="1"/>
          </p:cNvPicPr>
          <p:nvPr/>
        </p:nvPicPr>
        <p:blipFill>
          <a:blip r:embed="rId3"/>
          <a:stretch>
            <a:fillRect/>
          </a:stretch>
        </p:blipFill>
        <p:spPr>
          <a:xfrm>
            <a:off x="11293432" y="270670"/>
            <a:ext cx="711787" cy="691231"/>
          </a:xfrm>
          <a:prstGeom prst="rect">
            <a:avLst/>
          </a:prstGeom>
        </p:spPr>
      </p:pic>
    </p:spTree>
    <p:extLst>
      <p:ext uri="{BB962C8B-B14F-4D97-AF65-F5344CB8AC3E}">
        <p14:creationId xmlns:p14="http://schemas.microsoft.com/office/powerpoint/2010/main" val="2269232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9111A511-E705-A6D9-A197-CDA9F4CCF4AD}"/>
              </a:ext>
            </a:extLst>
          </p:cNvPr>
          <p:cNvSpPr>
            <a:spLocks noGrp="1"/>
          </p:cNvSpPr>
          <p:nvPr>
            <p:ph type="sldNum" sz="quarter" idx="12"/>
          </p:nvPr>
        </p:nvSpPr>
        <p:spPr>
          <a:xfrm>
            <a:off x="220415" y="1044475"/>
            <a:ext cx="811019" cy="503578"/>
          </a:xfrm>
        </p:spPr>
        <p:txBody>
          <a:bodyPr/>
          <a:lstStyle/>
          <a:p>
            <a:fld id="{098F827F-A5ED-0546-A3CE-688773DC6345}" type="slidenum">
              <a:rPr lang="ar-SA" smtClean="0"/>
              <a:t>20</a:t>
            </a:fld>
            <a:endParaRPr lang="ar-SA" dirty="0"/>
          </a:p>
        </p:txBody>
      </p:sp>
      <p:sp>
        <p:nvSpPr>
          <p:cNvPr id="3" name="مربع نص 2">
            <a:extLst>
              <a:ext uri="{FF2B5EF4-FFF2-40B4-BE49-F238E27FC236}">
                <a16:creationId xmlns:a16="http://schemas.microsoft.com/office/drawing/2014/main" id="{586E65D4-99BA-65BB-02AB-8E3D5BCAEE3A}"/>
              </a:ext>
            </a:extLst>
          </p:cNvPr>
          <p:cNvSpPr txBox="1"/>
          <p:nvPr/>
        </p:nvSpPr>
        <p:spPr>
          <a:xfrm>
            <a:off x="625924" y="0"/>
            <a:ext cx="10570297" cy="7133491"/>
          </a:xfrm>
          <a:prstGeom prst="rect">
            <a:avLst/>
          </a:prstGeom>
          <a:noFill/>
        </p:spPr>
        <p:txBody>
          <a:bodyPr wrap="square">
            <a:spAutoFit/>
          </a:bodyPr>
          <a:lstStyle/>
          <a:p>
            <a:pPr marL="342900" indent="-342900" algn="r" defTabSz="457200" rtl="1" eaLnBrk="1" latinLnBrk="0" hangingPunct="1">
              <a:lnSpc>
                <a:spcPct val="150000"/>
              </a:lnSpc>
              <a:buFont typeface="Arial" panose="020B0604020202020204" pitchFamily="34" charset="0"/>
              <a:buChar char="•"/>
            </a:pPr>
            <a:r>
              <a:rPr lang="ar-SA" sz="3200" i="1" dirty="0">
                <a:latin typeface="Al Tarikh" pitchFamily="2" charset="-78"/>
                <a:cs typeface="Al Tarikh" pitchFamily="2" charset="-78"/>
              </a:rPr>
              <a:t>التعاقد :</a:t>
            </a:r>
          </a:p>
          <a:p>
            <a:pPr marL="800100" lvl="1" indent="-3429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من ابرز الموضوعات التي تطرقت لها اللائحة التنفيذية للموارد البشرية افرادها مجموعة من المواد لتعاقد مع السعودي و غير السعودي ، و قد خصص لهذا الموضوع المواد من (٩٢) الى (١٠٣ ) .</a:t>
            </a:r>
          </a:p>
          <a:p>
            <a:pPr marL="1257300" lvl="2" indent="-3429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النوع اول هو التعاقد مع السعودي بدوام كامل أيام العمل الرسمية ، و يتقاضى الاجر و المزايا المقررة للوظيفة التي يؤدي مهامها .</a:t>
            </a:r>
          </a:p>
          <a:p>
            <a:pPr marL="1257300" lvl="2" indent="-3429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النوع الثاني هو التعاقد بشكل غير متفرغ ولساعات عمل محدودة خلال ساعات عملة يوميًا او بعض أيام الأسبوع .و يتقاضى المتعاقد اجرًا اجماليًا يحتسب نسبة و تناسبيًا وفق ساعات او أيام العمل و الراتب و المزايا المقررة للوظيفة التي يؤدي مهامها .</a:t>
            </a:r>
          </a:p>
          <a:p>
            <a:pPr lvl="2" algn="r" rtl="1">
              <a:lnSpc>
                <a:spcPct val="150000"/>
              </a:lnSpc>
            </a:pPr>
            <a:endParaRPr lang="ar-SA" sz="2400" i="1" dirty="0">
              <a:solidFill>
                <a:schemeClr val="tx2">
                  <a:lumMod val="90000"/>
                </a:schemeClr>
              </a:solidFill>
              <a:latin typeface="Al Tarikh" pitchFamily="2" charset="-78"/>
              <a:cs typeface="Al Tarikh" pitchFamily="2" charset="-78"/>
            </a:endParaRPr>
          </a:p>
        </p:txBody>
      </p:sp>
      <p:sp>
        <p:nvSpPr>
          <p:cNvPr id="4" name="مربع نص 3">
            <a:extLst>
              <a:ext uri="{FF2B5EF4-FFF2-40B4-BE49-F238E27FC236}">
                <a16:creationId xmlns:a16="http://schemas.microsoft.com/office/drawing/2014/main" id="{0736A8FA-10D8-383B-2464-B86A1EFDCB89}"/>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6" name="صورة 5">
            <a:extLst>
              <a:ext uri="{FF2B5EF4-FFF2-40B4-BE49-F238E27FC236}">
                <a16:creationId xmlns:a16="http://schemas.microsoft.com/office/drawing/2014/main" id="{2307DE1F-E274-769D-001D-BF8B51EB112C}"/>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8" name="صورة 7">
            <a:extLst>
              <a:ext uri="{FF2B5EF4-FFF2-40B4-BE49-F238E27FC236}">
                <a16:creationId xmlns:a16="http://schemas.microsoft.com/office/drawing/2014/main" id="{5F503C38-2AB5-C100-AFB3-2F9E8A033D3A}"/>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1566561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44CFF725-D854-81D1-C83A-569762B198F9}"/>
              </a:ext>
            </a:extLst>
          </p:cNvPr>
          <p:cNvSpPr>
            <a:spLocks noGrp="1"/>
          </p:cNvSpPr>
          <p:nvPr>
            <p:ph type="sldNum" sz="quarter" idx="12"/>
          </p:nvPr>
        </p:nvSpPr>
        <p:spPr>
          <a:xfrm>
            <a:off x="160130" y="988978"/>
            <a:ext cx="811019" cy="503578"/>
          </a:xfrm>
        </p:spPr>
        <p:txBody>
          <a:bodyPr/>
          <a:lstStyle/>
          <a:p>
            <a:fld id="{098F827F-A5ED-0546-A3CE-688773DC6345}" type="slidenum">
              <a:rPr lang="ar-SA" smtClean="0"/>
              <a:t>21</a:t>
            </a:fld>
            <a:endParaRPr lang="ar-SA" dirty="0"/>
          </a:p>
        </p:txBody>
      </p:sp>
      <p:sp>
        <p:nvSpPr>
          <p:cNvPr id="4" name="مربع نص 3">
            <a:extLst>
              <a:ext uri="{FF2B5EF4-FFF2-40B4-BE49-F238E27FC236}">
                <a16:creationId xmlns:a16="http://schemas.microsoft.com/office/drawing/2014/main" id="{0A79ED9B-8617-48E8-7D53-B4315A0D11F8}"/>
              </a:ext>
            </a:extLst>
          </p:cNvPr>
          <p:cNvSpPr txBox="1"/>
          <p:nvPr/>
        </p:nvSpPr>
        <p:spPr>
          <a:xfrm>
            <a:off x="1453357" y="1420465"/>
            <a:ext cx="10149252" cy="2677656"/>
          </a:xfrm>
          <a:prstGeom prst="rect">
            <a:avLst/>
          </a:prstGeom>
          <a:noFill/>
        </p:spPr>
        <p:txBody>
          <a:bodyPr wrap="square">
            <a:spAutoFit/>
          </a:bodyPr>
          <a:lstStyle/>
          <a:p>
            <a:pPr marL="342900" indent="-3429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النوع الثالث هو التعاقد المؤقت لأداء مهمات وظيفة لا تتجاوز مدتها (٣) اشهر و يجوز تمديدها لمدة (٣) اشهر أخرى خلال السنة المالية .</a:t>
            </a:r>
          </a:p>
          <a:p>
            <a:pPr marL="342900" indent="-3429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النوع الرابع هو التعاقد لممارسة مهمات وظائف وكلاء الوزارات و الوكلاء المساعدين .</a:t>
            </a:r>
          </a:p>
          <a:p>
            <a:pPr marL="342900" indent="-3429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النوع الخامس هو التعاقد على برنامج الكفاءات المتميزة .</a:t>
            </a:r>
          </a:p>
        </p:txBody>
      </p:sp>
      <p:sp>
        <p:nvSpPr>
          <p:cNvPr id="5" name="مربع نص 4">
            <a:extLst>
              <a:ext uri="{FF2B5EF4-FFF2-40B4-BE49-F238E27FC236}">
                <a16:creationId xmlns:a16="http://schemas.microsoft.com/office/drawing/2014/main" id="{1B3AE5B0-0AF1-C35C-BD5F-17B865716A95}"/>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9E16F6D1-D8B6-67D7-742A-E72A271E513D}"/>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565AD6D1-C75F-1AB7-E5A8-8FDF1ED2FE9E}"/>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316361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90BD106D-7973-3913-49F2-8295A0FB813C}"/>
              </a:ext>
            </a:extLst>
          </p:cNvPr>
          <p:cNvSpPr>
            <a:spLocks noGrp="1"/>
          </p:cNvSpPr>
          <p:nvPr>
            <p:ph type="sldNum" sz="quarter" idx="12"/>
          </p:nvPr>
        </p:nvSpPr>
        <p:spPr>
          <a:xfrm>
            <a:off x="270467" y="965539"/>
            <a:ext cx="811019" cy="503578"/>
          </a:xfrm>
        </p:spPr>
        <p:txBody>
          <a:bodyPr/>
          <a:lstStyle/>
          <a:p>
            <a:fld id="{098F827F-A5ED-0546-A3CE-688773DC6345}" type="slidenum">
              <a:rPr lang="ar-SA" smtClean="0"/>
              <a:t>22</a:t>
            </a:fld>
            <a:endParaRPr lang="ar-SA" dirty="0"/>
          </a:p>
        </p:txBody>
      </p:sp>
      <p:sp>
        <p:nvSpPr>
          <p:cNvPr id="4" name="مربع نص 3">
            <a:extLst>
              <a:ext uri="{FF2B5EF4-FFF2-40B4-BE49-F238E27FC236}">
                <a16:creationId xmlns:a16="http://schemas.microsoft.com/office/drawing/2014/main" id="{BFCEBC8A-1F78-6E02-80C6-702530A24323}"/>
              </a:ext>
            </a:extLst>
          </p:cNvPr>
          <p:cNvSpPr txBox="1"/>
          <p:nvPr/>
        </p:nvSpPr>
        <p:spPr>
          <a:xfrm>
            <a:off x="1728548" y="1636806"/>
            <a:ext cx="10243037" cy="3970318"/>
          </a:xfrm>
          <a:prstGeom prst="rect">
            <a:avLst/>
          </a:prstGeom>
          <a:noFill/>
        </p:spPr>
        <p:txBody>
          <a:bodyPr wrap="square">
            <a:spAutoFit/>
          </a:bodyPr>
          <a:lstStyle/>
          <a:p>
            <a:pPr marL="342900" indent="-3429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يجوز التعاقد مع الموظف المحال على التقاعد ، بشرط ان لا يتم التعاقد الا وفق ما تقتضيه مصلحة العمل ، و لأسباب تمليها اعتبارات الندرة في التخصص او الخبرة .</a:t>
            </a:r>
          </a:p>
          <a:p>
            <a:pPr marL="342900" indent="-3429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 عدم التعاقد بعد مرور خمس سنوات من سن التعاقد بقوة النظام .</a:t>
            </a:r>
          </a:p>
          <a:p>
            <a:pPr marL="342900" indent="-3429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وأخيرا ان يتوفر في المتعاقد متطلبات شغل الوظيفة المراد التعاقد عليها بناء على تصنيف الوظائف .</a:t>
            </a:r>
          </a:p>
          <a:p>
            <a:pPr marL="342900" indent="-3429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و هناك نماذج للعقود لتعاقد مع السعودي و غير السعودي سواء التعاقد بدوام رسمي او بدوام جزئي او التعاقد لإنجاز مهمة موضحة في عقود حقوق  و واجباته المفروضة عليه .</a:t>
            </a:r>
          </a:p>
        </p:txBody>
      </p:sp>
      <p:sp>
        <p:nvSpPr>
          <p:cNvPr id="5" name="مربع نص 4">
            <a:extLst>
              <a:ext uri="{FF2B5EF4-FFF2-40B4-BE49-F238E27FC236}">
                <a16:creationId xmlns:a16="http://schemas.microsoft.com/office/drawing/2014/main" id="{4898388E-6592-9890-0F98-0D74B1896AFB}"/>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6" name="مربع نص 5">
            <a:extLst>
              <a:ext uri="{FF2B5EF4-FFF2-40B4-BE49-F238E27FC236}">
                <a16:creationId xmlns:a16="http://schemas.microsoft.com/office/drawing/2014/main" id="{9B1B9D00-32B9-A9CA-9324-9E39580AF4F2}"/>
              </a:ext>
            </a:extLst>
          </p:cNvPr>
          <p:cNvSpPr txBox="1"/>
          <p:nvPr/>
        </p:nvSpPr>
        <p:spPr>
          <a:xfrm>
            <a:off x="4093677" y="884342"/>
            <a:ext cx="7877908" cy="584775"/>
          </a:xfrm>
          <a:prstGeom prst="rect">
            <a:avLst/>
          </a:prstGeom>
          <a:noFill/>
        </p:spPr>
        <p:txBody>
          <a:bodyPr wrap="square" rtlCol="1">
            <a:spAutoFit/>
          </a:bodyPr>
          <a:lstStyle/>
          <a:p>
            <a:pPr algn="r"/>
            <a:r>
              <a:rPr lang="ar-SA" sz="1800" i="1" dirty="0">
                <a:solidFill>
                  <a:schemeClr val="tx2">
                    <a:lumMod val="90000"/>
                  </a:schemeClr>
                </a:solidFill>
                <a:latin typeface="Al Tarikh" pitchFamily="2" charset="-78"/>
                <a:cs typeface="Al Tarikh" pitchFamily="2" charset="-78"/>
              </a:rPr>
              <a:t> </a:t>
            </a:r>
            <a:r>
              <a:rPr lang="ar-SA" sz="3200" i="1" dirty="0">
                <a:solidFill>
                  <a:schemeClr val="tx2">
                    <a:lumMod val="90000"/>
                  </a:schemeClr>
                </a:solidFill>
                <a:latin typeface="Al Tarikh" pitchFamily="2" charset="-78"/>
                <a:cs typeface="Al Tarikh" pitchFamily="2" charset="-78"/>
              </a:rPr>
              <a:t>تكون ضوابط التعاقد لممارسة وكلاء الوزارات و الوكلاء المساعدين.</a:t>
            </a:r>
            <a:endParaRPr lang="ar-SA" dirty="0"/>
          </a:p>
        </p:txBody>
      </p:sp>
      <p:pic>
        <p:nvPicPr>
          <p:cNvPr id="7" name="صورة 6">
            <a:extLst>
              <a:ext uri="{FF2B5EF4-FFF2-40B4-BE49-F238E27FC236}">
                <a16:creationId xmlns:a16="http://schemas.microsoft.com/office/drawing/2014/main" id="{B4F1A7BF-0FAE-E3A4-974B-38A76F18BE16}"/>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9" name="صورة 8">
            <a:extLst>
              <a:ext uri="{FF2B5EF4-FFF2-40B4-BE49-F238E27FC236}">
                <a16:creationId xmlns:a16="http://schemas.microsoft.com/office/drawing/2014/main" id="{8A014D24-63E4-F0F5-F695-8B57C0AB553D}"/>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2211355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87829" y="658421"/>
            <a:ext cx="11016342" cy="5078313"/>
          </a:xfrm>
          <a:prstGeom prst="rect">
            <a:avLst/>
          </a:prstGeom>
          <a:noFill/>
        </p:spPr>
        <p:txBody>
          <a:bodyPr wrap="square" rtlCol="1">
            <a:spAutoFit/>
          </a:bodyPr>
          <a:lstStyle/>
          <a:p>
            <a:pPr algn="r" rtl="1">
              <a:lnSpc>
                <a:spcPct val="150000"/>
              </a:lnSpc>
            </a:pPr>
            <a:r>
              <a:rPr lang="ar-SA" sz="3600" b="1" i="1" dirty="0">
                <a:latin typeface="Al Tarikh" pitchFamily="2" charset="-78"/>
                <a:cs typeface="Al Tarikh" pitchFamily="2" charset="-78"/>
              </a:rPr>
              <a:t>الحالة الدراسية : (التعاقد)</a:t>
            </a:r>
          </a:p>
          <a:p>
            <a:pPr algn="r" rtl="1">
              <a:lnSpc>
                <a:spcPct val="150000"/>
              </a:lnSpc>
            </a:pPr>
            <a:r>
              <a:rPr lang="ar-SA" sz="3600" i="1" dirty="0">
                <a:latin typeface="Al Tarikh" pitchFamily="2" charset="-78"/>
                <a:cs typeface="Al Tarikh" pitchFamily="2" charset="-78"/>
              </a:rPr>
              <a:t>إحدى الجهات الحكومية التي تعمل في الاشراف على المشاريع التي تنفذها جهات حكومية أو جهات من القطاع الخاص نتيجة لكثافة العمل ونوعية العمل احتاجت إلى الاستعانة بخدمات أحد الاستشاريين غير السعوديين للعمل لديها بشكل جزئي.</a:t>
            </a:r>
          </a:p>
          <a:p>
            <a:pPr algn="r" rtl="1">
              <a:lnSpc>
                <a:spcPct val="150000"/>
              </a:lnSpc>
            </a:pPr>
            <a:r>
              <a:rPr lang="ar-SA" sz="3600" i="1" dirty="0">
                <a:latin typeface="Al Tarikh" pitchFamily="2" charset="-78"/>
                <a:cs typeface="Al Tarikh" pitchFamily="2" charset="-78"/>
              </a:rPr>
              <a:t>هل الإجراء الذي قامت به صحيح، ولماذا مع تدعيم وجهة نظركم بالمادة أو المواد المناسبة من اللائحة؟</a:t>
            </a:r>
          </a:p>
        </p:txBody>
      </p:sp>
      <p:sp>
        <p:nvSpPr>
          <p:cNvPr id="3" name="مربع نص 2">
            <a:extLst>
              <a:ext uri="{FF2B5EF4-FFF2-40B4-BE49-F238E27FC236}">
                <a16:creationId xmlns:a16="http://schemas.microsoft.com/office/drawing/2014/main" id="{3DAA59A6-B86B-82CE-DA0A-48929027CD29}"/>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6" name="صورة 5">
            <a:extLst>
              <a:ext uri="{FF2B5EF4-FFF2-40B4-BE49-F238E27FC236}">
                <a16:creationId xmlns:a16="http://schemas.microsoft.com/office/drawing/2014/main" id="{FCA370E0-10DC-10CE-27E1-509C42D07883}"/>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7" name="صورة 6">
            <a:extLst>
              <a:ext uri="{FF2B5EF4-FFF2-40B4-BE49-F238E27FC236}">
                <a16:creationId xmlns:a16="http://schemas.microsoft.com/office/drawing/2014/main" id="{9EA9D383-3F40-FE0C-0021-C9E95A9B3E60}"/>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3636445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03D7CA3-51C8-1B14-65BA-B3748697A6CC}"/>
              </a:ext>
            </a:extLst>
          </p:cNvPr>
          <p:cNvSpPr txBox="1"/>
          <p:nvPr/>
        </p:nvSpPr>
        <p:spPr>
          <a:xfrm>
            <a:off x="938152" y="1197972"/>
            <a:ext cx="11145714" cy="3046988"/>
          </a:xfrm>
          <a:prstGeom prst="rect">
            <a:avLst/>
          </a:prstGeom>
          <a:noFill/>
        </p:spPr>
        <p:txBody>
          <a:bodyPr wrap="square">
            <a:spAutoFit/>
          </a:bodyPr>
          <a:lstStyle/>
          <a:p>
            <a:pPr marL="457200" indent="-457200" algn="r" rtl="1">
              <a:lnSpc>
                <a:spcPct val="150000"/>
              </a:lnSpc>
              <a:buFont typeface="Courier New" panose="02070309020205020404" pitchFamily="49" charset="0"/>
              <a:buChar char="o"/>
            </a:pPr>
            <a:r>
              <a:rPr lang="ar-SA" sz="2800" i="1" dirty="0">
                <a:latin typeface="Al Tarikh" pitchFamily="2" charset="-78"/>
                <a:cs typeface="Al Tarikh" pitchFamily="2" charset="-78"/>
              </a:rPr>
              <a:t>مادة (١٠١):</a:t>
            </a:r>
          </a:p>
          <a:p>
            <a:pPr marL="914400" lvl="1" indent="-457200" algn="r" rtl="1">
              <a:lnSpc>
                <a:spcPct val="150000"/>
              </a:lnSpc>
              <a:buFont typeface="Wingdings" pitchFamily="2" charset="2"/>
              <a:buChar char="ü"/>
            </a:pPr>
            <a:r>
              <a:rPr lang="ar-SA" sz="2800" i="1" dirty="0">
                <a:latin typeface="Al Tarikh" pitchFamily="2" charset="-78"/>
                <a:cs typeface="Al Tarikh" pitchFamily="2" charset="-78"/>
              </a:rPr>
              <a:t>يكون التعاقد مع غير السعودي بأي نوع من أنواع التعاقد عدا تعاقد الجزئي و التعاقد لممارسات مهمات وظائف وكلاء و الوزرات و الوكلاء المساعدين .</a:t>
            </a:r>
          </a:p>
          <a:p>
            <a:pPr marL="914400" lvl="1" indent="-457200" algn="r" rtl="1">
              <a:lnSpc>
                <a:spcPct val="150000"/>
              </a:lnSpc>
              <a:buFont typeface="Wingdings" pitchFamily="2" charset="2"/>
              <a:buChar char="ü"/>
            </a:pPr>
            <a:r>
              <a:rPr lang="ar-SA" sz="2800" i="1" dirty="0">
                <a:latin typeface="Al Tarikh" pitchFamily="2" charset="-78"/>
                <a:cs typeface="Al Tarikh" pitchFamily="2" charset="-78"/>
              </a:rPr>
              <a:t>يكون التعاقد مع غير السعودي وفق احكام و نماذج العقود المعتمدة لكل نوع من أنواع العقود في اللائحة .  </a:t>
            </a:r>
            <a:endParaRPr lang="ar-SA" sz="2800" dirty="0">
              <a:latin typeface="Al Tarikh" pitchFamily="2" charset="-78"/>
              <a:cs typeface="Al Tarikh" pitchFamily="2" charset="-78"/>
            </a:endParaRPr>
          </a:p>
          <a:p>
            <a:pPr marL="457200" indent="-457200" algn="r" defTabSz="457200" rtl="1" eaLnBrk="1" latinLnBrk="0" hangingPunct="1">
              <a:buFont typeface="Courier New" panose="02070309020205020404" pitchFamily="49" charset="0"/>
              <a:buChar char="o"/>
            </a:pPr>
            <a:endParaRPr lang="ar-SA" sz="2400" i="1" dirty="0">
              <a:latin typeface="Al Tarikh" pitchFamily="2" charset="-78"/>
              <a:cs typeface="Al Tarikh" pitchFamily="2" charset="-78"/>
            </a:endParaRPr>
          </a:p>
        </p:txBody>
      </p:sp>
      <p:sp>
        <p:nvSpPr>
          <p:cNvPr id="3" name="مربع نص 2">
            <a:extLst>
              <a:ext uri="{FF2B5EF4-FFF2-40B4-BE49-F238E27FC236}">
                <a16:creationId xmlns:a16="http://schemas.microsoft.com/office/drawing/2014/main" id="{B39CF1D7-9B6B-DCA3-28DE-58AA6214A54C}"/>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6" name="صورة 5">
            <a:extLst>
              <a:ext uri="{FF2B5EF4-FFF2-40B4-BE49-F238E27FC236}">
                <a16:creationId xmlns:a16="http://schemas.microsoft.com/office/drawing/2014/main" id="{3F7D33AB-4468-61A3-1FD4-4593C5256797}"/>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7" name="صورة 6">
            <a:extLst>
              <a:ext uri="{FF2B5EF4-FFF2-40B4-BE49-F238E27FC236}">
                <a16:creationId xmlns:a16="http://schemas.microsoft.com/office/drawing/2014/main" id="{B03C0CF8-1754-A41B-C33B-BC5531E6945A}"/>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3322425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4852F5A-463B-9EBC-D555-5C5EF7CE3567}"/>
              </a:ext>
            </a:extLst>
          </p:cNvPr>
          <p:cNvSpPr>
            <a:spLocks noGrp="1"/>
          </p:cNvSpPr>
          <p:nvPr>
            <p:ph type="sldNum" sz="quarter" idx="12"/>
          </p:nvPr>
        </p:nvSpPr>
        <p:spPr>
          <a:xfrm>
            <a:off x="230678" y="936715"/>
            <a:ext cx="811019" cy="503578"/>
          </a:xfrm>
        </p:spPr>
        <p:txBody>
          <a:bodyPr/>
          <a:lstStyle/>
          <a:p>
            <a:fld id="{098F827F-A5ED-0546-A3CE-688773DC6345}" type="slidenum">
              <a:rPr lang="ar-SA" smtClean="0"/>
              <a:t>25</a:t>
            </a:fld>
            <a:endParaRPr lang="ar-SA" dirty="0"/>
          </a:p>
        </p:txBody>
      </p:sp>
      <p:sp>
        <p:nvSpPr>
          <p:cNvPr id="4" name="مربع نص 3">
            <a:extLst>
              <a:ext uri="{FF2B5EF4-FFF2-40B4-BE49-F238E27FC236}">
                <a16:creationId xmlns:a16="http://schemas.microsoft.com/office/drawing/2014/main" id="{9639324E-1D3C-C136-7EEB-A747B60FF142}"/>
              </a:ext>
            </a:extLst>
          </p:cNvPr>
          <p:cNvSpPr txBox="1"/>
          <p:nvPr/>
        </p:nvSpPr>
        <p:spPr>
          <a:xfrm>
            <a:off x="1291079" y="936715"/>
            <a:ext cx="10769035" cy="4339650"/>
          </a:xfrm>
          <a:prstGeom prst="rect">
            <a:avLst/>
          </a:prstGeom>
          <a:noFill/>
        </p:spPr>
        <p:txBody>
          <a:bodyPr wrap="square">
            <a:spAutoFit/>
          </a:bodyPr>
          <a:lstStyle/>
          <a:p>
            <a:pPr marL="457200" indent="-457200" algn="r" rtl="1">
              <a:lnSpc>
                <a:spcPct val="150000"/>
              </a:lnSpc>
              <a:buFont typeface="Courier New" panose="02070309020205020404" pitchFamily="49" charset="0"/>
              <a:buChar char="o"/>
            </a:pPr>
            <a:r>
              <a:rPr lang="ar-SA" sz="2800" i="1" dirty="0">
                <a:latin typeface="Al Tarikh" pitchFamily="2" charset="-78"/>
                <a:cs typeface="Al Tarikh" pitchFamily="2" charset="-78"/>
              </a:rPr>
              <a:t>مادة (١٠٢):يجوز التعاقد مع غير السعودي الذي سبق له الخدمة في أي جهة حكومية او في القطاع الخاص و انتهت خدمته بسبب انتهاء مدة عقدة او الاستقالة او الغاء الوظيفة ، بشرط ان يكون تقويم أدائه عن اخر سنه من سنوات خدمته بتقدير ( جيد جدا ) او او ما يعادلها ، مع الاستئناس بتوصية الجهة التي عمل بها سابقًا .</a:t>
            </a:r>
          </a:p>
          <a:p>
            <a:pPr algn="r" rtl="1">
              <a:lnSpc>
                <a:spcPct val="150000"/>
              </a:lnSpc>
            </a:pPr>
            <a:endParaRPr lang="ar-SA" sz="2800" i="1" dirty="0">
              <a:latin typeface="Al Tarikh" pitchFamily="2" charset="-78"/>
              <a:cs typeface="Al Tarikh" pitchFamily="2" charset="-78"/>
            </a:endParaRPr>
          </a:p>
          <a:p>
            <a:pPr marL="457200" indent="-457200" algn="r" rtl="1">
              <a:lnSpc>
                <a:spcPct val="150000"/>
              </a:lnSpc>
              <a:buFont typeface="Courier New" panose="02070309020205020404" pitchFamily="49" charset="0"/>
              <a:buChar char="o"/>
            </a:pPr>
            <a:r>
              <a:rPr lang="ar-SA" sz="2800" i="1" dirty="0">
                <a:latin typeface="Al Tarikh" pitchFamily="2" charset="-78"/>
                <a:cs typeface="Al Tarikh" pitchFamily="2" charset="-78"/>
              </a:rPr>
              <a:t> و لا يجوز التعاقد معه اذا انتهت خدمته بسبب الانقطاع عن العمل ،او الفصل للمصلحة العامة ، او عدم الصلاحية للعمل ، او كان مرتبطًا بعقد مع جهة حكومية أخرى او مع القطاع الخاص .(١٠٣)</a:t>
            </a:r>
            <a:endParaRPr lang="ar-SA" sz="2800" dirty="0">
              <a:latin typeface="Al Tarikh" pitchFamily="2" charset="-78"/>
              <a:cs typeface="Al Tarikh" pitchFamily="2" charset="-78"/>
            </a:endParaRPr>
          </a:p>
          <a:p>
            <a:pPr marL="457200" indent="-457200" algn="r" defTabSz="457200" rtl="1" eaLnBrk="1" latinLnBrk="0" hangingPunct="1">
              <a:buFont typeface="Courier New" panose="02070309020205020404" pitchFamily="49" charset="0"/>
              <a:buChar char="o"/>
            </a:pPr>
            <a:endParaRPr lang="ar-SA" sz="2400" i="1" dirty="0">
              <a:latin typeface="Al Tarikh" pitchFamily="2" charset="-78"/>
              <a:cs typeface="Al Tarikh" pitchFamily="2" charset="-78"/>
            </a:endParaRPr>
          </a:p>
        </p:txBody>
      </p:sp>
      <p:sp>
        <p:nvSpPr>
          <p:cNvPr id="3" name="مربع نص 2">
            <a:extLst>
              <a:ext uri="{FF2B5EF4-FFF2-40B4-BE49-F238E27FC236}">
                <a16:creationId xmlns:a16="http://schemas.microsoft.com/office/drawing/2014/main" id="{7DC640AE-9618-DA67-58C3-EF9A4C81CD2D}"/>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5" name="صورة 4">
            <a:extLst>
              <a:ext uri="{FF2B5EF4-FFF2-40B4-BE49-F238E27FC236}">
                <a16:creationId xmlns:a16="http://schemas.microsoft.com/office/drawing/2014/main" id="{81D9B28D-D996-11FB-1123-99F44F1480D1}"/>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6991E937-7A08-1008-D4CB-D90DBEA55EA3}"/>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131879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1207ED05-7AEE-13B5-AFFC-54A7780538F8}"/>
              </a:ext>
            </a:extLst>
          </p:cNvPr>
          <p:cNvSpPr>
            <a:spLocks noGrp="1"/>
          </p:cNvSpPr>
          <p:nvPr>
            <p:ph type="sldNum" sz="quarter" idx="12"/>
          </p:nvPr>
        </p:nvSpPr>
        <p:spPr>
          <a:xfrm>
            <a:off x="309559" y="1040292"/>
            <a:ext cx="811019" cy="503578"/>
          </a:xfrm>
        </p:spPr>
        <p:txBody>
          <a:bodyPr/>
          <a:lstStyle/>
          <a:p>
            <a:fld id="{098F827F-A5ED-0546-A3CE-688773DC6345}" type="slidenum">
              <a:rPr lang="ar-SA" smtClean="0"/>
              <a:t>3</a:t>
            </a:fld>
            <a:endParaRPr lang="ar-SA" dirty="0"/>
          </a:p>
        </p:txBody>
      </p:sp>
      <p:sp>
        <p:nvSpPr>
          <p:cNvPr id="4" name="مربع نص 3">
            <a:extLst>
              <a:ext uri="{FF2B5EF4-FFF2-40B4-BE49-F238E27FC236}">
                <a16:creationId xmlns:a16="http://schemas.microsoft.com/office/drawing/2014/main" id="{70B9E05A-DFEC-F058-F290-888C0E937E9F}"/>
              </a:ext>
            </a:extLst>
          </p:cNvPr>
          <p:cNvSpPr txBox="1"/>
          <p:nvPr/>
        </p:nvSpPr>
        <p:spPr>
          <a:xfrm>
            <a:off x="2565527" y="1302551"/>
            <a:ext cx="9316914" cy="3323987"/>
          </a:xfrm>
          <a:prstGeom prst="rect">
            <a:avLst/>
          </a:prstGeom>
          <a:noFill/>
        </p:spPr>
        <p:txBody>
          <a:bodyPr wrap="square">
            <a:spAutoFit/>
          </a:bodyPr>
          <a:lstStyle/>
          <a:p>
            <a:pPr marL="457200" indent="-457200" algn="r" rtl="1">
              <a:lnSpc>
                <a:spcPct val="150000"/>
              </a:lnSpc>
              <a:buFont typeface="Arial" panose="020B0604020202020204" pitchFamily="34" charset="0"/>
              <a:buChar char="•"/>
            </a:pPr>
            <a:r>
              <a:rPr lang="ar-SA" sz="2800" i="1" dirty="0">
                <a:latin typeface="Al Tarikh" pitchFamily="2" charset="-78"/>
                <a:cs typeface="Al Tarikh" pitchFamily="2" charset="-78"/>
              </a:rPr>
              <a:t>تعد وظيفة التوظيف من اهم وظائف المنظمة حيث تعد حجر الأساس في نجاح المنظمات في تحقيق أهدافها و قد اشارت المادة ( ٣٢ ) من اللائحة الى ان تتولى إدارة الموارد البشرية في الجهة الحكومية مسؤولية الإعلان و إدارة علمية التوظيف و تنسيقها و توثيقها بما يحقق مبدأ الوزارة وفق المقاييس التي يحددها اطار العمل التنظيمي لذلك يفترض على الجهة الحكومية ان تعد العدة لاختيار افضل المتنافسين من المتقدمين على وظائفها الشاغرة .</a:t>
            </a:r>
          </a:p>
        </p:txBody>
      </p:sp>
      <p:sp>
        <p:nvSpPr>
          <p:cNvPr id="5" name="مربع نص 4">
            <a:extLst>
              <a:ext uri="{FF2B5EF4-FFF2-40B4-BE49-F238E27FC236}">
                <a16:creationId xmlns:a16="http://schemas.microsoft.com/office/drawing/2014/main" id="{182E146A-D6FA-2D5C-4951-7C6496E3A473}"/>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6" name="صورة 5">
            <a:extLst>
              <a:ext uri="{FF2B5EF4-FFF2-40B4-BE49-F238E27FC236}">
                <a16:creationId xmlns:a16="http://schemas.microsoft.com/office/drawing/2014/main" id="{A1EE1C3A-21DA-F32D-7F33-528D776582F8}"/>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0E666019-34A4-FD2F-AFA4-3B8F5FECB4EE}"/>
              </a:ext>
            </a:extLst>
          </p:cNvPr>
          <p:cNvPicPr>
            <a:picLocks noChangeAspect="1"/>
          </p:cNvPicPr>
          <p:nvPr/>
        </p:nvPicPr>
        <p:blipFill>
          <a:blip r:embed="rId3"/>
          <a:stretch>
            <a:fillRect/>
          </a:stretch>
        </p:blipFill>
        <p:spPr>
          <a:xfrm>
            <a:off x="-389541" y="-482423"/>
            <a:ext cx="2688395" cy="2363190"/>
          </a:xfrm>
          <a:prstGeom prst="rect">
            <a:avLst/>
          </a:prstGeom>
        </p:spPr>
      </p:pic>
    </p:spTree>
    <p:extLst>
      <p:ext uri="{BB962C8B-B14F-4D97-AF65-F5344CB8AC3E}">
        <p14:creationId xmlns:p14="http://schemas.microsoft.com/office/powerpoint/2010/main" val="29846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3E04C48E-9C7D-27B3-DE28-2D31EA0B0732}"/>
              </a:ext>
            </a:extLst>
          </p:cNvPr>
          <p:cNvSpPr>
            <a:spLocks noGrp="1"/>
          </p:cNvSpPr>
          <p:nvPr>
            <p:ph type="sldNum" sz="quarter" idx="12"/>
          </p:nvPr>
        </p:nvSpPr>
        <p:spPr>
          <a:xfrm>
            <a:off x="349432" y="1040292"/>
            <a:ext cx="811019" cy="503578"/>
          </a:xfrm>
        </p:spPr>
        <p:txBody>
          <a:bodyPr/>
          <a:lstStyle/>
          <a:p>
            <a:fld id="{098F827F-A5ED-0546-A3CE-688773DC6345}" type="slidenum">
              <a:rPr lang="ar-SA" smtClean="0"/>
              <a:t>4</a:t>
            </a:fld>
            <a:endParaRPr lang="ar-SA" dirty="0"/>
          </a:p>
        </p:txBody>
      </p:sp>
      <p:sp>
        <p:nvSpPr>
          <p:cNvPr id="3" name="مربع نص 2">
            <a:extLst>
              <a:ext uri="{FF2B5EF4-FFF2-40B4-BE49-F238E27FC236}">
                <a16:creationId xmlns:a16="http://schemas.microsoft.com/office/drawing/2014/main" id="{171DD545-AE2B-643B-D2EE-54FEB950EF11}"/>
              </a:ext>
            </a:extLst>
          </p:cNvPr>
          <p:cNvSpPr txBox="1"/>
          <p:nvPr/>
        </p:nvSpPr>
        <p:spPr>
          <a:xfrm>
            <a:off x="1291079" y="890648"/>
            <a:ext cx="10420861" cy="6487160"/>
          </a:xfrm>
          <a:prstGeom prst="rect">
            <a:avLst/>
          </a:prstGeom>
          <a:noFill/>
        </p:spPr>
        <p:txBody>
          <a:bodyPr wrap="square">
            <a:spAutoFit/>
          </a:bodyPr>
          <a:lstStyle/>
          <a:p>
            <a:pPr marL="342900" indent="-342900" algn="r" defTabSz="457200" rtl="1" eaLnBrk="1" latinLnBrk="0" hangingPunct="1">
              <a:lnSpc>
                <a:spcPct val="150000"/>
              </a:lnSpc>
              <a:buFont typeface="Arial" panose="020B0604020202020204" pitchFamily="34" charset="0"/>
              <a:buChar char="•"/>
            </a:pPr>
            <a:r>
              <a:rPr lang="ar-SA" sz="3200" i="1" dirty="0">
                <a:latin typeface="Al Tarikh" pitchFamily="2" charset="-78"/>
                <a:cs typeface="Al Tarikh" pitchFamily="2" charset="-78"/>
              </a:rPr>
              <a:t>التوظيف :</a:t>
            </a:r>
          </a:p>
          <a:p>
            <a:pPr marL="800100" lvl="1" indent="-3429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هي السياسات و الإجراءات التي تطبقها الجهة الحكومية لاستقطاب و اختيار القوى العاملة ، و تمر هذه العملية بثلاث عناصر رئيسية هي على النحو التالي :</a:t>
            </a:r>
          </a:p>
          <a:p>
            <a:pPr marL="800100" lvl="1" indent="-342900" algn="r" rtl="1">
              <a:lnSpc>
                <a:spcPct val="150000"/>
              </a:lnSpc>
              <a:buFont typeface="Wingdings" pitchFamily="2" charset="2"/>
              <a:buChar char="§"/>
            </a:pPr>
            <a:r>
              <a:rPr lang="ar-SA" sz="2800" i="1" dirty="0">
                <a:solidFill>
                  <a:schemeClr val="tx2">
                    <a:lumMod val="90000"/>
                  </a:schemeClr>
                </a:solidFill>
                <a:latin typeface="Al Tarikh" pitchFamily="2" charset="-78"/>
                <a:cs typeface="Al Tarikh" pitchFamily="2" charset="-78"/>
              </a:rPr>
              <a:t>الاستقطاب الوظيفي :</a:t>
            </a:r>
          </a:p>
          <a:p>
            <a:pPr lvl="1" algn="r" rtl="1">
              <a:lnSpc>
                <a:spcPct val="150000"/>
              </a:lnSpc>
            </a:pPr>
            <a:r>
              <a:rPr lang="ar-SA" sz="2800" i="1" dirty="0">
                <a:solidFill>
                  <a:schemeClr val="tx2">
                    <a:lumMod val="90000"/>
                  </a:schemeClr>
                </a:solidFill>
                <a:latin typeface="Al Tarikh" pitchFamily="2" charset="-78"/>
                <a:cs typeface="Al Tarikh" pitchFamily="2" charset="-78"/>
              </a:rPr>
              <a:t>ويقصد به استقطاب و جذب اكثر عدد من طالبي التوظيف للوظائف الشاغرة ،و من اهم الطرق الاستقطاب المستخدمة الإعلان على موقع الجهة الحكومية على الانترنت ، التوصية من زميل فهي غير مكلفة اقتصاديًا و تنجح في استقطاب الفئات المناسبة للجهة الحكومية و لكن يفضل ان يستخدم معها طرق أخرى لأنه قد يكون بها نوع من التحيز و هناك طرق أخرى .</a:t>
            </a:r>
          </a:p>
          <a:p>
            <a:pPr lvl="2" algn="r" rtl="1">
              <a:lnSpc>
                <a:spcPct val="150000"/>
              </a:lnSpc>
            </a:pPr>
            <a:endParaRPr lang="ar-SA" sz="2400" i="1" dirty="0">
              <a:solidFill>
                <a:schemeClr val="tx2">
                  <a:lumMod val="90000"/>
                </a:schemeClr>
              </a:solidFill>
              <a:latin typeface="Al Tarikh" pitchFamily="2" charset="-78"/>
              <a:cs typeface="Al Tarikh" pitchFamily="2" charset="-78"/>
            </a:endParaRPr>
          </a:p>
        </p:txBody>
      </p:sp>
      <p:sp>
        <p:nvSpPr>
          <p:cNvPr id="4" name="مربع نص 3">
            <a:extLst>
              <a:ext uri="{FF2B5EF4-FFF2-40B4-BE49-F238E27FC236}">
                <a16:creationId xmlns:a16="http://schemas.microsoft.com/office/drawing/2014/main" id="{EDD8F23C-08F2-F74E-E2C4-08C9A96B710B}"/>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068E9A1F-2E7A-CAC7-4611-B29CCD02B516}"/>
              </a:ext>
            </a:extLst>
          </p:cNvPr>
          <p:cNvPicPr>
            <a:picLocks noChangeAspect="1"/>
          </p:cNvPicPr>
          <p:nvPr/>
        </p:nvPicPr>
        <p:blipFill>
          <a:blip r:embed="rId2"/>
          <a:stretch>
            <a:fillRect/>
          </a:stretch>
        </p:blipFill>
        <p:spPr>
          <a:xfrm>
            <a:off x="-389541" y="-506173"/>
            <a:ext cx="2688395" cy="2363190"/>
          </a:xfrm>
          <a:prstGeom prst="rect">
            <a:avLst/>
          </a:prstGeom>
        </p:spPr>
      </p:pic>
      <p:pic>
        <p:nvPicPr>
          <p:cNvPr id="8" name="صورة 7">
            <a:extLst>
              <a:ext uri="{FF2B5EF4-FFF2-40B4-BE49-F238E27FC236}">
                <a16:creationId xmlns:a16="http://schemas.microsoft.com/office/drawing/2014/main" id="{FC07E6B6-5517-352F-C876-D1AABD0842C7}"/>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2329822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6C94CA27-7D15-AE2D-BC4D-1166AA435A41}"/>
              </a:ext>
            </a:extLst>
          </p:cNvPr>
          <p:cNvSpPr>
            <a:spLocks noGrp="1"/>
          </p:cNvSpPr>
          <p:nvPr>
            <p:ph type="sldNum" sz="quarter" idx="12"/>
          </p:nvPr>
        </p:nvSpPr>
        <p:spPr>
          <a:xfrm>
            <a:off x="389250" y="941477"/>
            <a:ext cx="811019" cy="503578"/>
          </a:xfrm>
        </p:spPr>
        <p:txBody>
          <a:bodyPr/>
          <a:lstStyle/>
          <a:p>
            <a:fld id="{098F827F-A5ED-0546-A3CE-688773DC6345}" type="slidenum">
              <a:rPr lang="ar-SA" smtClean="0"/>
              <a:t>5</a:t>
            </a:fld>
            <a:endParaRPr lang="ar-SA"/>
          </a:p>
        </p:txBody>
      </p:sp>
      <p:sp>
        <p:nvSpPr>
          <p:cNvPr id="3" name="مربع نص 2">
            <a:extLst>
              <a:ext uri="{FF2B5EF4-FFF2-40B4-BE49-F238E27FC236}">
                <a16:creationId xmlns:a16="http://schemas.microsoft.com/office/drawing/2014/main" id="{1683B470-28FC-9804-DFB7-5A1795EEF506}"/>
              </a:ext>
            </a:extLst>
          </p:cNvPr>
          <p:cNvSpPr txBox="1"/>
          <p:nvPr/>
        </p:nvSpPr>
        <p:spPr>
          <a:xfrm>
            <a:off x="1648205" y="1361928"/>
            <a:ext cx="10154545" cy="3877985"/>
          </a:xfrm>
          <a:prstGeom prst="rect">
            <a:avLst/>
          </a:prstGeom>
          <a:noFill/>
        </p:spPr>
        <p:txBody>
          <a:bodyPr wrap="square">
            <a:spAutoFit/>
          </a:bodyPr>
          <a:lstStyle/>
          <a:p>
            <a:pPr marL="342900" indent="-342900" algn="r" defTabSz="457200" rtl="1" eaLnBrk="1" latinLnBrk="0" hangingPunct="1">
              <a:lnSpc>
                <a:spcPct val="150000"/>
              </a:lnSpc>
              <a:buFont typeface="Wingdings" pitchFamily="2" charset="2"/>
              <a:buChar char="§"/>
            </a:pPr>
            <a:r>
              <a:rPr lang="ar-SA" sz="3200" i="1" dirty="0">
                <a:solidFill>
                  <a:schemeClr val="tx2">
                    <a:lumMod val="90000"/>
                  </a:schemeClr>
                </a:solidFill>
                <a:latin typeface="Al Tarikh" pitchFamily="2" charset="-78"/>
                <a:cs typeface="Al Tarikh" pitchFamily="2" charset="-78"/>
              </a:rPr>
              <a:t>الاختيار :</a:t>
            </a:r>
          </a:p>
          <a:p>
            <a:pPr algn="r" defTabSz="457200" rtl="1" eaLnBrk="1" latinLnBrk="0" hangingPunct="1">
              <a:lnSpc>
                <a:spcPct val="150000"/>
              </a:lnSpc>
            </a:pPr>
            <a:r>
              <a:rPr lang="ar-SA" sz="2800" i="1" dirty="0">
                <a:solidFill>
                  <a:schemeClr val="tx2">
                    <a:lumMod val="90000"/>
                  </a:schemeClr>
                </a:solidFill>
                <a:latin typeface="Al Tarikh" pitchFamily="2" charset="-78"/>
                <a:cs typeface="Al Tarikh" pitchFamily="2" charset="-78"/>
              </a:rPr>
              <a:t>و يقصد به اختيار افضل العناصر من المتقدمين على الوظائف الشاغرة و تمر بثلاث مراحل هي :</a:t>
            </a:r>
          </a:p>
          <a:p>
            <a:pPr marL="914400" lvl="1" indent="-457200" algn="r" rtl="1">
              <a:lnSpc>
                <a:spcPct val="150000"/>
              </a:lnSpc>
              <a:buFont typeface="+mj-lt"/>
              <a:buAutoNum type="arabicPeriod"/>
            </a:pPr>
            <a:r>
              <a:rPr lang="ar-SA" sz="2800" i="1" dirty="0">
                <a:solidFill>
                  <a:schemeClr val="tx2">
                    <a:lumMod val="90000"/>
                  </a:schemeClr>
                </a:solidFill>
                <a:latin typeface="Al Tarikh" pitchFamily="2" charset="-78"/>
                <a:cs typeface="Al Tarikh" pitchFamily="2" charset="-78"/>
              </a:rPr>
              <a:t>فحص طلبات التوظيف آليًا لاستبعاد من لا تتوفر فيه شروط و متطلبات الوظيفة . </a:t>
            </a:r>
          </a:p>
          <a:p>
            <a:pPr marL="914400" lvl="1" indent="-457200" algn="r" rtl="1">
              <a:lnSpc>
                <a:spcPct val="150000"/>
              </a:lnSpc>
              <a:buFont typeface="+mj-lt"/>
              <a:buAutoNum type="arabicPeriod"/>
            </a:pPr>
            <a:r>
              <a:rPr lang="ar-SA" sz="2800" i="1" dirty="0">
                <a:solidFill>
                  <a:schemeClr val="tx2">
                    <a:lumMod val="90000"/>
                  </a:schemeClr>
                </a:solidFill>
                <a:latin typeface="Al Tarikh" pitchFamily="2" charset="-78"/>
                <a:cs typeface="Al Tarikh" pitchFamily="2" charset="-78"/>
              </a:rPr>
              <a:t>المقابلات الشخصية : من ابرز طرق اختيار القوى العاملة المقابلات الشخصية و هي ثلاثة أنواع :</a:t>
            </a:r>
          </a:p>
          <a:p>
            <a:pPr lvl="1" algn="r" rtl="1">
              <a:lnSpc>
                <a:spcPct val="150000"/>
              </a:lnSpc>
            </a:pPr>
            <a:endParaRPr lang="ar-SA" sz="2400" i="1" dirty="0">
              <a:solidFill>
                <a:schemeClr val="tx2">
                  <a:lumMod val="90000"/>
                </a:schemeClr>
              </a:solidFill>
              <a:latin typeface="Al Tarikh" pitchFamily="2" charset="-78"/>
              <a:cs typeface="Al Tarikh" pitchFamily="2" charset="-78"/>
            </a:endParaRPr>
          </a:p>
          <a:p>
            <a:pPr lvl="1" algn="r" rtl="1">
              <a:lnSpc>
                <a:spcPct val="150000"/>
              </a:lnSpc>
            </a:pPr>
            <a:endParaRPr lang="ar-SA" sz="2400" i="1" dirty="0">
              <a:solidFill>
                <a:schemeClr val="tx2">
                  <a:lumMod val="90000"/>
                </a:schemeClr>
              </a:solidFill>
              <a:latin typeface="Al Tarikh" pitchFamily="2" charset="-78"/>
              <a:cs typeface="Al Tarikh" pitchFamily="2" charset="-78"/>
            </a:endParaRPr>
          </a:p>
        </p:txBody>
      </p:sp>
      <p:sp>
        <p:nvSpPr>
          <p:cNvPr id="4" name="مربع نص 3">
            <a:extLst>
              <a:ext uri="{FF2B5EF4-FFF2-40B4-BE49-F238E27FC236}">
                <a16:creationId xmlns:a16="http://schemas.microsoft.com/office/drawing/2014/main" id="{26A8ABA9-B8CC-BE93-0D05-52919E154809}"/>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5CECA64E-525D-411B-3590-8B4593A73CA6}"/>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C269BC87-3359-14C9-32CF-96A7A32B568D}"/>
              </a:ext>
            </a:extLst>
          </p:cNvPr>
          <p:cNvPicPr>
            <a:picLocks noChangeAspect="1"/>
          </p:cNvPicPr>
          <p:nvPr/>
        </p:nvPicPr>
        <p:blipFill>
          <a:blip r:embed="rId3"/>
          <a:stretch>
            <a:fillRect/>
          </a:stretch>
        </p:blipFill>
        <p:spPr>
          <a:xfrm>
            <a:off x="-389541" y="-506173"/>
            <a:ext cx="2688395" cy="2363190"/>
          </a:xfrm>
          <a:prstGeom prst="rect">
            <a:avLst/>
          </a:prstGeom>
        </p:spPr>
      </p:pic>
    </p:spTree>
    <p:extLst>
      <p:ext uri="{BB962C8B-B14F-4D97-AF65-F5344CB8AC3E}">
        <p14:creationId xmlns:p14="http://schemas.microsoft.com/office/powerpoint/2010/main" val="119902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458845C2-B76E-E321-2439-83BE9A073800}"/>
              </a:ext>
            </a:extLst>
          </p:cNvPr>
          <p:cNvSpPr>
            <a:spLocks noGrp="1"/>
          </p:cNvSpPr>
          <p:nvPr>
            <p:ph type="sldNum" sz="quarter" idx="12"/>
          </p:nvPr>
        </p:nvSpPr>
        <p:spPr>
          <a:xfrm>
            <a:off x="288480" y="1050762"/>
            <a:ext cx="811019" cy="503578"/>
          </a:xfrm>
        </p:spPr>
        <p:txBody>
          <a:bodyPr/>
          <a:lstStyle/>
          <a:p>
            <a:fld id="{098F827F-A5ED-0546-A3CE-688773DC6345}" type="slidenum">
              <a:rPr lang="ar-SA" smtClean="0"/>
              <a:t>6</a:t>
            </a:fld>
            <a:endParaRPr lang="ar-SA"/>
          </a:p>
        </p:txBody>
      </p:sp>
      <p:sp>
        <p:nvSpPr>
          <p:cNvPr id="3" name="مربع نص 2">
            <a:extLst>
              <a:ext uri="{FF2B5EF4-FFF2-40B4-BE49-F238E27FC236}">
                <a16:creationId xmlns:a16="http://schemas.microsoft.com/office/drawing/2014/main" id="{25477DE3-5A00-D815-A27E-6E34A32F77D7}"/>
              </a:ext>
            </a:extLst>
          </p:cNvPr>
          <p:cNvSpPr txBox="1"/>
          <p:nvPr/>
        </p:nvSpPr>
        <p:spPr>
          <a:xfrm>
            <a:off x="1863207" y="1302551"/>
            <a:ext cx="10040313" cy="3970318"/>
          </a:xfrm>
          <a:prstGeom prst="rect">
            <a:avLst/>
          </a:prstGeom>
          <a:noFill/>
        </p:spPr>
        <p:txBody>
          <a:bodyPr wrap="square">
            <a:spAutoFit/>
          </a:bodyPr>
          <a:lstStyle/>
          <a:p>
            <a:pPr marL="457200" indent="-4572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المقابلة غير المقننة :و يقصد بها المقابلة الحرة التي يتم خلالها طرح أسئلة مختلفة على المتقدم و تترك له الحرية في الحديث و الإجابة عن تلك الأسئلة دون تدخل او مقاطعة الا في حدود ضيقة حتى ضيقة حتى انتهاء المرشح من حديثة و اثناء المقابلة يقوم المقابل بتدوين بعض الكلمات ( </a:t>
            </a:r>
            <a:r>
              <a:rPr lang="en-US" sz="2800" i="1" dirty="0">
                <a:solidFill>
                  <a:schemeClr val="tx2">
                    <a:lumMod val="90000"/>
                  </a:schemeClr>
                </a:solidFill>
                <a:latin typeface="Al Tarikh" pitchFamily="2" charset="-78"/>
                <a:cs typeface="Al Tarikh" pitchFamily="2" charset="-78"/>
              </a:rPr>
              <a:t>keyword </a:t>
            </a:r>
            <a:r>
              <a:rPr lang="ar-SA" sz="2800" i="1" dirty="0">
                <a:solidFill>
                  <a:schemeClr val="tx2">
                    <a:lumMod val="90000"/>
                  </a:schemeClr>
                </a:solidFill>
                <a:latin typeface="Al Tarikh" pitchFamily="2" charset="-78"/>
                <a:cs typeface="Al Tarikh" pitchFamily="2" charset="-78"/>
              </a:rPr>
              <a:t>  ) التي وردت في سياق المقابلة باعتبارها مفاتيح تساعد على فهم و تحليل شخصية المتقدم و كذلك للمساعدة في طرح أسئلة أخرى و يصلح هذا النوع من المقابلات لاختيار القيادات العليا او شغل المراكز القيادات العليا او شغل المراكز القيادية في المنظمة .</a:t>
            </a:r>
          </a:p>
        </p:txBody>
      </p:sp>
      <p:sp>
        <p:nvSpPr>
          <p:cNvPr id="4" name="مربع نص 3">
            <a:extLst>
              <a:ext uri="{FF2B5EF4-FFF2-40B4-BE49-F238E27FC236}">
                <a16:creationId xmlns:a16="http://schemas.microsoft.com/office/drawing/2014/main" id="{2C7FCFFE-DADC-A4E9-1533-5725F8C2E275}"/>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5BFEB528-192F-3446-0704-ACFB8DCB573F}"/>
              </a:ext>
            </a:extLst>
          </p:cNvPr>
          <p:cNvPicPr>
            <a:picLocks noChangeAspect="1"/>
          </p:cNvPicPr>
          <p:nvPr/>
        </p:nvPicPr>
        <p:blipFill>
          <a:blip r:embed="rId2"/>
          <a:stretch>
            <a:fillRect/>
          </a:stretch>
        </p:blipFill>
        <p:spPr>
          <a:xfrm>
            <a:off x="-389541" y="-565549"/>
            <a:ext cx="2688395" cy="2363190"/>
          </a:xfrm>
          <a:prstGeom prst="rect">
            <a:avLst/>
          </a:prstGeom>
        </p:spPr>
      </p:pic>
      <p:pic>
        <p:nvPicPr>
          <p:cNvPr id="8" name="صورة 7">
            <a:extLst>
              <a:ext uri="{FF2B5EF4-FFF2-40B4-BE49-F238E27FC236}">
                <a16:creationId xmlns:a16="http://schemas.microsoft.com/office/drawing/2014/main" id="{E02EB313-27C9-DDD8-3D28-DD7F1F189720}"/>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3488621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1083C08D-24C2-6B2A-E0A9-138002F0B7A3}"/>
              </a:ext>
            </a:extLst>
          </p:cNvPr>
          <p:cNvSpPr>
            <a:spLocks noGrp="1"/>
          </p:cNvSpPr>
          <p:nvPr>
            <p:ph type="sldNum" sz="quarter" idx="12"/>
          </p:nvPr>
        </p:nvSpPr>
        <p:spPr>
          <a:xfrm>
            <a:off x="207249" y="954219"/>
            <a:ext cx="811019" cy="503578"/>
          </a:xfrm>
        </p:spPr>
        <p:txBody>
          <a:bodyPr/>
          <a:lstStyle/>
          <a:p>
            <a:fld id="{098F827F-A5ED-0546-A3CE-688773DC6345}" type="slidenum">
              <a:rPr lang="ar-SA" smtClean="0"/>
              <a:t>7</a:t>
            </a:fld>
            <a:endParaRPr lang="ar-SA" dirty="0"/>
          </a:p>
        </p:txBody>
      </p:sp>
      <p:sp>
        <p:nvSpPr>
          <p:cNvPr id="3" name="مربع نص 2">
            <a:extLst>
              <a:ext uri="{FF2B5EF4-FFF2-40B4-BE49-F238E27FC236}">
                <a16:creationId xmlns:a16="http://schemas.microsoft.com/office/drawing/2014/main" id="{5364F38B-59F9-EEDA-F994-53E92BE5AE15}"/>
              </a:ext>
            </a:extLst>
          </p:cNvPr>
          <p:cNvSpPr txBox="1"/>
          <p:nvPr/>
        </p:nvSpPr>
        <p:spPr>
          <a:xfrm>
            <a:off x="1077323" y="954219"/>
            <a:ext cx="10767142" cy="5170646"/>
          </a:xfrm>
          <a:prstGeom prst="rect">
            <a:avLst/>
          </a:prstGeom>
          <a:noFill/>
        </p:spPr>
        <p:txBody>
          <a:bodyPr wrap="square">
            <a:spAutoFit/>
          </a:bodyPr>
          <a:lstStyle/>
          <a:p>
            <a:pPr marL="342900" indent="-3429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المقابلة شبه المقننة: يقصد بها المقابلة التي يقوم المقابل بالإعداد لها من خلال الاطلاع على الوصف الوظيفي ، طلب التوظيف ، ملف الموظف و ما يحتويه من شهادات و خبرات من اجل تحديد رؤوس الموضوعات التي سوف تدور حولها المقابلة و في العادة يعد نموذج المقابلة شبة المقننة مسبقًا يتضمن رؤوس موضوعات مثل : المظهر العام ، الشخصية ، الثقافة العامة ، اللباقة ، التمكن ، الحوار ، الاهتمام بمجال العمل المقدم عليه .</a:t>
            </a:r>
          </a:p>
          <a:p>
            <a:pPr marL="342900" indent="-3429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المقابلة المقننة : ويقصد بها المقابلة التي تحاول قياس المعارف و المهارات المطلوبة قياسًا موضوعيًا و ذلك من خلال الرجوع الى الوصف الوظيفي للوظيفة و إعداد أسئلة المقابلة من خلاله مع تطعيم هذه الاختبارات بأسئلة خاصة بالذكاء او الثقافة العامة .</a:t>
            </a:r>
          </a:p>
          <a:p>
            <a:pPr marL="342900" indent="-342900" algn="r" rtl="1">
              <a:lnSpc>
                <a:spcPct val="150000"/>
              </a:lnSpc>
              <a:buFont typeface="Wingdings" pitchFamily="2" charset="2"/>
              <a:buChar char="ü"/>
            </a:pPr>
            <a:endParaRPr lang="ar-SA" sz="2400" i="1" dirty="0">
              <a:solidFill>
                <a:schemeClr val="tx2">
                  <a:lumMod val="90000"/>
                </a:schemeClr>
              </a:solidFill>
              <a:latin typeface="Al Tarikh" pitchFamily="2" charset="-78"/>
              <a:cs typeface="Al Tarikh" pitchFamily="2" charset="-78"/>
            </a:endParaRPr>
          </a:p>
        </p:txBody>
      </p:sp>
      <p:sp>
        <p:nvSpPr>
          <p:cNvPr id="4" name="مربع نص 3">
            <a:extLst>
              <a:ext uri="{FF2B5EF4-FFF2-40B4-BE49-F238E27FC236}">
                <a16:creationId xmlns:a16="http://schemas.microsoft.com/office/drawing/2014/main" id="{10BCCDFE-5463-66C5-E545-2F3B63D89746}"/>
              </a:ext>
            </a:extLst>
          </p:cNvPr>
          <p:cNvSpPr txBox="1"/>
          <p:nvPr/>
        </p:nvSpPr>
        <p:spPr>
          <a:xfrm>
            <a:off x="-396357" y="6408058"/>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352D66A9-C6AE-191B-4EDE-3767C31AE75E}"/>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1B53A90D-0A39-5231-D969-CB11ADF7374E}"/>
              </a:ext>
            </a:extLst>
          </p:cNvPr>
          <p:cNvPicPr>
            <a:picLocks noChangeAspect="1"/>
          </p:cNvPicPr>
          <p:nvPr/>
        </p:nvPicPr>
        <p:blipFill>
          <a:blip r:embed="rId3"/>
          <a:stretch>
            <a:fillRect/>
          </a:stretch>
        </p:blipFill>
        <p:spPr>
          <a:xfrm>
            <a:off x="-389541" y="-565549"/>
            <a:ext cx="2688395" cy="2363190"/>
          </a:xfrm>
          <a:prstGeom prst="rect">
            <a:avLst/>
          </a:prstGeom>
        </p:spPr>
      </p:pic>
    </p:spTree>
    <p:extLst>
      <p:ext uri="{BB962C8B-B14F-4D97-AF65-F5344CB8AC3E}">
        <p14:creationId xmlns:p14="http://schemas.microsoft.com/office/powerpoint/2010/main" val="234356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816D9BF2-F3CA-7A07-F216-55D8A68353AF}"/>
              </a:ext>
            </a:extLst>
          </p:cNvPr>
          <p:cNvSpPr>
            <a:spLocks noGrp="1"/>
          </p:cNvSpPr>
          <p:nvPr>
            <p:ph type="sldNum" sz="quarter" idx="12"/>
          </p:nvPr>
        </p:nvSpPr>
        <p:spPr>
          <a:xfrm>
            <a:off x="288480" y="1050762"/>
            <a:ext cx="811019" cy="503578"/>
          </a:xfrm>
        </p:spPr>
        <p:txBody>
          <a:bodyPr/>
          <a:lstStyle/>
          <a:p>
            <a:fld id="{098F827F-A5ED-0546-A3CE-688773DC6345}" type="slidenum">
              <a:rPr lang="ar-SA" smtClean="0"/>
              <a:t>8</a:t>
            </a:fld>
            <a:endParaRPr lang="ar-SA" dirty="0"/>
          </a:p>
        </p:txBody>
      </p:sp>
      <p:sp>
        <p:nvSpPr>
          <p:cNvPr id="3" name="مربع نص 2">
            <a:extLst>
              <a:ext uri="{FF2B5EF4-FFF2-40B4-BE49-F238E27FC236}">
                <a16:creationId xmlns:a16="http://schemas.microsoft.com/office/drawing/2014/main" id="{81B473ED-8B3D-6505-63D8-3EA9DC1294E0}"/>
              </a:ext>
            </a:extLst>
          </p:cNvPr>
          <p:cNvSpPr txBox="1"/>
          <p:nvPr/>
        </p:nvSpPr>
        <p:spPr>
          <a:xfrm>
            <a:off x="2202722" y="1655224"/>
            <a:ext cx="9564028" cy="3323987"/>
          </a:xfrm>
          <a:prstGeom prst="rect">
            <a:avLst/>
          </a:prstGeom>
          <a:noFill/>
        </p:spPr>
        <p:txBody>
          <a:bodyPr wrap="square">
            <a:spAutoFit/>
          </a:bodyPr>
          <a:lstStyle/>
          <a:p>
            <a:pPr marL="342900" indent="-342900" algn="r" rtl="1">
              <a:lnSpc>
                <a:spcPct val="150000"/>
              </a:lnSpc>
              <a:buFont typeface="Wingdings" pitchFamily="2" charset="2"/>
              <a:buChar char="§"/>
            </a:pPr>
            <a:r>
              <a:rPr lang="ar-SA" sz="2800" i="1" dirty="0">
                <a:solidFill>
                  <a:schemeClr val="tx2">
                    <a:lumMod val="90000"/>
                  </a:schemeClr>
                </a:solidFill>
                <a:latin typeface="Al Tarikh" pitchFamily="2" charset="-78"/>
                <a:cs typeface="Al Tarikh" pitchFamily="2" charset="-78"/>
              </a:rPr>
              <a:t>الاختبارات الوظيفية و تنقسم الى :</a:t>
            </a:r>
          </a:p>
          <a:p>
            <a:pPr marL="800100" lvl="1" indent="-3429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اختبار الذكاء : تهدف الى المساعدة في اختيار المرشحين القيادين و هي اختبارات معده سلفًا و قد خضعت لمعياري المصداقية و الثبات مع نتائجها .</a:t>
            </a:r>
          </a:p>
          <a:p>
            <a:pPr marL="800100" lvl="1" indent="-3429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 اختبارات القدرات و الاستعدادات : يقصد بها الاختبار الذي يساعد على تحديد مستوى استعداد المرشح للعمل و معرفة مناسبة قدراته للوظيفة . </a:t>
            </a:r>
          </a:p>
        </p:txBody>
      </p:sp>
      <p:sp>
        <p:nvSpPr>
          <p:cNvPr id="4" name="مربع نص 3">
            <a:extLst>
              <a:ext uri="{FF2B5EF4-FFF2-40B4-BE49-F238E27FC236}">
                <a16:creationId xmlns:a16="http://schemas.microsoft.com/office/drawing/2014/main" id="{255B4FEA-9431-E2B7-AEBD-6C8B3B4C9272}"/>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EDB8655F-8571-749F-08E1-56A8B94254AD}"/>
              </a:ext>
            </a:extLst>
          </p:cNvPr>
          <p:cNvPicPr>
            <a:picLocks noChangeAspect="1"/>
          </p:cNvPicPr>
          <p:nvPr/>
        </p:nvPicPr>
        <p:blipFill>
          <a:blip r:embed="rId2"/>
          <a:stretch>
            <a:fillRect/>
          </a:stretch>
        </p:blipFill>
        <p:spPr>
          <a:xfrm>
            <a:off x="-396357" y="-486919"/>
            <a:ext cx="2688395" cy="2363190"/>
          </a:xfrm>
          <a:prstGeom prst="rect">
            <a:avLst/>
          </a:prstGeom>
        </p:spPr>
      </p:pic>
      <p:pic>
        <p:nvPicPr>
          <p:cNvPr id="8" name="صورة 7">
            <a:extLst>
              <a:ext uri="{FF2B5EF4-FFF2-40B4-BE49-F238E27FC236}">
                <a16:creationId xmlns:a16="http://schemas.microsoft.com/office/drawing/2014/main" id="{620A3E51-9AB9-82CF-4635-206075D276E4}"/>
              </a:ext>
            </a:extLst>
          </p:cNvPr>
          <p:cNvPicPr>
            <a:picLocks noChangeAspect="1"/>
          </p:cNvPicPr>
          <p:nvPr/>
        </p:nvPicPr>
        <p:blipFill>
          <a:blip r:embed="rId3"/>
          <a:stretch>
            <a:fillRect/>
          </a:stretch>
        </p:blipFill>
        <p:spPr>
          <a:xfrm>
            <a:off x="11293432" y="349061"/>
            <a:ext cx="711787" cy="691231"/>
          </a:xfrm>
          <a:prstGeom prst="rect">
            <a:avLst/>
          </a:prstGeom>
        </p:spPr>
      </p:pic>
    </p:spTree>
    <p:extLst>
      <p:ext uri="{BB962C8B-B14F-4D97-AF65-F5344CB8AC3E}">
        <p14:creationId xmlns:p14="http://schemas.microsoft.com/office/powerpoint/2010/main" val="255179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21F25C97-8E74-CCD7-2EA3-09B67539BDB8}"/>
              </a:ext>
            </a:extLst>
          </p:cNvPr>
          <p:cNvSpPr>
            <a:spLocks noGrp="1"/>
          </p:cNvSpPr>
          <p:nvPr>
            <p:ph type="sldNum" sz="quarter" idx="12"/>
          </p:nvPr>
        </p:nvSpPr>
        <p:spPr>
          <a:xfrm>
            <a:off x="261296" y="935140"/>
            <a:ext cx="811019" cy="503578"/>
          </a:xfrm>
        </p:spPr>
        <p:txBody>
          <a:bodyPr/>
          <a:lstStyle/>
          <a:p>
            <a:fld id="{098F827F-A5ED-0546-A3CE-688773DC6345}" type="slidenum">
              <a:rPr lang="ar-SA" smtClean="0"/>
              <a:t>9</a:t>
            </a:fld>
            <a:endParaRPr lang="ar-SA" dirty="0"/>
          </a:p>
        </p:txBody>
      </p:sp>
      <p:sp>
        <p:nvSpPr>
          <p:cNvPr id="4" name="مربع نص 3">
            <a:extLst>
              <a:ext uri="{FF2B5EF4-FFF2-40B4-BE49-F238E27FC236}">
                <a16:creationId xmlns:a16="http://schemas.microsoft.com/office/drawing/2014/main" id="{A868BBED-A84A-19B7-9A03-D7EA13A4AB06}"/>
              </a:ext>
            </a:extLst>
          </p:cNvPr>
          <p:cNvSpPr txBox="1"/>
          <p:nvPr/>
        </p:nvSpPr>
        <p:spPr>
          <a:xfrm>
            <a:off x="2133143" y="1186929"/>
            <a:ext cx="9797561" cy="3323987"/>
          </a:xfrm>
          <a:prstGeom prst="rect">
            <a:avLst/>
          </a:prstGeom>
          <a:noFill/>
        </p:spPr>
        <p:txBody>
          <a:bodyPr wrap="square">
            <a:spAutoFit/>
          </a:bodyPr>
          <a:lstStyle/>
          <a:p>
            <a:pPr marL="342900" indent="-3429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الاختبارات الشخصية : و هي تهدف الى قياس مدى توفر خصائص معينة من الخصائص الشخصية التي تحتاج إليها الوظيفة في الشخص المتقدم ، و هذا النوع من الاختبار مفيد لاختيار المرشحين للوظائف الاشرافية .</a:t>
            </a:r>
          </a:p>
          <a:p>
            <a:pPr marL="342900" indent="-342900" algn="r" rtl="1">
              <a:lnSpc>
                <a:spcPct val="150000"/>
              </a:lnSpc>
              <a:buFont typeface="Wingdings" pitchFamily="2" charset="2"/>
              <a:buChar char="ü"/>
            </a:pPr>
            <a:r>
              <a:rPr lang="ar-SA" sz="2800" i="1" dirty="0">
                <a:solidFill>
                  <a:schemeClr val="tx2">
                    <a:lumMod val="90000"/>
                  </a:schemeClr>
                </a:solidFill>
                <a:latin typeface="Al Tarikh" pitchFamily="2" charset="-78"/>
                <a:cs typeface="Al Tarikh" pitchFamily="2" charset="-78"/>
              </a:rPr>
              <a:t>اختبارات الأداء :و هي تهدف الى قياس أداء المرشح للوظيفة التي سوف يعين عليها مثل : وظائف معالجة الكلمات ، وظائف الحاسب الآلي ، وظائف المحاسبة .</a:t>
            </a:r>
            <a:endParaRPr lang="ar-SA" sz="2400" i="1" dirty="0">
              <a:solidFill>
                <a:schemeClr val="tx2">
                  <a:lumMod val="90000"/>
                </a:schemeClr>
              </a:solidFill>
              <a:latin typeface="Al Tarikh" pitchFamily="2" charset="-78"/>
              <a:cs typeface="Al Tarikh" pitchFamily="2" charset="-78"/>
            </a:endParaRPr>
          </a:p>
        </p:txBody>
      </p:sp>
      <p:sp>
        <p:nvSpPr>
          <p:cNvPr id="5" name="مربع نص 4">
            <a:extLst>
              <a:ext uri="{FF2B5EF4-FFF2-40B4-BE49-F238E27FC236}">
                <a16:creationId xmlns:a16="http://schemas.microsoft.com/office/drawing/2014/main" id="{1A5A9AFC-BBF0-E250-567A-2EBF82475492}"/>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D96866F5-D9C4-C5A0-A405-A41BE899327F}"/>
              </a:ext>
            </a:extLst>
          </p:cNvPr>
          <p:cNvPicPr>
            <a:picLocks noChangeAspect="1"/>
          </p:cNvPicPr>
          <p:nvPr/>
        </p:nvPicPr>
        <p:blipFill>
          <a:blip r:embed="rId2"/>
          <a:stretch>
            <a:fillRect/>
          </a:stretch>
        </p:blipFill>
        <p:spPr>
          <a:xfrm>
            <a:off x="11293432" y="349061"/>
            <a:ext cx="711787" cy="691231"/>
          </a:xfrm>
          <a:prstGeom prst="rect">
            <a:avLst/>
          </a:prstGeom>
        </p:spPr>
      </p:pic>
      <p:pic>
        <p:nvPicPr>
          <p:cNvPr id="8" name="صورة 7">
            <a:extLst>
              <a:ext uri="{FF2B5EF4-FFF2-40B4-BE49-F238E27FC236}">
                <a16:creationId xmlns:a16="http://schemas.microsoft.com/office/drawing/2014/main" id="{8B23266A-C452-A81B-E0F5-B6379BCD40CB}"/>
              </a:ext>
            </a:extLst>
          </p:cNvPr>
          <p:cNvPicPr>
            <a:picLocks noChangeAspect="1"/>
          </p:cNvPicPr>
          <p:nvPr/>
        </p:nvPicPr>
        <p:blipFill>
          <a:blip r:embed="rId3"/>
          <a:stretch>
            <a:fillRect/>
          </a:stretch>
        </p:blipFill>
        <p:spPr>
          <a:xfrm>
            <a:off x="-396357" y="-391917"/>
            <a:ext cx="2688395" cy="2363190"/>
          </a:xfrm>
          <a:prstGeom prst="rect">
            <a:avLst/>
          </a:prstGeom>
        </p:spPr>
      </p:pic>
    </p:spTree>
    <p:extLst>
      <p:ext uri="{BB962C8B-B14F-4D97-AF65-F5344CB8AC3E}">
        <p14:creationId xmlns:p14="http://schemas.microsoft.com/office/powerpoint/2010/main" val="3354095460"/>
      </p:ext>
    </p:extLst>
  </p:cSld>
  <p:clrMapOvr>
    <a:masterClrMapping/>
  </p:clrMapOvr>
</p:sld>
</file>

<file path=ppt/theme/theme1.xml><?xml version="1.0" encoding="utf-8"?>
<a:theme xmlns:a="http://schemas.openxmlformats.org/drawingml/2006/main" name="Office_9625033_TF10001119">
  <a:themeElements>
    <a:clrScheme name="معرض">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معرض">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عرض">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_9625033_TF10001119" id="{59CA0668-08DF-4C1F-91E8-A46AFF163BD4}" vid="{F2686C45-3821-43CA-8488-CEB2B5FD0DBC}"/>
    </a:ext>
  </a:extLst>
</a:theme>
</file>

<file path=docProps/app.xml><?xml version="1.0" encoding="utf-8"?>
<Properties xmlns="http://schemas.openxmlformats.org/officeDocument/2006/extended-properties" xmlns:vt="http://schemas.openxmlformats.org/officeDocument/2006/docPropsVTypes">
  <Template>{9F5E31E2-A886-8540-9D06-99EC4FDF4507}tf10001119</Template>
  <TotalTime>182</TotalTime>
  <Words>2066</Words>
  <Application>Microsoft Office PowerPoint</Application>
  <PresentationFormat>شاشة عريضة</PresentationFormat>
  <Paragraphs>152</Paragraphs>
  <Slides>25</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25</vt:i4>
      </vt:variant>
    </vt:vector>
  </HeadingPairs>
  <TitlesOfParts>
    <vt:vector size="36" baseType="lpstr">
      <vt:lpstr>Al Nile</vt:lpstr>
      <vt:lpstr>Al Tarikh</vt:lpstr>
      <vt:lpstr>Arial</vt:lpstr>
      <vt:lpstr>Courier New</vt:lpstr>
      <vt:lpstr>Geeza Pro</vt:lpstr>
      <vt:lpstr>Gill Sans MT</vt:lpstr>
      <vt:lpstr>Helvetica Neue</vt:lpstr>
      <vt:lpstr>Mishafi</vt:lpstr>
      <vt:lpstr>Mishafi Gold</vt:lpstr>
      <vt:lpstr>Wingdings</vt:lpstr>
      <vt:lpstr>Office_9625033_TF10001119</vt:lpstr>
      <vt:lpstr>عرض تقديمي في PowerPoint</vt:lpstr>
      <vt:lpstr>التوظيف ( التعيين / التعاقد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joud otaibi</dc:creator>
  <cp:lastModifiedBy>ليلى خيري</cp:lastModifiedBy>
  <cp:revision>15</cp:revision>
  <dcterms:created xsi:type="dcterms:W3CDTF">2023-02-20T19:09:27Z</dcterms:created>
  <dcterms:modified xsi:type="dcterms:W3CDTF">2023-10-17T14:32:43Z</dcterms:modified>
</cp:coreProperties>
</file>