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notesMasterIdLst>
    <p:notesMasterId r:id="rId21"/>
  </p:notesMasterIdLst>
  <p:sldIdLst>
    <p:sldId id="330" r:id="rId2"/>
    <p:sldId id="331" r:id="rId3"/>
    <p:sldId id="371" r:id="rId4"/>
    <p:sldId id="372" r:id="rId5"/>
    <p:sldId id="373" r:id="rId6"/>
    <p:sldId id="385" r:id="rId7"/>
    <p:sldId id="378" r:id="rId8"/>
    <p:sldId id="375" r:id="rId9"/>
    <p:sldId id="257" r:id="rId10"/>
    <p:sldId id="382" r:id="rId11"/>
    <p:sldId id="329" r:id="rId12"/>
    <p:sldId id="377" r:id="rId13"/>
    <p:sldId id="374" r:id="rId14"/>
    <p:sldId id="386" r:id="rId15"/>
    <p:sldId id="376" r:id="rId16"/>
    <p:sldId id="379" r:id="rId17"/>
    <p:sldId id="380" r:id="rId18"/>
    <p:sldId id="384"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72"/>
    <p:restoredTop sz="94650"/>
  </p:normalViewPr>
  <p:slideViewPr>
    <p:cSldViewPr snapToGrid="0">
      <p:cViewPr varScale="1">
        <p:scale>
          <a:sx n="54" d="100"/>
          <a:sy n="54" d="100"/>
        </p:scale>
        <p:origin x="16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433CBAD-A1F6-9B4D-92D0-07670AB88D21}" type="datetimeFigureOut">
              <a:rPr lang="ar-SA" smtClean="0"/>
              <a:t>03/04/45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810D35C-B6E5-024A-A5F7-1B901651E013}" type="slidenum">
              <a:rPr lang="ar-SA" smtClean="0"/>
              <a:t>‹#›</a:t>
            </a:fld>
            <a:endParaRPr lang="ar-SA"/>
          </a:p>
        </p:txBody>
      </p:sp>
    </p:spTree>
    <p:extLst>
      <p:ext uri="{BB962C8B-B14F-4D97-AF65-F5344CB8AC3E}">
        <p14:creationId xmlns:p14="http://schemas.microsoft.com/office/powerpoint/2010/main" val="2208244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810D35C-B6E5-024A-A5F7-1B901651E013}" type="slidenum">
              <a:rPr lang="ar-SA" smtClean="0"/>
              <a:t>9</a:t>
            </a:fld>
            <a:endParaRPr lang="ar-SA"/>
          </a:p>
        </p:txBody>
      </p:sp>
    </p:spTree>
    <p:extLst>
      <p:ext uri="{BB962C8B-B14F-4D97-AF65-F5344CB8AC3E}">
        <p14:creationId xmlns:p14="http://schemas.microsoft.com/office/powerpoint/2010/main" val="79071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A5F044CA-9C7D-C44F-9C27-30C2F13385E3}" type="datetime1">
              <a:rPr lang="ar-SA" smtClean="0"/>
              <a:t>03/04/45</a:t>
            </a:fld>
            <a:endParaRPr lang="ar-SA"/>
          </a:p>
        </p:txBody>
      </p:sp>
      <p:sp>
        <p:nvSpPr>
          <p:cNvPr id="5" name="Footer Placeholder 4"/>
          <p:cNvSpPr>
            <a:spLocks noGrp="1"/>
          </p:cNvSpPr>
          <p:nvPr>
            <p:ph type="ftr" sz="quarter" idx="11"/>
          </p:nvPr>
        </p:nvSpPr>
        <p:spPr>
          <a:xfrm>
            <a:off x="2416500" y="329307"/>
            <a:ext cx="4973915" cy="309201"/>
          </a:xfrm>
        </p:spPr>
        <p:txBody>
          <a:bodyPr/>
          <a:lstStyle/>
          <a:p>
            <a:endParaRPr lang="ar-SA"/>
          </a:p>
        </p:txBody>
      </p:sp>
      <p:sp>
        <p:nvSpPr>
          <p:cNvPr id="6" name="Slide Number Placeholder 5"/>
          <p:cNvSpPr>
            <a:spLocks noGrp="1"/>
          </p:cNvSpPr>
          <p:nvPr>
            <p:ph type="sldNum" sz="quarter" idx="12"/>
          </p:nvPr>
        </p:nvSpPr>
        <p:spPr>
          <a:xfrm>
            <a:off x="1437664" y="798973"/>
            <a:ext cx="811019" cy="503578"/>
          </a:xfrm>
        </p:spPr>
        <p:txBody>
          <a:bodyPr/>
          <a:lstStyle/>
          <a:p>
            <a:fld id="{036E7570-FA2C-A64B-814F-82A098BF2D78}" type="slidenum">
              <a:rPr lang="ar-SA" smtClean="0"/>
              <a:t>‹#›</a:t>
            </a:fld>
            <a:endParaRPr lang="ar-S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673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3D2BABF-3530-8641-BE66-5E5408EA6D5C}" type="datetime1">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36E7570-FA2C-A64B-814F-82A098BF2D78}" type="slidenum">
              <a:rPr lang="ar-SA" smtClean="0"/>
              <a:t>‹#›</a:t>
            </a:fld>
            <a:endParaRPr lang="ar-S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958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D622480-4041-8F4E-A23D-BA1205D61845}" type="datetime1">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36E7570-FA2C-A64B-814F-82A098BF2D78}" type="slidenum">
              <a:rPr lang="ar-SA" smtClean="0"/>
              <a:t>‹#›</a:t>
            </a:fld>
            <a:endParaRPr lang="ar-S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580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96B4EC1-69CB-1142-B7BB-FBE88C31BB60}" type="datetime1">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36E7570-FA2C-A64B-814F-82A098BF2D78}" type="slidenum">
              <a:rPr lang="ar-SA" smtClean="0"/>
              <a:t>‹#›</a:t>
            </a:fld>
            <a:endParaRPr lang="ar-S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268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11A6C85-A513-4B48-9AB8-365234F1C949}" type="datetime1">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36E7570-FA2C-A64B-814F-82A098BF2D78}" type="slidenum">
              <a:rPr lang="ar-SA" smtClean="0"/>
              <a:t>‹#›</a:t>
            </a:fld>
            <a:endParaRPr lang="ar-S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623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ACAE639E-B0C1-9240-8666-C4FE48813C88}" type="datetime1">
              <a:rPr lang="ar-SA" smtClean="0"/>
              <a:t>03/04/45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36E7570-FA2C-A64B-814F-82A098BF2D78}" type="slidenum">
              <a:rPr lang="ar-SA" smtClean="0"/>
              <a:t>‹#›</a:t>
            </a:fld>
            <a:endParaRPr lang="ar-S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35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447191" y="2824269"/>
            <a:ext cx="4645152" cy="26444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412362" y="2821491"/>
            <a:ext cx="4645152" cy="263737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D4261FC-2293-464B-AD1E-068CA8D40C69}" type="datetime1">
              <a:rPr lang="ar-SA" smtClean="0"/>
              <a:t>03/04/45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36E7570-FA2C-A64B-814F-82A098BF2D78}" type="slidenum">
              <a:rPr lang="ar-SA" smtClean="0"/>
              <a:t>‹#›</a:t>
            </a:fld>
            <a:endParaRPr lang="ar-S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223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2930AF8-1DE0-594F-A1E1-EF2FF4515CF8}" type="datetime1">
              <a:rPr lang="ar-SA" smtClean="0"/>
              <a:t>03/04/45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36E7570-FA2C-A64B-814F-82A098BF2D78}" type="slidenum">
              <a:rPr lang="ar-SA" smtClean="0"/>
              <a:t>‹#›</a:t>
            </a:fld>
            <a:endParaRPr lang="ar-S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223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50AA3-E8C4-D446-8D98-217AD5926AB9}" type="datetime1">
              <a:rPr lang="ar-SA" smtClean="0"/>
              <a:t>03/04/45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36E7570-FA2C-A64B-814F-82A098BF2D78}" type="slidenum">
              <a:rPr lang="ar-SA" smtClean="0"/>
              <a:t>‹#›</a:t>
            </a:fld>
            <a:endParaRPr lang="ar-SA"/>
          </a:p>
        </p:txBody>
      </p:sp>
    </p:spTree>
    <p:extLst>
      <p:ext uri="{BB962C8B-B14F-4D97-AF65-F5344CB8AC3E}">
        <p14:creationId xmlns:p14="http://schemas.microsoft.com/office/powerpoint/2010/main" val="289607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CD6D4C0-DB26-6240-92D1-451572EBEABA}" type="datetime1">
              <a:rPr lang="ar-SA" smtClean="0"/>
              <a:t>03/04/45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36E7570-FA2C-A64B-814F-82A098BF2D78}" type="slidenum">
              <a:rPr lang="ar-SA" smtClean="0"/>
              <a:t>‹#›</a:t>
            </a:fld>
            <a:endParaRPr lang="ar-S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309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ADF16C3-D101-9749-BEA5-753FA12BEF2D}" type="datetime1">
              <a:rPr lang="ar-SA" smtClean="0"/>
              <a:t>03/04/45</a:t>
            </a:fld>
            <a:endParaRPr lang="ar-SA"/>
          </a:p>
        </p:txBody>
      </p:sp>
      <p:sp>
        <p:nvSpPr>
          <p:cNvPr id="6" name="Footer Placeholder 5"/>
          <p:cNvSpPr>
            <a:spLocks noGrp="1"/>
          </p:cNvSpPr>
          <p:nvPr>
            <p:ph type="ftr" sz="quarter" idx="11"/>
          </p:nvPr>
        </p:nvSpPr>
        <p:spPr>
          <a:xfrm>
            <a:off x="1447382" y="318640"/>
            <a:ext cx="5541004" cy="320931"/>
          </a:xfrm>
        </p:spPr>
        <p:txBody>
          <a:bodyPr/>
          <a:lstStyle/>
          <a:p>
            <a:endParaRPr lang="ar-SA"/>
          </a:p>
        </p:txBody>
      </p:sp>
      <p:sp>
        <p:nvSpPr>
          <p:cNvPr id="7" name="Slide Number Placeholder 6"/>
          <p:cNvSpPr>
            <a:spLocks noGrp="1"/>
          </p:cNvSpPr>
          <p:nvPr>
            <p:ph type="sldNum" sz="quarter" idx="12"/>
          </p:nvPr>
        </p:nvSpPr>
        <p:spPr/>
        <p:txBody>
          <a:bodyPr/>
          <a:lstStyle/>
          <a:p>
            <a:fld id="{036E7570-FA2C-A64B-814F-82A098BF2D78}" type="slidenum">
              <a:rPr lang="ar-SA" smtClean="0"/>
              <a:t>‹#›</a:t>
            </a:fld>
            <a:endParaRPr lang="ar-S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295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E2ADE3C-11FB-0C46-8D35-CBA726F0A397}" type="datetime1">
              <a:rPr lang="ar-SA" smtClean="0"/>
              <a:t>03/04/45</a:t>
            </a:fld>
            <a:endParaRPr lang="ar-S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36E7570-FA2C-A64B-814F-82A098BF2D78}" type="slidenum">
              <a:rPr lang="ar-SA" smtClean="0"/>
              <a:t>‹#›</a:t>
            </a:fld>
            <a:endParaRPr lang="ar-S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092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47BE-6F84-207F-F643-E5BF2905F864}"/>
              </a:ext>
            </a:extLst>
          </p:cNvPr>
          <p:cNvSpPr txBox="1">
            <a:spLocks/>
          </p:cNvSpPr>
          <p:nvPr/>
        </p:nvSpPr>
        <p:spPr>
          <a:xfrm>
            <a:off x="1757410" y="1166059"/>
            <a:ext cx="9601200" cy="4470991"/>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br>
              <a:rPr lang="ar-SA" dirty="0">
                <a:latin typeface="Helvetica Neue" panose="02000503000000020004" pitchFamily="2" charset="0"/>
              </a:rPr>
            </a:br>
            <a:br>
              <a:rPr lang="ar-SA" dirty="0">
                <a:latin typeface="Helvetica Neue" panose="02000503000000020004" pitchFamily="2" charset="0"/>
              </a:rPr>
            </a:br>
            <a:r>
              <a:rPr lang="ar-SA" sz="13800" dirty="0">
                <a:solidFill>
                  <a:schemeClr val="tx1"/>
                </a:solidFill>
                <a:latin typeface="Geeza Pro" panose="02000400000000000000" pitchFamily="2" charset="-78"/>
                <a:cs typeface="Waseem" pitchFamily="2" charset="-78"/>
              </a:rPr>
              <a:t>اليوم</a:t>
            </a:r>
            <a:r>
              <a:rPr lang="ar-SA" sz="13800" dirty="0">
                <a:solidFill>
                  <a:schemeClr val="tx1"/>
                </a:solidFill>
                <a:latin typeface="Helvetica Neue" panose="02000503000000020004" pitchFamily="2" charset="0"/>
                <a:cs typeface="Waseem" pitchFamily="2" charset="-78"/>
              </a:rPr>
              <a:t> </a:t>
            </a:r>
            <a:r>
              <a:rPr lang="ar-SA" sz="13800" dirty="0">
                <a:solidFill>
                  <a:schemeClr val="tx1"/>
                </a:solidFill>
                <a:latin typeface="Geeza Pro" panose="02000400000000000000" pitchFamily="2" charset="-78"/>
                <a:cs typeface="Waseem" pitchFamily="2" charset="-78"/>
              </a:rPr>
              <a:t>الثالث</a:t>
            </a:r>
            <a:br>
              <a:rPr lang="ar-SA" dirty="0">
                <a:latin typeface="Geeza Pro" panose="02000400000000000000" pitchFamily="2" charset="-78"/>
                <a:cs typeface="Geeza Pro" panose="02000400000000000000" pitchFamily="2" charset="-78"/>
              </a:rPr>
            </a:br>
            <a:endParaRPr lang="ar-SA" dirty="0"/>
          </a:p>
        </p:txBody>
      </p:sp>
      <p:sp>
        <p:nvSpPr>
          <p:cNvPr id="4" name="عنصر نائب لرقم الشريحة 3">
            <a:extLst>
              <a:ext uri="{FF2B5EF4-FFF2-40B4-BE49-F238E27FC236}">
                <a16:creationId xmlns:a16="http://schemas.microsoft.com/office/drawing/2014/main" id="{3F72A4C6-2FEC-7C1C-C8D3-9BFD1BFA9FAD}"/>
              </a:ext>
            </a:extLst>
          </p:cNvPr>
          <p:cNvSpPr>
            <a:spLocks noGrp="1"/>
          </p:cNvSpPr>
          <p:nvPr>
            <p:ph type="sldNum" sz="quarter" idx="12"/>
          </p:nvPr>
        </p:nvSpPr>
        <p:spPr>
          <a:xfrm>
            <a:off x="335165" y="914270"/>
            <a:ext cx="811019" cy="503578"/>
          </a:xfrm>
        </p:spPr>
        <p:txBody>
          <a:bodyPr/>
          <a:lstStyle/>
          <a:p>
            <a:fld id="{098F827F-A5ED-0546-A3CE-688773DC6345}" type="slidenum">
              <a:rPr lang="ar-SA" smtClean="0"/>
              <a:t>1</a:t>
            </a:fld>
            <a:endParaRPr lang="ar-SA" dirty="0"/>
          </a:p>
        </p:txBody>
      </p:sp>
      <p:sp>
        <p:nvSpPr>
          <p:cNvPr id="5" name="مربع نص 4">
            <a:extLst>
              <a:ext uri="{FF2B5EF4-FFF2-40B4-BE49-F238E27FC236}">
                <a16:creationId xmlns:a16="http://schemas.microsoft.com/office/drawing/2014/main" id="{37BAE451-5F03-5EEC-CA7A-9A8A3B9291A2}"/>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6" name="صورة 5">
            <a:extLst>
              <a:ext uri="{FF2B5EF4-FFF2-40B4-BE49-F238E27FC236}">
                <a16:creationId xmlns:a16="http://schemas.microsoft.com/office/drawing/2014/main" id="{4F90258F-A432-49F4-98DD-5E0CB040297C}"/>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651B2F7D-051B-38BA-993B-FF84DA643FF5}"/>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323729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571572AA-18BF-32B2-9923-B2A4C7E631AD}"/>
              </a:ext>
            </a:extLst>
          </p:cNvPr>
          <p:cNvSpPr>
            <a:spLocks noGrp="1"/>
          </p:cNvSpPr>
          <p:nvPr>
            <p:ph type="sldNum" sz="quarter" idx="12"/>
          </p:nvPr>
        </p:nvSpPr>
        <p:spPr>
          <a:xfrm>
            <a:off x="299361" y="882571"/>
            <a:ext cx="811019" cy="503578"/>
          </a:xfrm>
        </p:spPr>
        <p:txBody>
          <a:bodyPr/>
          <a:lstStyle/>
          <a:p>
            <a:fld id="{036E7570-FA2C-A64B-814F-82A098BF2D78}" type="slidenum">
              <a:rPr lang="ar-SA" smtClean="0"/>
              <a:t>10</a:t>
            </a:fld>
            <a:endParaRPr lang="ar-SA"/>
          </a:p>
        </p:txBody>
      </p:sp>
      <p:sp>
        <p:nvSpPr>
          <p:cNvPr id="3" name="مربع نص 2">
            <a:extLst>
              <a:ext uri="{FF2B5EF4-FFF2-40B4-BE49-F238E27FC236}">
                <a16:creationId xmlns:a16="http://schemas.microsoft.com/office/drawing/2014/main" id="{463A380B-C414-BD11-5A2E-6DE45C08A4CC}"/>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مربع نص 3">
            <a:extLst>
              <a:ext uri="{FF2B5EF4-FFF2-40B4-BE49-F238E27FC236}">
                <a16:creationId xmlns:a16="http://schemas.microsoft.com/office/drawing/2014/main" id="{DCA67E28-7FC2-657B-1742-494D0720EA28}"/>
              </a:ext>
            </a:extLst>
          </p:cNvPr>
          <p:cNvSpPr txBox="1"/>
          <p:nvPr/>
        </p:nvSpPr>
        <p:spPr>
          <a:xfrm>
            <a:off x="1110380" y="882571"/>
            <a:ext cx="10470931" cy="3970318"/>
          </a:xfrm>
          <a:prstGeom prst="rect">
            <a:avLst/>
          </a:prstGeom>
          <a:noFill/>
        </p:spPr>
        <p:txBody>
          <a:bodyPr wrap="square" rtlCol="1">
            <a:spAutoFit/>
          </a:bodyPr>
          <a:lstStyle/>
          <a:p>
            <a:pPr marL="457200" indent="-457200" algn="r" rtl="1">
              <a:lnSpc>
                <a:spcPct val="150000"/>
              </a:lnSpc>
              <a:buFont typeface="Wingdings" pitchFamily="2" charset="2"/>
              <a:buChar char="§"/>
            </a:pPr>
            <a:r>
              <a:rPr lang="ar-SA" sz="2800" i="1" dirty="0">
                <a:latin typeface="Al Tarikh" pitchFamily="2" charset="-78"/>
                <a:cs typeface="Al Tarikh" pitchFamily="2" charset="-78"/>
              </a:rPr>
              <a:t>يتم اختيار المعايير الملائمة و تحديد اوزانها و العنصر  المرجح وفق ما يراه الوزير  المختص ، على ان يتم التنسيق المسبق مع وزارة الموارد البشرية في كل مرة يتم فيها اختيار معايير المفاضلة و اوزانها او تعديلها .</a:t>
            </a:r>
          </a:p>
          <a:p>
            <a:pPr marL="457200" indent="-457200" algn="r" rtl="1">
              <a:lnSpc>
                <a:spcPct val="150000"/>
              </a:lnSpc>
              <a:buFont typeface="Wingdings" pitchFamily="2" charset="2"/>
              <a:buChar char="§"/>
            </a:pPr>
            <a:r>
              <a:rPr lang="ar-SA" sz="2800" i="1" dirty="0">
                <a:latin typeface="Al Tarikh" pitchFamily="2" charset="-78"/>
                <a:cs typeface="Al Tarikh" pitchFamily="2" charset="-78"/>
              </a:rPr>
              <a:t>تلتزم الجهة الحكومية بإعلان المعايير و الاوزان التي سيتم استخدامها خلال المفاضلة و ذلك قبل الإعلان عن المفاضلة ، على ان يشمل الإعلان تحديد العنصر المرجح في حالة التساوي بين المرشحين .</a:t>
            </a:r>
          </a:p>
          <a:p>
            <a:pPr marL="457200" indent="-457200" algn="r" rtl="1">
              <a:lnSpc>
                <a:spcPct val="150000"/>
              </a:lnSpc>
              <a:buFont typeface="Wingdings" pitchFamily="2" charset="2"/>
              <a:buChar char="§"/>
            </a:pPr>
            <a:r>
              <a:rPr lang="ar-SA" sz="2800" i="1" dirty="0">
                <a:latin typeface="Al Tarikh" pitchFamily="2" charset="-78"/>
                <a:cs typeface="Al Tarikh" pitchFamily="2" charset="-78"/>
              </a:rPr>
              <a:t>في حالة التساوي بعد تطبيق العنصر المرجح الذي تم اختياره ، تكون الأقدمية في تاريخ التعيين عنصرًا مرجحًا محسوبًا كالآتي ( اليوم / الشهر /السنة ) وفي حال استمر التساوي تعاد المفاضلة بين المتساوين .</a:t>
            </a:r>
          </a:p>
        </p:txBody>
      </p:sp>
      <p:pic>
        <p:nvPicPr>
          <p:cNvPr id="7" name="صورة 6">
            <a:extLst>
              <a:ext uri="{FF2B5EF4-FFF2-40B4-BE49-F238E27FC236}">
                <a16:creationId xmlns:a16="http://schemas.microsoft.com/office/drawing/2014/main" id="{B27908B3-C2B7-0AE0-59F6-2F33E8B9DD86}"/>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1B7D8B8B-5540-CCB0-753B-655B93CF2FAA}"/>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205956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47BE-6F84-207F-F643-E5BF2905F864}"/>
              </a:ext>
            </a:extLst>
          </p:cNvPr>
          <p:cNvSpPr txBox="1">
            <a:spLocks/>
          </p:cNvSpPr>
          <p:nvPr/>
        </p:nvSpPr>
        <p:spPr>
          <a:xfrm>
            <a:off x="1745535" y="1047306"/>
            <a:ext cx="9601200" cy="4470991"/>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br>
              <a:rPr lang="ar-SA" dirty="0">
                <a:latin typeface="Helvetica Neue" panose="02000503000000020004" pitchFamily="2" charset="0"/>
              </a:rPr>
            </a:br>
            <a:br>
              <a:rPr lang="ar-SA" dirty="0">
                <a:latin typeface="Helvetica Neue" panose="02000503000000020004" pitchFamily="2" charset="0"/>
              </a:rPr>
            </a:br>
            <a:r>
              <a:rPr lang="ar-SA" sz="13800" dirty="0">
                <a:solidFill>
                  <a:schemeClr val="tx1"/>
                </a:solidFill>
                <a:latin typeface="Geeza Pro" panose="02000400000000000000" pitchFamily="2" charset="-78"/>
                <a:cs typeface="Waseem" pitchFamily="2" charset="-78"/>
              </a:rPr>
              <a:t>الجلسة الثانية</a:t>
            </a:r>
            <a:br>
              <a:rPr lang="ar-SA" dirty="0">
                <a:latin typeface="Geeza Pro" panose="02000400000000000000" pitchFamily="2" charset="-78"/>
                <a:cs typeface="Geeza Pro" panose="02000400000000000000" pitchFamily="2" charset="-78"/>
              </a:rPr>
            </a:br>
            <a:endParaRPr lang="ar-SA" dirty="0"/>
          </a:p>
        </p:txBody>
      </p:sp>
      <p:sp>
        <p:nvSpPr>
          <p:cNvPr id="4" name="عنصر نائب لرقم الشريحة 3">
            <a:extLst>
              <a:ext uri="{FF2B5EF4-FFF2-40B4-BE49-F238E27FC236}">
                <a16:creationId xmlns:a16="http://schemas.microsoft.com/office/drawing/2014/main" id="{CB4F8AF0-BCD5-37F5-198F-CB8280B23DA3}"/>
              </a:ext>
            </a:extLst>
          </p:cNvPr>
          <p:cNvSpPr>
            <a:spLocks noGrp="1"/>
          </p:cNvSpPr>
          <p:nvPr>
            <p:ph type="sldNum" sz="quarter" idx="12"/>
          </p:nvPr>
        </p:nvSpPr>
        <p:spPr>
          <a:xfrm>
            <a:off x="373182" y="1047306"/>
            <a:ext cx="811019" cy="503578"/>
          </a:xfrm>
        </p:spPr>
        <p:txBody>
          <a:bodyPr/>
          <a:lstStyle/>
          <a:p>
            <a:fld id="{098F827F-A5ED-0546-A3CE-688773DC6345}" type="slidenum">
              <a:rPr lang="ar-SA" smtClean="0"/>
              <a:t>11</a:t>
            </a:fld>
            <a:endParaRPr lang="ar-SA" dirty="0"/>
          </a:p>
        </p:txBody>
      </p:sp>
      <p:sp>
        <p:nvSpPr>
          <p:cNvPr id="5" name="مربع نص 4">
            <a:extLst>
              <a:ext uri="{FF2B5EF4-FFF2-40B4-BE49-F238E27FC236}">
                <a16:creationId xmlns:a16="http://schemas.microsoft.com/office/drawing/2014/main" id="{90FC2640-35DE-59D7-0C22-C0F716A4E367}"/>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8D6FE16F-E423-D785-4E4F-4D912C3242A8}"/>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B3CAB94A-94A2-7813-603F-29A42CB98D10}"/>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60492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1803BB7C-4319-D6E0-1118-C2910B20B5B7}"/>
              </a:ext>
            </a:extLst>
          </p:cNvPr>
          <p:cNvSpPr>
            <a:spLocks noGrp="1"/>
          </p:cNvSpPr>
          <p:nvPr>
            <p:ph type="sldNum" sz="quarter" idx="12"/>
          </p:nvPr>
        </p:nvSpPr>
        <p:spPr>
          <a:xfrm>
            <a:off x="301931" y="988978"/>
            <a:ext cx="811019" cy="503578"/>
          </a:xfrm>
        </p:spPr>
        <p:txBody>
          <a:bodyPr/>
          <a:lstStyle/>
          <a:p>
            <a:fld id="{036E7570-FA2C-A64B-814F-82A098BF2D78}" type="slidenum">
              <a:rPr lang="ar-SA" smtClean="0"/>
              <a:t>12</a:t>
            </a:fld>
            <a:endParaRPr lang="ar-SA" dirty="0"/>
          </a:p>
        </p:txBody>
      </p:sp>
      <p:sp>
        <p:nvSpPr>
          <p:cNvPr id="3" name="مربع نص 2">
            <a:extLst>
              <a:ext uri="{FF2B5EF4-FFF2-40B4-BE49-F238E27FC236}">
                <a16:creationId xmlns:a16="http://schemas.microsoft.com/office/drawing/2014/main" id="{8E35F561-6247-8797-CF38-985D9F90CB73}"/>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مربع نص 3">
            <a:extLst>
              <a:ext uri="{FF2B5EF4-FFF2-40B4-BE49-F238E27FC236}">
                <a16:creationId xmlns:a16="http://schemas.microsoft.com/office/drawing/2014/main" id="{371C755A-EAEA-569F-BFA2-C7D17404EA64}"/>
              </a:ext>
            </a:extLst>
          </p:cNvPr>
          <p:cNvSpPr txBox="1"/>
          <p:nvPr/>
        </p:nvSpPr>
        <p:spPr>
          <a:xfrm>
            <a:off x="1521147" y="798973"/>
            <a:ext cx="10470931" cy="2308324"/>
          </a:xfrm>
          <a:prstGeom prst="rect">
            <a:avLst/>
          </a:prstGeom>
          <a:noFill/>
        </p:spPr>
        <p:txBody>
          <a:bodyPr wrap="square" rtlCol="1">
            <a:spAutoFit/>
          </a:bodyPr>
          <a:lstStyle/>
          <a:p>
            <a:pPr lvl="1" algn="r" rtl="1">
              <a:lnSpc>
                <a:spcPct val="150000"/>
              </a:lnSpc>
            </a:pPr>
            <a:r>
              <a:rPr lang="ar-SA" sz="2800" i="1" dirty="0">
                <a:latin typeface="Al Tarikh" pitchFamily="2" charset="-78"/>
                <a:cs typeface="Al Tarikh" pitchFamily="2" charset="-78"/>
              </a:rPr>
              <a:t>٢</a:t>
            </a:r>
            <a:r>
              <a:rPr lang="ar-SA" sz="3200" i="1" dirty="0">
                <a:latin typeface="Al Tarikh" pitchFamily="2" charset="-78"/>
                <a:cs typeface="Al Tarikh" pitchFamily="2" charset="-78"/>
              </a:rPr>
              <a:t>. الترقية للمراتب ( ١١ الى ١٣ ) :</a:t>
            </a:r>
          </a:p>
          <a:p>
            <a:pPr lvl="1" algn="r" rtl="1">
              <a:lnSpc>
                <a:spcPct val="150000"/>
              </a:lnSpc>
            </a:pPr>
            <a:r>
              <a:rPr lang="ar-SA" sz="3200" i="1" dirty="0">
                <a:latin typeface="Al Tarikh" pitchFamily="2" charset="-78"/>
                <a:cs typeface="Al Tarikh" pitchFamily="2" charset="-78"/>
              </a:rPr>
              <a:t>  يجوز ترقية الموظف لاي من المراتب الحادية عشر الى الثالثة عشر اذا توفرت لديه خبرة مناسبة لا تقل عن سنتين في المرتبة التي يشغلها ( مادة ٥٠ ) من اللائحة .</a:t>
            </a:r>
          </a:p>
        </p:txBody>
      </p:sp>
      <p:pic>
        <p:nvPicPr>
          <p:cNvPr id="7" name="صورة 6">
            <a:extLst>
              <a:ext uri="{FF2B5EF4-FFF2-40B4-BE49-F238E27FC236}">
                <a16:creationId xmlns:a16="http://schemas.microsoft.com/office/drawing/2014/main" id="{E093A822-6509-6356-9E71-2B399FF56A2F}"/>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950CBAA4-EE7B-BBAC-6DEE-91EB76C585CC}"/>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254320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41C4049F-B411-66E7-88C0-A014252CC828}"/>
              </a:ext>
            </a:extLst>
          </p:cNvPr>
          <p:cNvSpPr>
            <a:spLocks noGrp="1"/>
          </p:cNvSpPr>
          <p:nvPr>
            <p:ph type="sldNum" sz="quarter" idx="12"/>
          </p:nvPr>
        </p:nvSpPr>
        <p:spPr>
          <a:xfrm>
            <a:off x="396933" y="1050762"/>
            <a:ext cx="811019" cy="503578"/>
          </a:xfrm>
        </p:spPr>
        <p:txBody>
          <a:bodyPr/>
          <a:lstStyle/>
          <a:p>
            <a:fld id="{098F827F-A5ED-0546-A3CE-688773DC6345}" type="slidenum">
              <a:rPr lang="ar-SA" smtClean="0"/>
              <a:t>13</a:t>
            </a:fld>
            <a:endParaRPr lang="ar-SA" dirty="0"/>
          </a:p>
        </p:txBody>
      </p:sp>
      <p:sp>
        <p:nvSpPr>
          <p:cNvPr id="3" name="مربع نص 2">
            <a:extLst>
              <a:ext uri="{FF2B5EF4-FFF2-40B4-BE49-F238E27FC236}">
                <a16:creationId xmlns:a16="http://schemas.microsoft.com/office/drawing/2014/main" id="{BA887987-E39D-BD5F-AD83-DC7DCE27452D}"/>
              </a:ext>
            </a:extLst>
          </p:cNvPr>
          <p:cNvSpPr txBox="1"/>
          <p:nvPr/>
        </p:nvSpPr>
        <p:spPr>
          <a:xfrm>
            <a:off x="1946032" y="924143"/>
            <a:ext cx="10141048" cy="4616648"/>
          </a:xfrm>
          <a:prstGeom prst="rect">
            <a:avLst/>
          </a:prstGeom>
          <a:noFill/>
        </p:spPr>
        <p:txBody>
          <a:bodyPr wrap="square" rtlCol="1">
            <a:spAutoFit/>
          </a:bodyPr>
          <a:lstStyle/>
          <a:p>
            <a:pPr lvl="1" algn="r" rtl="1">
              <a:lnSpc>
                <a:spcPct val="150000"/>
              </a:lnSpc>
            </a:pPr>
            <a:r>
              <a:rPr lang="ar-SA" sz="2800" i="1" dirty="0">
                <a:latin typeface="Al Tarikh" pitchFamily="2" charset="-78"/>
                <a:cs typeface="Al Tarikh" pitchFamily="2" charset="-78"/>
              </a:rPr>
              <a:t>٣. الترقية الاستثنائية :</a:t>
            </a:r>
          </a:p>
          <a:p>
            <a:pPr lvl="1" algn="r" rtl="1">
              <a:lnSpc>
                <a:spcPct val="150000"/>
              </a:lnSpc>
            </a:pPr>
            <a:r>
              <a:rPr lang="ar-SA" sz="2800" i="1" dirty="0">
                <a:latin typeface="Al Tarikh" pitchFamily="2" charset="-78"/>
                <a:cs typeface="Al Tarikh" pitchFamily="2" charset="-78"/>
              </a:rPr>
              <a:t>يجور بموافقة الوزارة ترقية الموظف استثناء على وظيفة شاغرة لمرتبتين اعلى من المرتبة التي عليها بالشروط التالية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ان تتوفر لديه المؤهلات و الخبرات المطلوبة للوظيفة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ان يكون حصل على تقويم أداء وظيفي عن السنة الأخيرة لا يقل عن ممتاز او ما يعادله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الا يتجاوز المرشح (٥٥) عامًا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ان يكون قد مضى بالمرتبة التي يشغلها ما لا يقل عن سنة .</a:t>
            </a:r>
          </a:p>
        </p:txBody>
      </p:sp>
      <p:sp>
        <p:nvSpPr>
          <p:cNvPr id="5" name="مربع نص 4">
            <a:extLst>
              <a:ext uri="{FF2B5EF4-FFF2-40B4-BE49-F238E27FC236}">
                <a16:creationId xmlns:a16="http://schemas.microsoft.com/office/drawing/2014/main" id="{8FC0D9A2-21F0-8DA1-6D41-A7252F97660C}"/>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A4A4FA65-A5BE-94B3-A2AA-BACDA07935B0}"/>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93D8B066-0E17-EFA5-3AE4-815E9827D087}"/>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233866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ACE3B311-BB9D-4CC6-3ED6-1D049008C2FC}"/>
              </a:ext>
            </a:extLst>
          </p:cNvPr>
          <p:cNvSpPr>
            <a:spLocks noGrp="1"/>
          </p:cNvSpPr>
          <p:nvPr>
            <p:ph type="sldNum" sz="quarter" idx="12"/>
          </p:nvPr>
        </p:nvSpPr>
        <p:spPr>
          <a:xfrm>
            <a:off x="290055" y="1048355"/>
            <a:ext cx="811019" cy="503578"/>
          </a:xfrm>
        </p:spPr>
        <p:txBody>
          <a:bodyPr/>
          <a:lstStyle/>
          <a:p>
            <a:fld id="{036E7570-FA2C-A64B-814F-82A098BF2D78}" type="slidenum">
              <a:rPr lang="ar-SA" smtClean="0"/>
              <a:t>14</a:t>
            </a:fld>
            <a:endParaRPr lang="ar-SA" dirty="0"/>
          </a:p>
        </p:txBody>
      </p:sp>
      <p:sp>
        <p:nvSpPr>
          <p:cNvPr id="3" name="مربع نص 2">
            <a:extLst>
              <a:ext uri="{FF2B5EF4-FFF2-40B4-BE49-F238E27FC236}">
                <a16:creationId xmlns:a16="http://schemas.microsoft.com/office/drawing/2014/main" id="{4E583FE0-5FE2-4043-6F2F-0677F5E9EE8B}"/>
              </a:ext>
            </a:extLst>
          </p:cNvPr>
          <p:cNvSpPr txBox="1"/>
          <p:nvPr/>
        </p:nvSpPr>
        <p:spPr>
          <a:xfrm>
            <a:off x="1596836" y="842480"/>
            <a:ext cx="10595164" cy="5909310"/>
          </a:xfrm>
          <a:prstGeom prst="rect">
            <a:avLst/>
          </a:prstGeom>
          <a:noFill/>
        </p:spPr>
        <p:txBody>
          <a:bodyPr wrap="square" rtlCol="1">
            <a:spAutoFit/>
          </a:bodyPr>
          <a:lstStyle/>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الترقية الاستثنائية :</a:t>
            </a:r>
          </a:p>
          <a:p>
            <a:pPr lvl="1" algn="r" rtl="1">
              <a:lnSpc>
                <a:spcPct val="150000"/>
              </a:lnSpc>
            </a:pPr>
            <a:r>
              <a:rPr lang="ar-SA" sz="2800" i="1" dirty="0">
                <a:latin typeface="Al Tarikh" pitchFamily="2" charset="-78"/>
                <a:cs typeface="Al Tarikh" pitchFamily="2" charset="-78"/>
              </a:rPr>
              <a:t>من ضوابط الترقية الاستثنائية ما اشارت آلية المادة (٥٤) من اللائحة (الفقرة هـ ،و ،</a:t>
            </a:r>
            <a:r>
              <a:rPr lang="ar-SA" sz="2800" i="1" dirty="0" err="1">
                <a:latin typeface="Al Tarikh" pitchFamily="2" charset="-78"/>
                <a:cs typeface="Al Tarikh" pitchFamily="2" charset="-78"/>
              </a:rPr>
              <a:t>ز</a:t>
            </a:r>
            <a:r>
              <a:rPr lang="ar-SA" sz="2800" i="1" dirty="0">
                <a:latin typeface="Al Tarikh" pitchFamily="2" charset="-78"/>
                <a:cs typeface="Al Tarikh" pitchFamily="2" charset="-78"/>
              </a:rPr>
              <a:t> ) :</a:t>
            </a:r>
          </a:p>
          <a:p>
            <a:pPr marL="971550" lvl="1" indent="-514350" algn="r" rtl="1">
              <a:lnSpc>
                <a:spcPct val="150000"/>
              </a:lnSpc>
              <a:buFont typeface="+mj-lt"/>
              <a:buAutoNum type="arabicPeriod"/>
            </a:pPr>
            <a:r>
              <a:rPr lang="ar-SA" sz="2800" i="1" dirty="0">
                <a:latin typeface="Al Tarikh" pitchFamily="2" charset="-78"/>
                <a:cs typeface="Al Tarikh" pitchFamily="2" charset="-78"/>
              </a:rPr>
              <a:t>ان لا يتجاوز عدد المرقين في السنة المالية نسبة ١٪ من عدد الوظائف الخاضعة لسلم رواتب الموظفين ، بما لا يتجاوز (٥) موظفين في السنة .</a:t>
            </a:r>
          </a:p>
          <a:p>
            <a:pPr marL="971550" lvl="1" indent="-514350" algn="r" rtl="1">
              <a:lnSpc>
                <a:spcPct val="150000"/>
              </a:lnSpc>
              <a:buFont typeface="+mj-lt"/>
              <a:buAutoNum type="arabicPeriod"/>
            </a:pPr>
            <a:r>
              <a:rPr lang="ar-SA" sz="2800" i="1" dirty="0">
                <a:latin typeface="Al Tarikh" pitchFamily="2" charset="-78"/>
                <a:cs typeface="Al Tarikh" pitchFamily="2" charset="-78"/>
              </a:rPr>
              <a:t>ان لا يتجاوز عدد الترقيات الاستثنائية التي يحصل عليها الموظف ترقيتين خلال خدمته في الدولة .</a:t>
            </a:r>
          </a:p>
          <a:p>
            <a:pPr marL="971550" lvl="1" indent="-514350" algn="r" rtl="1">
              <a:lnSpc>
                <a:spcPct val="150000"/>
              </a:lnSpc>
              <a:buFont typeface="+mj-lt"/>
              <a:buAutoNum type="arabicPeriod"/>
            </a:pPr>
            <a:r>
              <a:rPr lang="ar-SA" sz="2800" i="1" dirty="0">
                <a:latin typeface="Al Tarikh" pitchFamily="2" charset="-78"/>
                <a:cs typeface="Al Tarikh" pitchFamily="2" charset="-78"/>
              </a:rPr>
              <a:t>ان تكون الترقية من خلال لجنة برئاسة من يراه الوزير المختص ، و عضوية من يراه يكون من بينهم المسؤول عن الموارد البشرية و المسؤول عن الشؤون المالية فيها ، إضافة الى ممثل من المالية و ممثل من وزارة الموارد البشرية و التنمية الاجتماعية ، و تعتمد الترقية بقرار من الوزير المختص .</a:t>
            </a:r>
          </a:p>
          <a:p>
            <a:pPr lvl="1" algn="r" rtl="1">
              <a:lnSpc>
                <a:spcPct val="150000"/>
              </a:lnSpc>
            </a:pPr>
            <a:endParaRPr lang="ar-SA" sz="2800" i="1" dirty="0">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BB9CA776-C5F1-7F64-760C-50948B6B03E7}"/>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C2784DF1-DBC2-B16A-B39E-FFC32D0799B6}"/>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A678F8A6-2265-5CC6-63C8-29F7C4372291}"/>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340844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98B52E97-A199-1F43-1C6C-3C6010FA12E9}"/>
              </a:ext>
            </a:extLst>
          </p:cNvPr>
          <p:cNvSpPr>
            <a:spLocks noGrp="1"/>
          </p:cNvSpPr>
          <p:nvPr>
            <p:ph type="sldNum" sz="quarter" idx="12"/>
          </p:nvPr>
        </p:nvSpPr>
        <p:spPr>
          <a:xfrm>
            <a:off x="325681" y="1050762"/>
            <a:ext cx="811019" cy="503578"/>
          </a:xfrm>
        </p:spPr>
        <p:txBody>
          <a:bodyPr/>
          <a:lstStyle/>
          <a:p>
            <a:fld id="{036E7570-FA2C-A64B-814F-82A098BF2D78}" type="slidenum">
              <a:rPr lang="ar-SA" smtClean="0"/>
              <a:t>15</a:t>
            </a:fld>
            <a:endParaRPr lang="ar-SA" dirty="0"/>
          </a:p>
        </p:txBody>
      </p:sp>
      <p:sp>
        <p:nvSpPr>
          <p:cNvPr id="3" name="مربع نص 2">
            <a:extLst>
              <a:ext uri="{FF2B5EF4-FFF2-40B4-BE49-F238E27FC236}">
                <a16:creationId xmlns:a16="http://schemas.microsoft.com/office/drawing/2014/main" id="{7671B268-49DF-1941-D15B-3A0C6B504DDC}"/>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مربع نص 3">
            <a:extLst>
              <a:ext uri="{FF2B5EF4-FFF2-40B4-BE49-F238E27FC236}">
                <a16:creationId xmlns:a16="http://schemas.microsoft.com/office/drawing/2014/main" id="{9C4E8682-7DB8-ED92-D030-A55B47492060}"/>
              </a:ext>
            </a:extLst>
          </p:cNvPr>
          <p:cNvSpPr txBox="1"/>
          <p:nvPr/>
        </p:nvSpPr>
        <p:spPr>
          <a:xfrm>
            <a:off x="1851030" y="1050762"/>
            <a:ext cx="10141048" cy="3970318"/>
          </a:xfrm>
          <a:prstGeom prst="rect">
            <a:avLst/>
          </a:prstGeom>
          <a:noFill/>
        </p:spPr>
        <p:txBody>
          <a:bodyPr wrap="square" rtlCol="1">
            <a:spAutoFit/>
          </a:bodyPr>
          <a:lstStyle/>
          <a:p>
            <a:pPr lvl="1" algn="r" rtl="1">
              <a:lnSpc>
                <a:spcPct val="150000"/>
              </a:lnSpc>
            </a:pPr>
            <a:r>
              <a:rPr lang="ar-SA" sz="2800" i="1" dirty="0">
                <a:latin typeface="Al Tarikh" pitchFamily="2" charset="-78"/>
                <a:cs typeface="Al Tarikh" pitchFamily="2" charset="-78"/>
              </a:rPr>
              <a:t>٤. الترقية للمراتب العليا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وهي الترقية للمرتبة الرابعة عشر : يشترط ان يتوفر لشغلها خبرة مناسبة لا تقل عن (٤) سنوات في أي من المرتبتين (١٢)و (١٣) او كليهما او ما يعادلهما في السلالم الوظيفية الأخرى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المرتبة الخامسة عشر : يشترط ان يتوفر لشغلها خبرة مناسبة لا تقل عن (٤) سنوات في أي من المرتبتين (١٣) و (١٤) او كليهما او ما يعادلهما في السلالم الوظيفية الأخرى .  </a:t>
            </a:r>
          </a:p>
        </p:txBody>
      </p:sp>
      <p:pic>
        <p:nvPicPr>
          <p:cNvPr id="7" name="صورة 6">
            <a:extLst>
              <a:ext uri="{FF2B5EF4-FFF2-40B4-BE49-F238E27FC236}">
                <a16:creationId xmlns:a16="http://schemas.microsoft.com/office/drawing/2014/main" id="{E9F65608-FFB3-F29B-1F73-D7698C352D5C}"/>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81F44271-5F15-2B7F-CC37-6D8D6CB75CBA}"/>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90154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A8292155-7C26-748F-05E1-AE56FA46EE6B}"/>
              </a:ext>
            </a:extLst>
          </p:cNvPr>
          <p:cNvSpPr>
            <a:spLocks noGrp="1"/>
          </p:cNvSpPr>
          <p:nvPr>
            <p:ph type="sldNum" sz="quarter" idx="12"/>
          </p:nvPr>
        </p:nvSpPr>
        <p:spPr>
          <a:xfrm>
            <a:off x="206928" y="1050762"/>
            <a:ext cx="811019" cy="503578"/>
          </a:xfrm>
        </p:spPr>
        <p:txBody>
          <a:bodyPr/>
          <a:lstStyle/>
          <a:p>
            <a:fld id="{036E7570-FA2C-A64B-814F-82A098BF2D78}" type="slidenum">
              <a:rPr lang="ar-SA" smtClean="0"/>
              <a:t>16</a:t>
            </a:fld>
            <a:endParaRPr lang="ar-SA"/>
          </a:p>
        </p:txBody>
      </p:sp>
      <p:sp>
        <p:nvSpPr>
          <p:cNvPr id="3" name="مربع نص 2">
            <a:extLst>
              <a:ext uri="{FF2B5EF4-FFF2-40B4-BE49-F238E27FC236}">
                <a16:creationId xmlns:a16="http://schemas.microsoft.com/office/drawing/2014/main" id="{BCEA4AFD-A9F2-F666-92E1-350DF29F8068}"/>
              </a:ext>
            </a:extLst>
          </p:cNvPr>
          <p:cNvSpPr txBox="1"/>
          <p:nvPr/>
        </p:nvSpPr>
        <p:spPr>
          <a:xfrm>
            <a:off x="1721069" y="1050762"/>
            <a:ext cx="10470931" cy="3323987"/>
          </a:xfrm>
          <a:prstGeom prst="rect">
            <a:avLst/>
          </a:prstGeom>
          <a:noFill/>
        </p:spPr>
        <p:txBody>
          <a:bodyPr wrap="square" rtlCol="1">
            <a:spAutoFit/>
          </a:bodyPr>
          <a:lstStyle/>
          <a:p>
            <a:pPr lvl="1" algn="r" rtl="1">
              <a:lnSpc>
                <a:spcPct val="150000"/>
              </a:lnSpc>
            </a:pPr>
            <a:r>
              <a:rPr lang="ar-SA" sz="2800" i="1" dirty="0">
                <a:latin typeface="Al Tarikh" pitchFamily="2" charset="-78"/>
                <a:cs typeface="Al Tarikh" pitchFamily="2" charset="-78"/>
              </a:rPr>
              <a:t>٤. لا تحتسب المدد الآتية لغرض إكمال مدة الخبرة المطلوبة للوظيفة التي يراد ان يرقى إليها :</a:t>
            </a:r>
          </a:p>
          <a:p>
            <a:pPr marL="1428750" lvl="2" indent="-514350" algn="r" rtl="1">
              <a:lnSpc>
                <a:spcPct val="150000"/>
              </a:lnSpc>
              <a:buFont typeface="+mj-cs"/>
              <a:buAutoNum type="arabic1Minus"/>
            </a:pPr>
            <a:r>
              <a:rPr lang="ar-SA" sz="2800" i="1" dirty="0">
                <a:latin typeface="Al Tarikh" pitchFamily="2" charset="-78"/>
                <a:cs typeface="Al Tarikh" pitchFamily="2" charset="-78"/>
              </a:rPr>
              <a:t>مدة الإجازة الاستثنائية .</a:t>
            </a:r>
          </a:p>
          <a:p>
            <a:pPr marL="1428750" lvl="2" indent="-514350" algn="r" rtl="1">
              <a:lnSpc>
                <a:spcPct val="150000"/>
              </a:lnSpc>
              <a:buFont typeface="+mj-cs"/>
              <a:buAutoNum type="arabic1Minus"/>
            </a:pPr>
            <a:r>
              <a:rPr lang="ar-SA" sz="2800" i="1" dirty="0">
                <a:latin typeface="Al Tarikh" pitchFamily="2" charset="-78"/>
                <a:cs typeface="Al Tarikh" pitchFamily="2" charset="-78"/>
              </a:rPr>
              <a:t>مدة الابتعاث او الإيفاد للدراسة او الاجازة الدراسية او اذا لم يتحقق الغرض من أي منها .</a:t>
            </a:r>
          </a:p>
          <a:p>
            <a:pPr marL="1428750" lvl="2" indent="-514350" algn="r" rtl="1">
              <a:lnSpc>
                <a:spcPct val="150000"/>
              </a:lnSpc>
              <a:buFont typeface="+mj-cs"/>
              <a:buAutoNum type="arabic1Minus"/>
            </a:pPr>
            <a:r>
              <a:rPr lang="ar-SA" sz="2800" i="1" dirty="0">
                <a:latin typeface="Al Tarikh" pitchFamily="2" charset="-78"/>
                <a:cs typeface="Al Tarikh" pitchFamily="2" charset="-78"/>
              </a:rPr>
              <a:t>مدة الغياب اذا لم تحتسب إجازة رسمية .</a:t>
            </a:r>
          </a:p>
          <a:p>
            <a:pPr marL="1428750" lvl="2" indent="-514350" algn="r" rtl="1">
              <a:lnSpc>
                <a:spcPct val="150000"/>
              </a:lnSpc>
              <a:buFont typeface="+mj-cs"/>
              <a:buAutoNum type="arabic1Minus"/>
            </a:pPr>
            <a:r>
              <a:rPr lang="ar-SA" sz="2800" i="1" dirty="0">
                <a:latin typeface="Al Tarikh" pitchFamily="2" charset="-78"/>
                <a:cs typeface="Al Tarikh" pitchFamily="2" charset="-78"/>
              </a:rPr>
              <a:t>مدة كف اليد او صدر بحقة عقوبة .</a:t>
            </a:r>
          </a:p>
        </p:txBody>
      </p:sp>
      <p:sp>
        <p:nvSpPr>
          <p:cNvPr id="4" name="مربع نص 3">
            <a:extLst>
              <a:ext uri="{FF2B5EF4-FFF2-40B4-BE49-F238E27FC236}">
                <a16:creationId xmlns:a16="http://schemas.microsoft.com/office/drawing/2014/main" id="{5CB1C389-6789-36E9-A764-14DB17EEB13F}"/>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DCC0A85F-314F-F0BF-77FB-F2E3D2F1FAD0}"/>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0FB9B187-340A-ED39-D8D4-F17F15A38EFA}"/>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89899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34D7BEA4-6954-1D27-49B8-BEA56F1D7579}"/>
              </a:ext>
            </a:extLst>
          </p:cNvPr>
          <p:cNvSpPr>
            <a:spLocks noGrp="1"/>
          </p:cNvSpPr>
          <p:nvPr>
            <p:ph type="sldNum" sz="quarter" idx="12"/>
          </p:nvPr>
        </p:nvSpPr>
        <p:spPr>
          <a:xfrm>
            <a:off x="290055" y="1050762"/>
            <a:ext cx="811019" cy="503578"/>
          </a:xfrm>
        </p:spPr>
        <p:txBody>
          <a:bodyPr/>
          <a:lstStyle/>
          <a:p>
            <a:fld id="{036E7570-FA2C-A64B-814F-82A098BF2D78}" type="slidenum">
              <a:rPr lang="ar-SA" smtClean="0"/>
              <a:t>17</a:t>
            </a:fld>
            <a:endParaRPr lang="ar-SA" dirty="0"/>
          </a:p>
        </p:txBody>
      </p:sp>
      <p:sp>
        <p:nvSpPr>
          <p:cNvPr id="3" name="مربع نص 2">
            <a:extLst>
              <a:ext uri="{FF2B5EF4-FFF2-40B4-BE49-F238E27FC236}">
                <a16:creationId xmlns:a16="http://schemas.microsoft.com/office/drawing/2014/main" id="{F015FA27-6737-3AD5-41E4-EB27E2B4DCA5}"/>
              </a:ext>
            </a:extLst>
          </p:cNvPr>
          <p:cNvSpPr txBox="1"/>
          <p:nvPr/>
        </p:nvSpPr>
        <p:spPr>
          <a:xfrm>
            <a:off x="1241009" y="1157640"/>
            <a:ext cx="10470931" cy="2031325"/>
          </a:xfrm>
          <a:prstGeom prst="rect">
            <a:avLst/>
          </a:prstGeom>
          <a:noFill/>
        </p:spPr>
        <p:txBody>
          <a:bodyPr wrap="square" rtlCol="1">
            <a:spAutoFit/>
          </a:bodyPr>
          <a:lstStyle/>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لا يجوز النظر في ترقية الموظف في الحالات التالية :</a:t>
            </a:r>
          </a:p>
          <a:p>
            <a:pPr marL="914400" lvl="1" indent="-457200" algn="r" rtl="1">
              <a:lnSpc>
                <a:spcPct val="150000"/>
              </a:lnSpc>
              <a:buFont typeface="Wingdings" pitchFamily="2" charset="2"/>
              <a:buChar char="§"/>
            </a:pPr>
            <a:r>
              <a:rPr lang="ar-SA" sz="2800" i="1" dirty="0">
                <a:latin typeface="Al Tarikh" pitchFamily="2" charset="-78"/>
                <a:cs typeface="Al Tarikh" pitchFamily="2" charset="-78"/>
              </a:rPr>
              <a:t>اذا كان مبتعثًا او موفدًا للدراسة و ملتحقًًا بدورة تدريبين تزيد على (٦) اشهر في الداخل او الخارج .</a:t>
            </a:r>
          </a:p>
          <a:p>
            <a:pPr marL="914400" lvl="1" indent="-457200" algn="r" rtl="1">
              <a:lnSpc>
                <a:spcPct val="150000"/>
              </a:lnSpc>
              <a:buFont typeface="Wingdings" pitchFamily="2" charset="2"/>
              <a:buChar char="§"/>
            </a:pPr>
            <a:r>
              <a:rPr lang="ar-SA" sz="2800" i="1" dirty="0">
                <a:latin typeface="Al Tarikh" pitchFamily="2" charset="-78"/>
                <a:cs typeface="Al Tarikh" pitchFamily="2" charset="-78"/>
              </a:rPr>
              <a:t>اذا كان في إجازة دراسية او استثنائية .</a:t>
            </a:r>
          </a:p>
        </p:txBody>
      </p:sp>
      <p:sp>
        <p:nvSpPr>
          <p:cNvPr id="4" name="مربع نص 3">
            <a:extLst>
              <a:ext uri="{FF2B5EF4-FFF2-40B4-BE49-F238E27FC236}">
                <a16:creationId xmlns:a16="http://schemas.microsoft.com/office/drawing/2014/main" id="{318D6917-F9BC-865B-18FB-96D2BEE35001}"/>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AD90F693-7D74-5EFF-3E22-7390672A48C4}"/>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F48EA27D-0B3E-575E-1BDB-4A06175E944F}"/>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248442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1FCE1847-FE72-1076-16F2-7545DAA7F108}"/>
              </a:ext>
            </a:extLst>
          </p:cNvPr>
          <p:cNvSpPr>
            <a:spLocks noGrp="1"/>
          </p:cNvSpPr>
          <p:nvPr>
            <p:ph type="sldNum" sz="quarter" idx="12"/>
          </p:nvPr>
        </p:nvSpPr>
        <p:spPr>
          <a:xfrm>
            <a:off x="278180" y="1050762"/>
            <a:ext cx="811019" cy="503578"/>
          </a:xfrm>
        </p:spPr>
        <p:txBody>
          <a:bodyPr/>
          <a:lstStyle/>
          <a:p>
            <a:fld id="{036E7570-FA2C-A64B-814F-82A098BF2D78}" type="slidenum">
              <a:rPr lang="ar-SA" smtClean="0"/>
              <a:t>18</a:t>
            </a:fld>
            <a:endParaRPr lang="ar-SA" dirty="0"/>
          </a:p>
        </p:txBody>
      </p:sp>
      <p:sp>
        <p:nvSpPr>
          <p:cNvPr id="3" name="مربع نص 2">
            <a:extLst>
              <a:ext uri="{FF2B5EF4-FFF2-40B4-BE49-F238E27FC236}">
                <a16:creationId xmlns:a16="http://schemas.microsoft.com/office/drawing/2014/main" id="{80B305C2-58F5-360B-ABE4-00C43C985A04}"/>
              </a:ext>
            </a:extLst>
          </p:cNvPr>
          <p:cNvSpPr txBox="1"/>
          <p:nvPr/>
        </p:nvSpPr>
        <p:spPr>
          <a:xfrm>
            <a:off x="1291079" y="1050762"/>
            <a:ext cx="10749414" cy="4616648"/>
          </a:xfrm>
          <a:prstGeom prst="rect">
            <a:avLst/>
          </a:prstGeom>
          <a:noFill/>
        </p:spPr>
        <p:txBody>
          <a:bodyPr wrap="square" rtlCol="1">
            <a:spAutoFit/>
          </a:bodyPr>
          <a:lstStyle/>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مادة (٥٥) :</a:t>
            </a:r>
          </a:p>
          <a:p>
            <a:pPr marL="914400" lvl="1" indent="-457200" algn="r" rtl="1">
              <a:lnSpc>
                <a:spcPct val="150000"/>
              </a:lnSpc>
              <a:buFont typeface="Wingdings" pitchFamily="2" charset="2"/>
              <a:buChar char="§"/>
            </a:pPr>
            <a:r>
              <a:rPr lang="ar-SA" sz="2800" i="1" dirty="0">
                <a:latin typeface="Al Tarikh" pitchFamily="2" charset="-78"/>
                <a:cs typeface="Al Tarikh" pitchFamily="2" charset="-78"/>
              </a:rPr>
              <a:t>لا يجوز ترقية الموظف ما لم تمض على الترقية الاستثنائية السابقة سنتان على الأقل .</a:t>
            </a:r>
          </a:p>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مادة (٥٧) :</a:t>
            </a:r>
          </a:p>
          <a:p>
            <a:pPr marL="914400" lvl="1" indent="-457200" algn="r" rtl="1">
              <a:lnSpc>
                <a:spcPct val="150000"/>
              </a:lnSpc>
              <a:buFont typeface="Wingdings" pitchFamily="2" charset="2"/>
              <a:buChar char="§"/>
            </a:pPr>
            <a:r>
              <a:rPr lang="ar-SA" sz="2800" i="1" dirty="0">
                <a:latin typeface="Al Tarikh" pitchFamily="2" charset="-78"/>
                <a:cs typeface="Al Tarikh" pitchFamily="2" charset="-78"/>
              </a:rPr>
              <a:t>لا يجوز الجمع بين اكثر من ترقية خلال السنة الواحدة .</a:t>
            </a:r>
          </a:p>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مادة (٥٨) :</a:t>
            </a:r>
          </a:p>
          <a:p>
            <a:pPr marL="914400" lvl="1" indent="-457200" algn="r" rtl="1">
              <a:lnSpc>
                <a:spcPct val="150000"/>
              </a:lnSpc>
              <a:buFont typeface="Wingdings" pitchFamily="2" charset="2"/>
              <a:buChar char="§"/>
            </a:pPr>
            <a:r>
              <a:rPr lang="ar-SA" sz="2800" i="1" dirty="0">
                <a:latin typeface="Al Tarikh" pitchFamily="2" charset="-78"/>
                <a:cs typeface="Al Tarikh" pitchFamily="2" charset="-78"/>
              </a:rPr>
              <a:t>يصدر قرار الترقية من الجهة التي تملك صلاحية التعيين ، و تكون الترقية نافذة من تاريخ صدور القرار بها و لا تكون بأثر رجعي .</a:t>
            </a:r>
          </a:p>
        </p:txBody>
      </p:sp>
      <p:sp>
        <p:nvSpPr>
          <p:cNvPr id="4" name="مربع نص 3">
            <a:extLst>
              <a:ext uri="{FF2B5EF4-FFF2-40B4-BE49-F238E27FC236}">
                <a16:creationId xmlns:a16="http://schemas.microsoft.com/office/drawing/2014/main" id="{13D6A8B1-5766-BD94-2E0E-8B5FB5749DA4}"/>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C3958917-5B62-29AB-3075-9088943494D5}"/>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C1918349-7772-755B-4239-EE82FA4756D3}"/>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407029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15355" y="930147"/>
            <a:ext cx="11016342" cy="2862322"/>
          </a:xfrm>
          <a:prstGeom prst="rect">
            <a:avLst/>
          </a:prstGeom>
          <a:noFill/>
        </p:spPr>
        <p:txBody>
          <a:bodyPr wrap="square" rtlCol="1">
            <a:spAutoFit/>
          </a:bodyPr>
          <a:lstStyle/>
          <a:p>
            <a:pPr algn="r" rtl="1">
              <a:lnSpc>
                <a:spcPct val="150000"/>
              </a:lnSpc>
            </a:pPr>
            <a:r>
              <a:rPr lang="ar-SA" sz="4000" b="1" i="1" dirty="0">
                <a:latin typeface="Al Tarikh" pitchFamily="2" charset="-78"/>
                <a:cs typeface="Al Tarikh" pitchFamily="2" charset="-78"/>
              </a:rPr>
              <a:t>الحالة الدراسية : (الترقيات) </a:t>
            </a:r>
          </a:p>
          <a:p>
            <a:pPr algn="r" rtl="1">
              <a:lnSpc>
                <a:spcPct val="150000"/>
              </a:lnSpc>
            </a:pPr>
            <a:r>
              <a:rPr lang="ar-SA" sz="4000" i="1" dirty="0">
                <a:latin typeface="Al Tarikh" pitchFamily="2" charset="-78"/>
                <a:cs typeface="Al Tarikh" pitchFamily="2" charset="-78"/>
              </a:rPr>
              <a:t>تم ترشيح عدد من الموظفين للترقية من المرتبة الحادية عشر إلى المرتبة الثانية عشرة ما هي شروط الترقية ، مع ذكر المواد النظامية المدعمة لرأيكم؟</a:t>
            </a:r>
          </a:p>
        </p:txBody>
      </p:sp>
      <p:sp>
        <p:nvSpPr>
          <p:cNvPr id="3" name="مربع نص 2">
            <a:extLst>
              <a:ext uri="{FF2B5EF4-FFF2-40B4-BE49-F238E27FC236}">
                <a16:creationId xmlns:a16="http://schemas.microsoft.com/office/drawing/2014/main" id="{F0487244-87FB-4BE6-8E7A-44018CD2FE53}"/>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6" name="صورة 5">
            <a:extLst>
              <a:ext uri="{FF2B5EF4-FFF2-40B4-BE49-F238E27FC236}">
                <a16:creationId xmlns:a16="http://schemas.microsoft.com/office/drawing/2014/main" id="{D1110752-FE30-89B7-767E-12E7A71550B4}"/>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7" name="صورة 6">
            <a:extLst>
              <a:ext uri="{FF2B5EF4-FFF2-40B4-BE49-F238E27FC236}">
                <a16:creationId xmlns:a16="http://schemas.microsoft.com/office/drawing/2014/main" id="{A330705C-2863-EA44-9C1B-CA733A47F0BB}"/>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8939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BE7A1D46-B374-88DB-B5B1-5C9C4CFA6729}"/>
              </a:ext>
            </a:extLst>
          </p:cNvPr>
          <p:cNvSpPr>
            <a:spLocks noGrp="1"/>
          </p:cNvSpPr>
          <p:nvPr>
            <p:ph type="ctrTitle"/>
          </p:nvPr>
        </p:nvSpPr>
        <p:spPr>
          <a:xfrm>
            <a:off x="2801342" y="2465460"/>
            <a:ext cx="8361229" cy="2817901"/>
          </a:xfrm>
        </p:spPr>
        <p:txBody>
          <a:bodyPr/>
          <a:lstStyle/>
          <a:p>
            <a:pPr algn="ctr"/>
            <a:r>
              <a:rPr lang="ar-SA" b="1" dirty="0">
                <a:latin typeface="Mishafi" pitchFamily="2" charset="-78"/>
                <a:cs typeface="Mishafi" pitchFamily="2" charset="-78"/>
              </a:rPr>
              <a:t>الترقيات في الخدمة المدنية</a:t>
            </a:r>
            <a:br>
              <a:rPr lang="ar-SA" sz="5400" b="1" dirty="0">
                <a:effectLst/>
                <a:latin typeface="Mishafi" pitchFamily="2" charset="-78"/>
                <a:cs typeface="Mishafi" pitchFamily="2" charset="-78"/>
              </a:rPr>
            </a:br>
            <a:br>
              <a:rPr lang="ar-SA" sz="5400" b="1" dirty="0">
                <a:effectLst/>
                <a:latin typeface="Mishafi" pitchFamily="2" charset="-78"/>
                <a:cs typeface="Mishafi" pitchFamily="2" charset="-78"/>
              </a:rPr>
            </a:br>
            <a:endParaRPr lang="ar-SA" sz="5400" dirty="0"/>
          </a:p>
        </p:txBody>
      </p:sp>
      <p:sp>
        <p:nvSpPr>
          <p:cNvPr id="2" name="عنصر نائب لرقم الشريحة 1">
            <a:extLst>
              <a:ext uri="{FF2B5EF4-FFF2-40B4-BE49-F238E27FC236}">
                <a16:creationId xmlns:a16="http://schemas.microsoft.com/office/drawing/2014/main" id="{185C0D11-7013-F593-9F88-647EA7EAA1C1}"/>
              </a:ext>
            </a:extLst>
          </p:cNvPr>
          <p:cNvSpPr>
            <a:spLocks noGrp="1"/>
          </p:cNvSpPr>
          <p:nvPr>
            <p:ph type="sldNum" sz="quarter" idx="12"/>
          </p:nvPr>
        </p:nvSpPr>
        <p:spPr>
          <a:xfrm>
            <a:off x="404511" y="893976"/>
            <a:ext cx="811019" cy="503578"/>
          </a:xfrm>
        </p:spPr>
        <p:txBody>
          <a:bodyPr/>
          <a:lstStyle/>
          <a:p>
            <a:fld id="{098F827F-A5ED-0546-A3CE-688773DC6345}" type="slidenum">
              <a:rPr lang="ar-SA" smtClean="0"/>
              <a:t>2</a:t>
            </a:fld>
            <a:endParaRPr lang="ar-SA"/>
          </a:p>
        </p:txBody>
      </p:sp>
      <p:sp>
        <p:nvSpPr>
          <p:cNvPr id="7" name="مربع نص 6">
            <a:extLst>
              <a:ext uri="{FF2B5EF4-FFF2-40B4-BE49-F238E27FC236}">
                <a16:creationId xmlns:a16="http://schemas.microsoft.com/office/drawing/2014/main" id="{CD6623D7-66E6-10AF-FA14-A148D79B16B2}"/>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6" name="صورة 5">
            <a:extLst>
              <a:ext uri="{FF2B5EF4-FFF2-40B4-BE49-F238E27FC236}">
                <a16:creationId xmlns:a16="http://schemas.microsoft.com/office/drawing/2014/main" id="{870395C4-D476-A88F-DCF3-5F96BA48A3B1}"/>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03C339FF-30AB-067D-76D4-749A0FA8EA13}"/>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357696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8A314776-D80E-3EB1-730B-8A2C3CCF4DA6}"/>
              </a:ext>
            </a:extLst>
          </p:cNvPr>
          <p:cNvSpPr>
            <a:spLocks noGrp="1"/>
          </p:cNvSpPr>
          <p:nvPr>
            <p:ph type="sldNum" sz="quarter" idx="12"/>
          </p:nvPr>
        </p:nvSpPr>
        <p:spPr>
          <a:xfrm>
            <a:off x="310615" y="1050762"/>
            <a:ext cx="811019" cy="503578"/>
          </a:xfrm>
        </p:spPr>
        <p:txBody>
          <a:bodyPr/>
          <a:lstStyle/>
          <a:p>
            <a:fld id="{098F827F-A5ED-0546-A3CE-688773DC6345}" type="slidenum">
              <a:rPr lang="ar-SA" smtClean="0"/>
              <a:t>3</a:t>
            </a:fld>
            <a:endParaRPr lang="ar-SA"/>
          </a:p>
        </p:txBody>
      </p:sp>
      <p:sp>
        <p:nvSpPr>
          <p:cNvPr id="3" name="مربع نص 2">
            <a:extLst>
              <a:ext uri="{FF2B5EF4-FFF2-40B4-BE49-F238E27FC236}">
                <a16:creationId xmlns:a16="http://schemas.microsoft.com/office/drawing/2014/main" id="{D13709E5-BBA6-C6FE-18ED-8762FD6E1D90}"/>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مربع نص 3">
            <a:extLst>
              <a:ext uri="{FF2B5EF4-FFF2-40B4-BE49-F238E27FC236}">
                <a16:creationId xmlns:a16="http://schemas.microsoft.com/office/drawing/2014/main" id="{20A17450-177B-712A-3BC5-8CBD7E21CF03}"/>
              </a:ext>
            </a:extLst>
          </p:cNvPr>
          <p:cNvSpPr txBox="1"/>
          <p:nvPr/>
        </p:nvSpPr>
        <p:spPr>
          <a:xfrm>
            <a:off x="1648205" y="1302551"/>
            <a:ext cx="10316308" cy="3046988"/>
          </a:xfrm>
          <a:prstGeom prst="rect">
            <a:avLst/>
          </a:prstGeom>
          <a:noFill/>
        </p:spPr>
        <p:txBody>
          <a:bodyPr wrap="square" rtlCol="1">
            <a:spAutoFit/>
          </a:bodyPr>
          <a:lstStyle/>
          <a:p>
            <a:pPr marL="457200" indent="-457200" algn="r" defTabSz="457200" rtl="1" eaLnBrk="1" latinLnBrk="0" hangingPunct="1">
              <a:lnSpc>
                <a:spcPct val="150000"/>
              </a:lnSpc>
              <a:buFont typeface="Arial" panose="020B0604020202020204" pitchFamily="34" charset="0"/>
              <a:buChar char="•"/>
            </a:pPr>
            <a:r>
              <a:rPr lang="ar-SA" sz="3200" i="1" dirty="0">
                <a:latin typeface="Al Tarikh" pitchFamily="2" charset="-78"/>
                <a:cs typeface="Al Tarikh" pitchFamily="2" charset="-78"/>
              </a:rPr>
              <a:t>يعد موضوع الترقيات في الخدمة المدنية من الموضوعات المهمة للموظفين ، لذلك تحرص أجهزة الخدمة المدنية على ان تكون المواد المتعلقة بالترقيات تتوفر فيها العدالة و الشفافية و الوضوح و ان تكون المعايير التي توضع للمفاضلة بين الموظفين و تحقق الأهداف المرجوة منهم .</a:t>
            </a:r>
          </a:p>
        </p:txBody>
      </p:sp>
      <p:pic>
        <p:nvPicPr>
          <p:cNvPr id="7" name="صورة 6">
            <a:extLst>
              <a:ext uri="{FF2B5EF4-FFF2-40B4-BE49-F238E27FC236}">
                <a16:creationId xmlns:a16="http://schemas.microsoft.com/office/drawing/2014/main" id="{3E79F4EB-B611-2A13-105E-091F60D67BE3}"/>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956891D8-BEC2-0A6E-94C8-9418684A57CA}"/>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211698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7F01974-E706-C1CC-094D-7374088CA720}"/>
              </a:ext>
            </a:extLst>
          </p:cNvPr>
          <p:cNvSpPr>
            <a:spLocks noGrp="1"/>
          </p:cNvSpPr>
          <p:nvPr>
            <p:ph type="sldNum" sz="quarter" idx="12"/>
          </p:nvPr>
        </p:nvSpPr>
        <p:spPr>
          <a:xfrm>
            <a:off x="305409" y="929602"/>
            <a:ext cx="811019" cy="503578"/>
          </a:xfrm>
        </p:spPr>
        <p:txBody>
          <a:bodyPr/>
          <a:lstStyle/>
          <a:p>
            <a:fld id="{098F827F-A5ED-0546-A3CE-688773DC6345}" type="slidenum">
              <a:rPr lang="ar-SA" smtClean="0"/>
              <a:t>4</a:t>
            </a:fld>
            <a:endParaRPr lang="ar-SA" dirty="0"/>
          </a:p>
        </p:txBody>
      </p:sp>
      <p:sp>
        <p:nvSpPr>
          <p:cNvPr id="3" name="مربع نص 2">
            <a:extLst>
              <a:ext uri="{FF2B5EF4-FFF2-40B4-BE49-F238E27FC236}">
                <a16:creationId xmlns:a16="http://schemas.microsoft.com/office/drawing/2014/main" id="{722E08E8-2B36-A49A-B44E-FCBBB79C57A9}"/>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مربع نص 3">
            <a:extLst>
              <a:ext uri="{FF2B5EF4-FFF2-40B4-BE49-F238E27FC236}">
                <a16:creationId xmlns:a16="http://schemas.microsoft.com/office/drawing/2014/main" id="{87BF802D-9EFF-8DAE-7FBA-B4D32582071B}"/>
              </a:ext>
            </a:extLst>
          </p:cNvPr>
          <p:cNvSpPr txBox="1"/>
          <p:nvPr/>
        </p:nvSpPr>
        <p:spPr>
          <a:xfrm>
            <a:off x="2158113" y="1404615"/>
            <a:ext cx="9859107" cy="3539430"/>
          </a:xfrm>
          <a:prstGeom prst="rect">
            <a:avLst/>
          </a:prstGeom>
          <a:noFill/>
        </p:spPr>
        <p:txBody>
          <a:bodyPr wrap="square" rtlCol="1">
            <a:spAutoFit/>
          </a:bodyPr>
          <a:lstStyle/>
          <a:p>
            <a:pPr marL="457200" indent="-457200" algn="r" defTabSz="457200" rtl="1" eaLnBrk="1" latinLnBrk="0" hangingPunct="1">
              <a:lnSpc>
                <a:spcPct val="150000"/>
              </a:lnSpc>
              <a:buFont typeface="Courier New" panose="02070309020205020404" pitchFamily="49" charset="0"/>
              <a:buChar char="o"/>
            </a:pPr>
            <a:r>
              <a:rPr lang="ar-SA" sz="2800" i="1" dirty="0">
                <a:latin typeface="Al Tarikh" pitchFamily="2" charset="-78"/>
                <a:cs typeface="Al Tarikh" pitchFamily="2" charset="-78"/>
              </a:rPr>
              <a:t>مفهوم الترقيات :</a:t>
            </a:r>
          </a:p>
          <a:p>
            <a:pPr lvl="1" algn="r" rtl="1">
              <a:lnSpc>
                <a:spcPct val="150000"/>
              </a:lnSpc>
            </a:pPr>
            <a:r>
              <a:rPr lang="ar-SA" sz="2800" i="1" dirty="0">
                <a:latin typeface="Al Tarikh" pitchFamily="2" charset="-78"/>
                <a:cs typeface="Al Tarikh" pitchFamily="2" charset="-78"/>
              </a:rPr>
              <a:t>  الترقية هي انتقال الموظف من وظيفة ادنى الى وظيفة اعلى .</a:t>
            </a:r>
          </a:p>
          <a:p>
            <a:pPr lvl="1" algn="r" rtl="1">
              <a:lnSpc>
                <a:spcPct val="150000"/>
              </a:lnSpc>
            </a:pPr>
            <a:endParaRPr lang="ar-SA" sz="2800" i="1" dirty="0">
              <a:latin typeface="Al Tarikh" pitchFamily="2" charset="-78"/>
              <a:cs typeface="Al Tarikh" pitchFamily="2" charset="-78"/>
            </a:endParaRPr>
          </a:p>
          <a:p>
            <a:pPr lvl="1" algn="r" rtl="1">
              <a:lnSpc>
                <a:spcPct val="150000"/>
              </a:lnSpc>
            </a:pPr>
            <a:r>
              <a:rPr lang="ar-SA" sz="2800" i="1" dirty="0">
                <a:latin typeface="Al Tarikh" pitchFamily="2" charset="-78"/>
                <a:cs typeface="Al Tarikh" pitchFamily="2" charset="-78"/>
              </a:rPr>
              <a:t> تعد الترقية احد طرق المسار الوظيف الرأسي .</a:t>
            </a:r>
          </a:p>
          <a:p>
            <a:pPr lvl="1" algn="r" rtl="1"/>
            <a:endParaRPr lang="ar-SA" sz="2800" i="1" dirty="0">
              <a:latin typeface="Al Tarikh" pitchFamily="2" charset="-78"/>
              <a:cs typeface="Al Tarikh" pitchFamily="2" charset="-78"/>
            </a:endParaRPr>
          </a:p>
          <a:p>
            <a:pPr lvl="1" algn="r" rtl="1"/>
            <a:endParaRPr lang="ar-SA" sz="2800" i="1" dirty="0">
              <a:latin typeface="Al Tarikh" pitchFamily="2" charset="-78"/>
              <a:cs typeface="Al Tarikh" pitchFamily="2" charset="-78"/>
            </a:endParaRPr>
          </a:p>
        </p:txBody>
      </p:sp>
      <p:pic>
        <p:nvPicPr>
          <p:cNvPr id="8" name="صورة 7">
            <a:extLst>
              <a:ext uri="{FF2B5EF4-FFF2-40B4-BE49-F238E27FC236}">
                <a16:creationId xmlns:a16="http://schemas.microsoft.com/office/drawing/2014/main" id="{B2D572FC-FBFC-BD93-2710-A4C89D2F704D}"/>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9" name="صورة 8">
            <a:extLst>
              <a:ext uri="{FF2B5EF4-FFF2-40B4-BE49-F238E27FC236}">
                <a16:creationId xmlns:a16="http://schemas.microsoft.com/office/drawing/2014/main" id="{977E6AE9-1415-866E-42A2-95EA54B2DC79}"/>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43006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43E78244-BCEA-D9AB-E587-4D3B708CF70F}"/>
              </a:ext>
            </a:extLst>
          </p:cNvPr>
          <p:cNvSpPr>
            <a:spLocks noGrp="1"/>
          </p:cNvSpPr>
          <p:nvPr>
            <p:ph type="sldNum" sz="quarter" idx="12"/>
          </p:nvPr>
        </p:nvSpPr>
        <p:spPr>
          <a:xfrm>
            <a:off x="361306" y="1072106"/>
            <a:ext cx="811019" cy="503578"/>
          </a:xfrm>
        </p:spPr>
        <p:txBody>
          <a:bodyPr/>
          <a:lstStyle/>
          <a:p>
            <a:fld id="{098F827F-A5ED-0546-A3CE-688773DC6345}" type="slidenum">
              <a:rPr lang="ar-SA" smtClean="0"/>
              <a:t>5</a:t>
            </a:fld>
            <a:endParaRPr lang="ar-SA"/>
          </a:p>
        </p:txBody>
      </p:sp>
      <p:sp>
        <p:nvSpPr>
          <p:cNvPr id="3" name="مربع نص 2">
            <a:extLst>
              <a:ext uri="{FF2B5EF4-FFF2-40B4-BE49-F238E27FC236}">
                <a16:creationId xmlns:a16="http://schemas.microsoft.com/office/drawing/2014/main" id="{FF82D88B-3D20-0506-5BF9-2F11D5AAA877}"/>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مربع نص 3">
            <a:extLst>
              <a:ext uri="{FF2B5EF4-FFF2-40B4-BE49-F238E27FC236}">
                <a16:creationId xmlns:a16="http://schemas.microsoft.com/office/drawing/2014/main" id="{DABCB167-0FEC-1065-00B0-582356D1D757}"/>
              </a:ext>
            </a:extLst>
          </p:cNvPr>
          <p:cNvSpPr txBox="1"/>
          <p:nvPr/>
        </p:nvSpPr>
        <p:spPr>
          <a:xfrm>
            <a:off x="2325476" y="950866"/>
            <a:ext cx="9859107" cy="5047536"/>
          </a:xfrm>
          <a:prstGeom prst="rect">
            <a:avLst/>
          </a:prstGeom>
          <a:noFill/>
        </p:spPr>
        <p:txBody>
          <a:bodyPr wrap="square" rtlCol="1">
            <a:spAutoFit/>
          </a:bodyPr>
          <a:lstStyle/>
          <a:p>
            <a:pPr lvl="1" algn="r" rtl="1">
              <a:lnSpc>
                <a:spcPct val="150000"/>
              </a:lnSpc>
            </a:pPr>
            <a:endParaRPr lang="ar-SA" sz="2800" i="1" dirty="0">
              <a:latin typeface="Al Tarikh" pitchFamily="2" charset="-78"/>
              <a:cs typeface="Al Tarikh" pitchFamily="2" charset="-78"/>
            </a:endParaRPr>
          </a:p>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فوائد الترقيات :</a:t>
            </a:r>
          </a:p>
          <a:p>
            <a:pPr marL="971550" lvl="1" indent="-514350" algn="r" rtl="1">
              <a:lnSpc>
                <a:spcPct val="150000"/>
              </a:lnSpc>
              <a:buFont typeface="+mj-lt"/>
              <a:buAutoNum type="arabicPeriod"/>
            </a:pPr>
            <a:r>
              <a:rPr lang="ar-SA" sz="2800" i="1" dirty="0">
                <a:latin typeface="Al Tarikh" pitchFamily="2" charset="-78"/>
                <a:cs typeface="Al Tarikh" pitchFamily="2" charset="-78"/>
              </a:rPr>
              <a:t>تحفيز الموظفين على أداء أعمالهم بكفاءة وفعالية .</a:t>
            </a:r>
          </a:p>
          <a:p>
            <a:pPr marL="971550" lvl="1" indent="-514350" algn="r" rtl="1">
              <a:lnSpc>
                <a:spcPct val="150000"/>
              </a:lnSpc>
              <a:buFont typeface="+mj-lt"/>
              <a:buAutoNum type="arabicPeriod"/>
            </a:pPr>
            <a:r>
              <a:rPr lang="ar-SA" sz="2800" i="1" dirty="0">
                <a:latin typeface="Al Tarikh" pitchFamily="2" charset="-78"/>
                <a:cs typeface="Al Tarikh" pitchFamily="2" charset="-78"/>
              </a:rPr>
              <a:t>خلق روح التفاؤل و الامل في نفوس الموظفين . </a:t>
            </a:r>
          </a:p>
          <a:p>
            <a:pPr marL="971550" lvl="1" indent="-514350" algn="r" rtl="1">
              <a:lnSpc>
                <a:spcPct val="150000"/>
              </a:lnSpc>
              <a:buFont typeface="+mj-lt"/>
              <a:buAutoNum type="arabicPeriod"/>
            </a:pPr>
            <a:r>
              <a:rPr lang="ar-SA" sz="2800" i="1" dirty="0">
                <a:latin typeface="Al Tarikh" pitchFamily="2" charset="-78"/>
                <a:cs typeface="Al Tarikh" pitchFamily="2" charset="-78"/>
              </a:rPr>
              <a:t>تؤدي الى زيادة في الراتب و المزايا المالية الاخرى .</a:t>
            </a:r>
          </a:p>
          <a:p>
            <a:pPr marL="971550" lvl="1" indent="-514350" algn="r" rtl="1">
              <a:lnSpc>
                <a:spcPct val="150000"/>
              </a:lnSpc>
              <a:buFont typeface="+mj-lt"/>
              <a:buAutoNum type="arabicPeriod"/>
            </a:pPr>
            <a:r>
              <a:rPr lang="ar-SA" sz="2800" i="1" dirty="0">
                <a:latin typeface="Al Tarikh" pitchFamily="2" charset="-78"/>
                <a:cs typeface="Al Tarikh" pitchFamily="2" charset="-78"/>
              </a:rPr>
              <a:t>تعبر عن تقدير  المسؤولين للموظف المرقى .</a:t>
            </a:r>
          </a:p>
          <a:p>
            <a:pPr marL="971550" lvl="1" indent="-514350" algn="r" rtl="1">
              <a:lnSpc>
                <a:spcPct val="150000"/>
              </a:lnSpc>
              <a:buFont typeface="+mj-lt"/>
              <a:buAutoNum type="arabicPeriod"/>
            </a:pPr>
            <a:r>
              <a:rPr lang="ar-SA" sz="2800" i="1" dirty="0">
                <a:latin typeface="Al Tarikh" pitchFamily="2" charset="-78"/>
                <a:cs typeface="Al Tarikh" pitchFamily="2" charset="-78"/>
              </a:rPr>
              <a:t>تعد وسيلة للتقدم و التطور الوظيفي المهني .</a:t>
            </a:r>
          </a:p>
          <a:p>
            <a:pPr marL="971550" lvl="1" indent="-514350" algn="r" rtl="1">
              <a:buFont typeface="+mj-lt"/>
              <a:buAutoNum type="arabicPeriod"/>
            </a:pPr>
            <a:endParaRPr lang="ar-SA" sz="2800" i="1" dirty="0">
              <a:latin typeface="Al Tarikh" pitchFamily="2" charset="-78"/>
              <a:cs typeface="Al Tarikh" pitchFamily="2" charset="-78"/>
            </a:endParaRPr>
          </a:p>
        </p:txBody>
      </p:sp>
      <p:pic>
        <p:nvPicPr>
          <p:cNvPr id="7" name="صورة 6">
            <a:extLst>
              <a:ext uri="{FF2B5EF4-FFF2-40B4-BE49-F238E27FC236}">
                <a16:creationId xmlns:a16="http://schemas.microsoft.com/office/drawing/2014/main" id="{AA4317C0-6DD1-5BF4-263A-B27A9DF8C913}"/>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894FDDB0-3976-0F2E-ACF7-2234CC397C73}"/>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39560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12307A20-4C74-A894-21B8-0103DF00F284}"/>
              </a:ext>
            </a:extLst>
          </p:cNvPr>
          <p:cNvSpPr>
            <a:spLocks noGrp="1"/>
          </p:cNvSpPr>
          <p:nvPr>
            <p:ph type="sldNum" sz="quarter" idx="12"/>
          </p:nvPr>
        </p:nvSpPr>
        <p:spPr>
          <a:xfrm>
            <a:off x="385057" y="1107732"/>
            <a:ext cx="811019" cy="503578"/>
          </a:xfrm>
        </p:spPr>
        <p:txBody>
          <a:bodyPr/>
          <a:lstStyle/>
          <a:p>
            <a:fld id="{036E7570-FA2C-A64B-814F-82A098BF2D78}" type="slidenum">
              <a:rPr lang="ar-SA" smtClean="0"/>
              <a:t>6</a:t>
            </a:fld>
            <a:endParaRPr lang="ar-SA"/>
          </a:p>
        </p:txBody>
      </p:sp>
      <p:sp>
        <p:nvSpPr>
          <p:cNvPr id="3" name="مربع نص 2">
            <a:extLst>
              <a:ext uri="{FF2B5EF4-FFF2-40B4-BE49-F238E27FC236}">
                <a16:creationId xmlns:a16="http://schemas.microsoft.com/office/drawing/2014/main" id="{0CFA20C5-68C9-CE3B-C236-F309E5E5365A}"/>
              </a:ext>
            </a:extLst>
          </p:cNvPr>
          <p:cNvSpPr txBox="1"/>
          <p:nvPr/>
        </p:nvSpPr>
        <p:spPr>
          <a:xfrm>
            <a:off x="2332893" y="1188372"/>
            <a:ext cx="9859107" cy="3785652"/>
          </a:xfrm>
          <a:prstGeom prst="rect">
            <a:avLst/>
          </a:prstGeom>
          <a:noFill/>
        </p:spPr>
        <p:txBody>
          <a:bodyPr wrap="square" rtlCol="1">
            <a:spAutoFit/>
          </a:bodyPr>
          <a:lstStyle/>
          <a:p>
            <a:pPr lvl="1" algn="r" rtl="1">
              <a:lnSpc>
                <a:spcPct val="150000"/>
              </a:lnSpc>
            </a:pPr>
            <a:endParaRPr lang="ar-SA" sz="3200" i="1" dirty="0">
              <a:latin typeface="Al Tarikh" pitchFamily="2" charset="-78"/>
              <a:cs typeface="Al Tarikh" pitchFamily="2" charset="-78"/>
            </a:endParaRPr>
          </a:p>
          <a:p>
            <a:pPr marL="457200" indent="-457200" algn="r" rtl="1">
              <a:lnSpc>
                <a:spcPct val="150000"/>
              </a:lnSpc>
              <a:buFont typeface="Courier New" panose="02070309020205020404" pitchFamily="49" charset="0"/>
              <a:buChar char="o"/>
            </a:pPr>
            <a:r>
              <a:rPr lang="ar-SA" sz="3200" i="1" dirty="0">
                <a:latin typeface="Al Tarikh" pitchFamily="2" charset="-78"/>
                <a:cs typeface="Al Tarikh" pitchFamily="2" charset="-78"/>
              </a:rPr>
              <a:t>طرق الترقيات :</a:t>
            </a:r>
          </a:p>
          <a:p>
            <a:pPr marL="971550" lvl="1" indent="-514350" algn="r" rtl="1">
              <a:lnSpc>
                <a:spcPct val="150000"/>
              </a:lnSpc>
              <a:buFont typeface="+mj-lt"/>
              <a:buAutoNum type="arabicPeriod"/>
            </a:pPr>
            <a:r>
              <a:rPr lang="ar-SA" sz="3200" i="1" dirty="0">
                <a:latin typeface="Al Tarikh" pitchFamily="2" charset="-78"/>
                <a:cs typeface="Al Tarikh" pitchFamily="2" charset="-78"/>
              </a:rPr>
              <a:t>الاقدمية .</a:t>
            </a:r>
          </a:p>
          <a:p>
            <a:pPr marL="971550" lvl="1" indent="-514350" algn="r" rtl="1">
              <a:lnSpc>
                <a:spcPct val="150000"/>
              </a:lnSpc>
              <a:buFont typeface="+mj-lt"/>
              <a:buAutoNum type="arabicPeriod"/>
            </a:pPr>
            <a:r>
              <a:rPr lang="ar-SA" sz="3200" i="1" dirty="0">
                <a:latin typeface="Al Tarikh" pitchFamily="2" charset="-78"/>
                <a:cs typeface="Al Tarikh" pitchFamily="2" charset="-78"/>
              </a:rPr>
              <a:t>الكفاءة .</a:t>
            </a:r>
          </a:p>
          <a:p>
            <a:pPr marL="971550" lvl="1" indent="-514350" algn="r" rtl="1">
              <a:lnSpc>
                <a:spcPct val="150000"/>
              </a:lnSpc>
              <a:buFont typeface="+mj-lt"/>
              <a:buAutoNum type="arabicPeriod"/>
            </a:pPr>
            <a:r>
              <a:rPr lang="ar-SA" sz="3200" i="1" dirty="0">
                <a:latin typeface="Al Tarikh" pitchFamily="2" charset="-78"/>
                <a:cs typeface="Al Tarikh" pitchFamily="2" charset="-78"/>
              </a:rPr>
              <a:t>الاقدمية و الكفاءة .</a:t>
            </a:r>
          </a:p>
        </p:txBody>
      </p:sp>
      <p:sp>
        <p:nvSpPr>
          <p:cNvPr id="4" name="مربع نص 3">
            <a:extLst>
              <a:ext uri="{FF2B5EF4-FFF2-40B4-BE49-F238E27FC236}">
                <a16:creationId xmlns:a16="http://schemas.microsoft.com/office/drawing/2014/main" id="{9D1FA21C-F6A6-8349-74AC-CB867F742CBC}"/>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3CBB0112-DB45-8024-074E-FDD5B77D9018}"/>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1C549D8E-B4EF-4A7B-3ED9-3A944F6259C3}"/>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253544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24E8FDE9-31A5-5A97-F48C-EAEBB449813B}"/>
              </a:ext>
            </a:extLst>
          </p:cNvPr>
          <p:cNvSpPr>
            <a:spLocks noGrp="1"/>
          </p:cNvSpPr>
          <p:nvPr>
            <p:ph type="sldNum" sz="quarter" idx="12"/>
          </p:nvPr>
        </p:nvSpPr>
        <p:spPr>
          <a:xfrm>
            <a:off x="444434" y="1050762"/>
            <a:ext cx="811019" cy="503578"/>
          </a:xfrm>
        </p:spPr>
        <p:txBody>
          <a:bodyPr/>
          <a:lstStyle/>
          <a:p>
            <a:fld id="{036E7570-FA2C-A64B-814F-82A098BF2D78}" type="slidenum">
              <a:rPr lang="ar-SA" smtClean="0"/>
              <a:t>7</a:t>
            </a:fld>
            <a:endParaRPr lang="ar-SA" dirty="0"/>
          </a:p>
        </p:txBody>
      </p:sp>
      <p:sp>
        <p:nvSpPr>
          <p:cNvPr id="3" name="مربع نص 2">
            <a:extLst>
              <a:ext uri="{FF2B5EF4-FFF2-40B4-BE49-F238E27FC236}">
                <a16:creationId xmlns:a16="http://schemas.microsoft.com/office/drawing/2014/main" id="{28C3D8C9-D69D-66C1-75B7-E59D0661C33E}"/>
              </a:ext>
            </a:extLst>
          </p:cNvPr>
          <p:cNvSpPr txBox="1"/>
          <p:nvPr/>
        </p:nvSpPr>
        <p:spPr>
          <a:xfrm>
            <a:off x="1648205" y="1050762"/>
            <a:ext cx="10470931" cy="3323987"/>
          </a:xfrm>
          <a:prstGeom prst="rect">
            <a:avLst/>
          </a:prstGeom>
          <a:noFill/>
        </p:spPr>
        <p:txBody>
          <a:bodyPr wrap="square" rtlCol="1">
            <a:spAutoFit/>
          </a:bodyPr>
          <a:lstStyle/>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يجوز ترقية الموظف للمرتبة العاشرة فما دون بالشروط التالية :</a:t>
            </a:r>
          </a:p>
          <a:p>
            <a:pPr lvl="1" algn="r" rtl="1">
              <a:lnSpc>
                <a:spcPct val="150000"/>
              </a:lnSpc>
            </a:pPr>
            <a:r>
              <a:rPr lang="ar-SA" sz="2800" i="1" dirty="0">
                <a:latin typeface="Al Tarikh" pitchFamily="2" charset="-78"/>
                <a:cs typeface="Al Tarikh" pitchFamily="2" charset="-78"/>
              </a:rPr>
              <a:t>١. شغور الوظيفة المراد الترقية إليها فعلا .</a:t>
            </a:r>
          </a:p>
          <a:p>
            <a:pPr lvl="1" algn="r" rtl="1">
              <a:lnSpc>
                <a:spcPct val="150000"/>
              </a:lnSpc>
            </a:pPr>
            <a:r>
              <a:rPr lang="ar-SA" sz="2800" i="1" dirty="0">
                <a:latin typeface="Al Tarikh" pitchFamily="2" charset="-78"/>
                <a:cs typeface="Al Tarikh" pitchFamily="2" charset="-78"/>
              </a:rPr>
              <a:t>٢. ان تتوفر في المرشح المؤهلات و الخبرات المطلوبة للوظيفة التي يراد ان يرقى إليها و فقًا لما هو محدد في دليل تصنيف الوظائف في الخدمة المدنية .</a:t>
            </a:r>
          </a:p>
          <a:p>
            <a:pPr lvl="1" algn="r" rtl="1">
              <a:lnSpc>
                <a:spcPct val="150000"/>
              </a:lnSpc>
            </a:pPr>
            <a:r>
              <a:rPr lang="ar-SA" sz="2800" i="1" dirty="0">
                <a:latin typeface="Al Tarikh" pitchFamily="2" charset="-78"/>
                <a:cs typeface="Al Tarikh" pitchFamily="2" charset="-78"/>
              </a:rPr>
              <a:t>٣. ان تكون الوظيفة تلي مرتبة الوظيفة التي يشغلها مباشرة .</a:t>
            </a:r>
          </a:p>
        </p:txBody>
      </p:sp>
      <p:sp>
        <p:nvSpPr>
          <p:cNvPr id="4" name="مربع نص 3">
            <a:extLst>
              <a:ext uri="{FF2B5EF4-FFF2-40B4-BE49-F238E27FC236}">
                <a16:creationId xmlns:a16="http://schemas.microsoft.com/office/drawing/2014/main" id="{3E62897B-2A0A-B27E-3040-237AE9495F33}"/>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5" name="صورة 4">
            <a:extLst>
              <a:ext uri="{FF2B5EF4-FFF2-40B4-BE49-F238E27FC236}">
                <a16:creationId xmlns:a16="http://schemas.microsoft.com/office/drawing/2014/main" id="{790DCF69-37F3-4937-EFFC-9D3C89CC1F78}"/>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64C9BD77-C872-46DA-3393-A004B66FEEE8}"/>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305304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B98F8B61-BEBE-C858-250C-06AC48BD9E86}"/>
              </a:ext>
            </a:extLst>
          </p:cNvPr>
          <p:cNvSpPr>
            <a:spLocks noGrp="1"/>
          </p:cNvSpPr>
          <p:nvPr>
            <p:ph type="sldNum" sz="quarter" idx="12"/>
          </p:nvPr>
        </p:nvSpPr>
        <p:spPr>
          <a:xfrm>
            <a:off x="195052" y="1036479"/>
            <a:ext cx="811019" cy="503578"/>
          </a:xfrm>
        </p:spPr>
        <p:txBody>
          <a:bodyPr/>
          <a:lstStyle/>
          <a:p>
            <a:fld id="{036E7570-FA2C-A64B-814F-82A098BF2D78}" type="slidenum">
              <a:rPr lang="ar-SA" smtClean="0"/>
              <a:t>8</a:t>
            </a:fld>
            <a:endParaRPr lang="ar-SA" dirty="0"/>
          </a:p>
        </p:txBody>
      </p:sp>
      <p:sp>
        <p:nvSpPr>
          <p:cNvPr id="3" name="مربع نص 2">
            <a:extLst>
              <a:ext uri="{FF2B5EF4-FFF2-40B4-BE49-F238E27FC236}">
                <a16:creationId xmlns:a16="http://schemas.microsoft.com/office/drawing/2014/main" id="{99A64BEA-6E93-B730-D356-25A7158CDCDA}"/>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مربع نص 3">
            <a:extLst>
              <a:ext uri="{FF2B5EF4-FFF2-40B4-BE49-F238E27FC236}">
                <a16:creationId xmlns:a16="http://schemas.microsoft.com/office/drawing/2014/main" id="{7D47810A-3F88-23E1-EA98-CFBC0A3AF357}"/>
              </a:ext>
            </a:extLst>
          </p:cNvPr>
          <p:cNvSpPr txBox="1"/>
          <p:nvPr/>
        </p:nvSpPr>
        <p:spPr>
          <a:xfrm>
            <a:off x="1648205" y="302359"/>
            <a:ext cx="10141048" cy="6555641"/>
          </a:xfrm>
          <a:prstGeom prst="rect">
            <a:avLst/>
          </a:prstGeom>
          <a:noFill/>
        </p:spPr>
        <p:txBody>
          <a:bodyPr wrap="square" rtlCol="1">
            <a:spAutoFit/>
          </a:bodyPr>
          <a:lstStyle/>
          <a:p>
            <a:pPr lvl="1" algn="r" rtl="1">
              <a:lnSpc>
                <a:spcPct val="150000"/>
              </a:lnSpc>
            </a:pPr>
            <a:endParaRPr lang="ar-SA" sz="2800" i="1" dirty="0">
              <a:latin typeface="Al Tarikh" pitchFamily="2" charset="-78"/>
              <a:cs typeface="Al Tarikh" pitchFamily="2" charset="-78"/>
            </a:endParaRPr>
          </a:p>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أنواع  الترقيات :</a:t>
            </a:r>
          </a:p>
          <a:p>
            <a:pPr lvl="1" algn="r" rtl="1">
              <a:lnSpc>
                <a:spcPct val="150000"/>
              </a:lnSpc>
            </a:pPr>
            <a:r>
              <a:rPr lang="ar-SA" sz="2800" i="1" dirty="0">
                <a:latin typeface="Al Tarikh" pitchFamily="2" charset="-78"/>
                <a:cs typeface="Al Tarikh" pitchFamily="2" charset="-78"/>
              </a:rPr>
              <a:t>قسمت اللائحة التنفيذية للموارد البشرية في الخدمة المدنية الترقيات الى :</a:t>
            </a:r>
          </a:p>
          <a:p>
            <a:pPr lvl="1" algn="r" rtl="1">
              <a:lnSpc>
                <a:spcPct val="150000"/>
              </a:lnSpc>
            </a:pPr>
            <a:r>
              <a:rPr lang="ar-SA" sz="2800" i="1" dirty="0">
                <a:latin typeface="Al Tarikh" pitchFamily="2" charset="-78"/>
                <a:cs typeface="Al Tarikh" pitchFamily="2" charset="-78"/>
              </a:rPr>
              <a:t>١. الترقية بالمفاضلة و قد حددت اللائحة معايير المفاضلة بين الموظفين ( مادة ٥٢ ) معايير المفاضلة :</a:t>
            </a:r>
          </a:p>
          <a:p>
            <a:pPr lvl="1" algn="r" rtl="1">
              <a:lnSpc>
                <a:spcPct val="150000"/>
              </a:lnSpc>
            </a:pPr>
            <a:r>
              <a:rPr lang="ar-SA" sz="2800" i="1" dirty="0">
                <a:latin typeface="Al Tarikh" pitchFamily="2" charset="-78"/>
                <a:cs typeface="Al Tarikh" pitchFamily="2" charset="-78"/>
              </a:rPr>
              <a:t>يعد تقويم الأداء الوظيفي للسنة الأخيرة معيار رئيسي و تختار الجهة الحكومية معيارين على الأقل من المعايير التالية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المبادرات و الإنجازات التي حققها الموظف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برامج التطوير و التدريب التي حصل عليها الموظف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نتائج المقابلة الشخصية لتقييم المرشح .</a:t>
            </a:r>
          </a:p>
          <a:p>
            <a:pPr marL="1371600" lvl="2" indent="-457200" algn="r" rtl="1">
              <a:lnSpc>
                <a:spcPct val="150000"/>
              </a:lnSpc>
              <a:buFont typeface="Wingdings" pitchFamily="2" charset="2"/>
              <a:buChar char="§"/>
            </a:pPr>
            <a:r>
              <a:rPr lang="ar-SA" sz="2800" i="1" dirty="0">
                <a:latin typeface="Al Tarikh" pitchFamily="2" charset="-78"/>
                <a:cs typeface="Al Tarikh" pitchFamily="2" charset="-78"/>
              </a:rPr>
              <a:t>نتائج اختيار المفاضلة بين المرشحين .</a:t>
            </a:r>
          </a:p>
        </p:txBody>
      </p:sp>
      <p:pic>
        <p:nvPicPr>
          <p:cNvPr id="7" name="صورة 6">
            <a:extLst>
              <a:ext uri="{FF2B5EF4-FFF2-40B4-BE49-F238E27FC236}">
                <a16:creationId xmlns:a16="http://schemas.microsoft.com/office/drawing/2014/main" id="{0DA7B835-0C6E-276B-5293-379DAE3405F5}"/>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641AD529-763B-6149-2CA1-3409059643CC}"/>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177540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88474" y="889843"/>
            <a:ext cx="11016342" cy="5078313"/>
          </a:xfrm>
          <a:prstGeom prst="rect">
            <a:avLst/>
          </a:prstGeom>
          <a:noFill/>
        </p:spPr>
        <p:txBody>
          <a:bodyPr wrap="square" rtlCol="1">
            <a:spAutoFit/>
          </a:bodyPr>
          <a:lstStyle/>
          <a:p>
            <a:pPr algn="r" rtl="1">
              <a:lnSpc>
                <a:spcPct val="150000"/>
              </a:lnSpc>
            </a:pPr>
            <a:r>
              <a:rPr lang="ar-SA" sz="3600" b="1" i="1" dirty="0">
                <a:latin typeface="Al Tarikh" pitchFamily="2" charset="-78"/>
                <a:cs typeface="Al Tarikh" pitchFamily="2" charset="-78"/>
              </a:rPr>
              <a:t>الحالة الدراسية : (الترقيات) </a:t>
            </a:r>
          </a:p>
          <a:p>
            <a:pPr algn="r" rtl="1">
              <a:lnSpc>
                <a:spcPct val="150000"/>
              </a:lnSpc>
            </a:pPr>
            <a:r>
              <a:rPr lang="ar-SA" sz="3600" i="1" dirty="0">
                <a:latin typeface="Al Tarikh" pitchFamily="2" charset="-78"/>
                <a:cs typeface="Al Tarikh" pitchFamily="2" charset="-78"/>
              </a:rPr>
              <a:t>ذكرت المادة (52) من اللائحة التنفيذية عدد من معايير المفاضلة بين الموظفين الذي تتوفر فيهم شروط الترقية، وأكدت أن تقويم إداء الموظفين للسنة الأخيرة هو المعيار الرئيسي، ويفترض ان تختار الجهة الحكومية معيارين على الأقل من المعايير المذكورة في المادة المشار إليها.  ما هي من وجهة نظرك المعايير التي من الممكن اختيارهما للمفاضلة لترقية الموظفين شاغلي المرتبة العاشرة فما دون، ولماذا؟</a:t>
            </a:r>
          </a:p>
        </p:txBody>
      </p:sp>
      <p:sp>
        <p:nvSpPr>
          <p:cNvPr id="3" name="مربع نص 2">
            <a:extLst>
              <a:ext uri="{FF2B5EF4-FFF2-40B4-BE49-F238E27FC236}">
                <a16:creationId xmlns:a16="http://schemas.microsoft.com/office/drawing/2014/main" id="{92B6CF6E-B02E-FF8D-1D37-38FD31F343E7}"/>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6" name="صورة 5">
            <a:extLst>
              <a:ext uri="{FF2B5EF4-FFF2-40B4-BE49-F238E27FC236}">
                <a16:creationId xmlns:a16="http://schemas.microsoft.com/office/drawing/2014/main" id="{89B558D6-EA99-3AF3-D09F-2536CD286AFF}"/>
              </a:ext>
            </a:extLst>
          </p:cNvPr>
          <p:cNvPicPr>
            <a:picLocks noChangeAspect="1"/>
          </p:cNvPicPr>
          <p:nvPr/>
        </p:nvPicPr>
        <p:blipFill>
          <a:blip r:embed="rId3"/>
          <a:stretch>
            <a:fillRect/>
          </a:stretch>
        </p:blipFill>
        <p:spPr>
          <a:xfrm>
            <a:off x="11293432" y="349061"/>
            <a:ext cx="711787" cy="691231"/>
          </a:xfrm>
          <a:prstGeom prst="rect">
            <a:avLst/>
          </a:prstGeom>
        </p:spPr>
      </p:pic>
      <p:pic>
        <p:nvPicPr>
          <p:cNvPr id="7" name="صورة 6">
            <a:extLst>
              <a:ext uri="{FF2B5EF4-FFF2-40B4-BE49-F238E27FC236}">
                <a16:creationId xmlns:a16="http://schemas.microsoft.com/office/drawing/2014/main" id="{14C892AF-1E7A-79C3-3C1A-5A7410DA9361}"/>
              </a:ext>
            </a:extLst>
          </p:cNvPr>
          <p:cNvPicPr>
            <a:picLocks noChangeAspect="1"/>
          </p:cNvPicPr>
          <p:nvPr/>
        </p:nvPicPr>
        <p:blipFill>
          <a:blip r:embed="rId4"/>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2790181926"/>
      </p:ext>
    </p:extLst>
  </p:cSld>
  <p:clrMapOvr>
    <a:masterClrMapping/>
  </p:clrMapOvr>
</p:sld>
</file>

<file path=ppt/theme/theme1.xml><?xml version="1.0" encoding="utf-8"?>
<a:theme xmlns:a="http://schemas.openxmlformats.org/drawingml/2006/main" name="Office_9625033_TF10001119">
  <a:themeElements>
    <a:clrScheme name="معرض">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معرض">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عرض">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_9625033_TF10001119" id="{59CA0668-08DF-4C1F-91E8-A46AFF163BD4}" vid="{F2686C45-3821-43CA-8488-CEB2B5FD0DBC}"/>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{9F5E31E2-A886-8540-9D06-99EC4FDF4507}tf10001119</Template>
  <TotalTime>322</TotalTime>
  <Words>1161</Words>
  <Application>Microsoft Office PowerPoint</Application>
  <PresentationFormat>شاشة عريضة</PresentationFormat>
  <Paragraphs>107</Paragraphs>
  <Slides>19</Slides>
  <Notes>1</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19</vt:i4>
      </vt:variant>
    </vt:vector>
  </HeadingPairs>
  <TitlesOfParts>
    <vt:vector size="30" baseType="lpstr">
      <vt:lpstr>Al Tarikh</vt:lpstr>
      <vt:lpstr>Arial</vt:lpstr>
      <vt:lpstr>Calibri</vt:lpstr>
      <vt:lpstr>Courier New</vt:lpstr>
      <vt:lpstr>Geeza Pro</vt:lpstr>
      <vt:lpstr>Gill Sans MT</vt:lpstr>
      <vt:lpstr>Helvetica Neue</vt:lpstr>
      <vt:lpstr>Mishafi</vt:lpstr>
      <vt:lpstr>Mishafi Gold</vt:lpstr>
      <vt:lpstr>Wingdings</vt:lpstr>
      <vt:lpstr>Office_9625033_TF10001119</vt:lpstr>
      <vt:lpstr>عرض تقديمي في PowerPoint</vt:lpstr>
      <vt:lpstr>الترقيات في الخدمة المدنية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joud otaibi</dc:creator>
  <cp:lastModifiedBy>ليلى خيري</cp:lastModifiedBy>
  <cp:revision>8</cp:revision>
  <dcterms:created xsi:type="dcterms:W3CDTF">2023-02-20T19:25:45Z</dcterms:created>
  <dcterms:modified xsi:type="dcterms:W3CDTF">2023-10-17T14:48:08Z</dcterms:modified>
</cp:coreProperties>
</file>