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8" r:id="rId2"/>
    <p:sldId id="257" r:id="rId3"/>
    <p:sldId id="259" r:id="rId4"/>
    <p:sldId id="270" r:id="rId5"/>
    <p:sldId id="269" r:id="rId6"/>
    <p:sldId id="267" r:id="rId7"/>
    <p:sldId id="266" r:id="rId8"/>
    <p:sldId id="265" r:id="rId9"/>
    <p:sldId id="264" r:id="rId10"/>
    <p:sldId id="263" r:id="rId11"/>
    <p:sldId id="262" r:id="rId12"/>
    <p:sldId id="261" r:id="rId13"/>
    <p:sldId id="260" r:id="rId14"/>
    <p:sldId id="271" r:id="rId15"/>
  </p:sldIdLst>
  <p:sldSz cx="12192000" cy="75961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392">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6132"/>
    <a:srgbClr val="843C0C"/>
    <a:srgbClr val="AD8A46"/>
    <a:srgbClr val="B19C42"/>
    <a:srgbClr val="A3976B"/>
    <a:srgbClr val="007C3A"/>
    <a:srgbClr val="027B38"/>
    <a:srgbClr val="E9D6B2"/>
    <a:srgbClr val="9E9A2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61" d="100"/>
          <a:sy n="61" d="100"/>
        </p:scale>
        <p:origin x="-856" y="-120"/>
      </p:cViewPr>
      <p:guideLst>
        <p:guide orient="horz" pos="2392"/>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43173"/>
            <a:ext cx="9144000" cy="2644599"/>
          </a:xfrm>
        </p:spPr>
        <p:txBody>
          <a:bodyPr anchor="b"/>
          <a:lstStyle>
            <a:lvl1pPr algn="ctr">
              <a:defRPr sz="60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1524000" y="3989757"/>
            <a:ext cx="9144000" cy="183398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E4EBEAA2-65CF-48C0-9B1F-6D04F80C6CFE}" type="datetimeFigureOut">
              <a:rPr lang="ar-SA" smtClean="0"/>
              <a:pPr/>
              <a:t>25/10/44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B60BECF-565D-4908-98EC-57AC8721A812}" type="slidenum">
              <a:rPr lang="ar-SA" smtClean="0"/>
              <a:pPr/>
              <a:t>‹#›</a:t>
            </a:fld>
            <a:endParaRPr lang="ar-SA"/>
          </a:p>
        </p:txBody>
      </p:sp>
    </p:spTree>
    <p:extLst>
      <p:ext uri="{BB962C8B-B14F-4D97-AF65-F5344CB8AC3E}">
        <p14:creationId xmlns:p14="http://schemas.microsoft.com/office/powerpoint/2010/main" val="1903910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E4EBEAA2-65CF-48C0-9B1F-6D04F80C6CFE}" type="datetimeFigureOut">
              <a:rPr lang="ar-SA" smtClean="0"/>
              <a:pPr/>
              <a:t>25/10/44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B60BECF-565D-4908-98EC-57AC8721A812}" type="slidenum">
              <a:rPr lang="ar-SA" smtClean="0"/>
              <a:pPr/>
              <a:t>‹#›</a:t>
            </a:fld>
            <a:endParaRPr lang="ar-SA"/>
          </a:p>
        </p:txBody>
      </p:sp>
    </p:spTree>
    <p:extLst>
      <p:ext uri="{BB962C8B-B14F-4D97-AF65-F5344CB8AC3E}">
        <p14:creationId xmlns:p14="http://schemas.microsoft.com/office/powerpoint/2010/main" val="3552612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404427"/>
            <a:ext cx="2628900" cy="6437418"/>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838200" y="404427"/>
            <a:ext cx="7734300" cy="643741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E4EBEAA2-65CF-48C0-9B1F-6D04F80C6CFE}" type="datetimeFigureOut">
              <a:rPr lang="ar-SA" smtClean="0"/>
              <a:pPr/>
              <a:t>25/10/44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B60BECF-565D-4908-98EC-57AC8721A812}" type="slidenum">
              <a:rPr lang="ar-SA" smtClean="0"/>
              <a:pPr/>
              <a:t>‹#›</a:t>
            </a:fld>
            <a:endParaRPr lang="ar-SA"/>
          </a:p>
        </p:txBody>
      </p:sp>
    </p:spTree>
    <p:extLst>
      <p:ext uri="{BB962C8B-B14F-4D97-AF65-F5344CB8AC3E}">
        <p14:creationId xmlns:p14="http://schemas.microsoft.com/office/powerpoint/2010/main" val="1700589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E4EBEAA2-65CF-48C0-9B1F-6D04F80C6CFE}" type="datetimeFigureOut">
              <a:rPr lang="ar-SA" smtClean="0"/>
              <a:pPr/>
              <a:t>25/10/44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B60BECF-565D-4908-98EC-57AC8721A812}" type="slidenum">
              <a:rPr lang="ar-SA" smtClean="0"/>
              <a:pPr/>
              <a:t>‹#›</a:t>
            </a:fld>
            <a:endParaRPr lang="ar-SA"/>
          </a:p>
        </p:txBody>
      </p:sp>
    </p:spTree>
    <p:extLst>
      <p:ext uri="{BB962C8B-B14F-4D97-AF65-F5344CB8AC3E}">
        <p14:creationId xmlns:p14="http://schemas.microsoft.com/office/powerpoint/2010/main" val="1434850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831850" y="1893773"/>
            <a:ext cx="10515600" cy="3159803"/>
          </a:xfrm>
        </p:spPr>
        <p:txBody>
          <a:bodyPr anchor="b"/>
          <a:lstStyle>
            <a:lvl1pPr>
              <a:defRPr sz="6000"/>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831850" y="5083468"/>
            <a:ext cx="10515600" cy="1661666"/>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E4EBEAA2-65CF-48C0-9B1F-6D04F80C6CFE}" type="datetimeFigureOut">
              <a:rPr lang="ar-SA" smtClean="0"/>
              <a:pPr/>
              <a:t>25/10/44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B60BECF-565D-4908-98EC-57AC8721A812}" type="slidenum">
              <a:rPr lang="ar-SA" smtClean="0"/>
              <a:pPr/>
              <a:t>‹#›</a:t>
            </a:fld>
            <a:endParaRPr lang="ar-SA"/>
          </a:p>
        </p:txBody>
      </p:sp>
    </p:spTree>
    <p:extLst>
      <p:ext uri="{BB962C8B-B14F-4D97-AF65-F5344CB8AC3E}">
        <p14:creationId xmlns:p14="http://schemas.microsoft.com/office/powerpoint/2010/main" val="1695891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838200" y="2022133"/>
            <a:ext cx="5181600" cy="481971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172200" y="2022133"/>
            <a:ext cx="5181600" cy="481971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E4EBEAA2-65CF-48C0-9B1F-6D04F80C6CFE}" type="datetimeFigureOut">
              <a:rPr lang="ar-SA" smtClean="0"/>
              <a:pPr/>
              <a:t>25/10/44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B60BECF-565D-4908-98EC-57AC8721A812}" type="slidenum">
              <a:rPr lang="ar-SA" smtClean="0"/>
              <a:pPr/>
              <a:t>‹#›</a:t>
            </a:fld>
            <a:endParaRPr lang="ar-SA"/>
          </a:p>
        </p:txBody>
      </p:sp>
    </p:spTree>
    <p:extLst>
      <p:ext uri="{BB962C8B-B14F-4D97-AF65-F5344CB8AC3E}">
        <p14:creationId xmlns:p14="http://schemas.microsoft.com/office/powerpoint/2010/main" val="896708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839788" y="404427"/>
            <a:ext cx="10515600" cy="1468245"/>
          </a:xfrm>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839789" y="1862122"/>
            <a:ext cx="5157787" cy="9125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839789" y="2774719"/>
            <a:ext cx="5157787" cy="4081193"/>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172200" y="1862122"/>
            <a:ext cx="5183188" cy="91259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6172200" y="2774719"/>
            <a:ext cx="5183188" cy="4081193"/>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E4EBEAA2-65CF-48C0-9B1F-6D04F80C6CFE}" type="datetimeFigureOut">
              <a:rPr lang="ar-SA" smtClean="0"/>
              <a:pPr/>
              <a:t>25/10/44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2B60BECF-565D-4908-98EC-57AC8721A812}" type="slidenum">
              <a:rPr lang="ar-SA" smtClean="0"/>
              <a:pPr/>
              <a:t>‹#›</a:t>
            </a:fld>
            <a:endParaRPr lang="ar-SA"/>
          </a:p>
        </p:txBody>
      </p:sp>
    </p:spTree>
    <p:extLst>
      <p:ext uri="{BB962C8B-B14F-4D97-AF65-F5344CB8AC3E}">
        <p14:creationId xmlns:p14="http://schemas.microsoft.com/office/powerpoint/2010/main" val="3257506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E4EBEAA2-65CF-48C0-9B1F-6D04F80C6CFE}" type="datetimeFigureOut">
              <a:rPr lang="ar-SA" smtClean="0"/>
              <a:pPr/>
              <a:t>25/10/44</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2B60BECF-565D-4908-98EC-57AC8721A812}" type="slidenum">
              <a:rPr lang="ar-SA" smtClean="0"/>
              <a:pPr/>
              <a:t>‹#›</a:t>
            </a:fld>
            <a:endParaRPr lang="ar-SA"/>
          </a:p>
        </p:txBody>
      </p:sp>
    </p:spTree>
    <p:extLst>
      <p:ext uri="{BB962C8B-B14F-4D97-AF65-F5344CB8AC3E}">
        <p14:creationId xmlns:p14="http://schemas.microsoft.com/office/powerpoint/2010/main" val="140449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EBEAA2-65CF-48C0-9B1F-6D04F80C6CFE}" type="datetimeFigureOut">
              <a:rPr lang="ar-SA" smtClean="0"/>
              <a:pPr/>
              <a:t>25/10/44</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2B60BECF-565D-4908-98EC-57AC8721A812}" type="slidenum">
              <a:rPr lang="ar-SA" smtClean="0"/>
              <a:pPr/>
              <a:t>‹#›</a:t>
            </a:fld>
            <a:endParaRPr lang="ar-SA"/>
          </a:p>
        </p:txBody>
      </p:sp>
    </p:spTree>
    <p:extLst>
      <p:ext uri="{BB962C8B-B14F-4D97-AF65-F5344CB8AC3E}">
        <p14:creationId xmlns:p14="http://schemas.microsoft.com/office/powerpoint/2010/main" val="1834928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789" y="506412"/>
            <a:ext cx="3932237" cy="1772444"/>
          </a:xfrm>
        </p:spPr>
        <p:txBody>
          <a:bodyPr anchor="b"/>
          <a:lstStyle>
            <a:lvl1pPr>
              <a:defRPr sz="320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5183188" y="1093711"/>
            <a:ext cx="6172200" cy="539821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839789" y="2278857"/>
            <a:ext cx="3932237" cy="422186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E4EBEAA2-65CF-48C0-9B1F-6D04F80C6CFE}" type="datetimeFigureOut">
              <a:rPr lang="ar-SA" smtClean="0"/>
              <a:pPr/>
              <a:t>25/10/44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B60BECF-565D-4908-98EC-57AC8721A812}" type="slidenum">
              <a:rPr lang="ar-SA" smtClean="0"/>
              <a:pPr/>
              <a:t>‹#›</a:t>
            </a:fld>
            <a:endParaRPr lang="ar-SA"/>
          </a:p>
        </p:txBody>
      </p:sp>
    </p:spTree>
    <p:extLst>
      <p:ext uri="{BB962C8B-B14F-4D97-AF65-F5344CB8AC3E}">
        <p14:creationId xmlns:p14="http://schemas.microsoft.com/office/powerpoint/2010/main" val="1014100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39789" y="506412"/>
            <a:ext cx="3932237" cy="1772444"/>
          </a:xfrm>
        </p:spPr>
        <p:txBody>
          <a:bodyPr anchor="b"/>
          <a:lstStyle>
            <a:lvl1pPr>
              <a:defRPr sz="320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5183188" y="1093711"/>
            <a:ext cx="6172200" cy="539821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839789" y="2278857"/>
            <a:ext cx="3932237" cy="422186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E4EBEAA2-65CF-48C0-9B1F-6D04F80C6CFE}" type="datetimeFigureOut">
              <a:rPr lang="ar-SA" smtClean="0"/>
              <a:pPr/>
              <a:t>25/10/44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B60BECF-565D-4908-98EC-57AC8721A812}" type="slidenum">
              <a:rPr lang="ar-SA" smtClean="0"/>
              <a:pPr/>
              <a:t>‹#›</a:t>
            </a:fld>
            <a:endParaRPr lang="ar-SA"/>
          </a:p>
        </p:txBody>
      </p:sp>
    </p:spTree>
    <p:extLst>
      <p:ext uri="{BB962C8B-B14F-4D97-AF65-F5344CB8AC3E}">
        <p14:creationId xmlns:p14="http://schemas.microsoft.com/office/powerpoint/2010/main" val="2852443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04427"/>
            <a:ext cx="10515600" cy="1468245"/>
          </a:xfrm>
          <a:prstGeom prst="rect">
            <a:avLst/>
          </a:prstGeom>
        </p:spPr>
        <p:txBody>
          <a:bodyPr vert="horz" lIns="91440" tIns="45720" rIns="91440" bIns="45720" rtlCol="0" anchor="ctr">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838200" y="2022133"/>
            <a:ext cx="10515600" cy="4819712"/>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838200" y="7040541"/>
            <a:ext cx="2743200" cy="404427"/>
          </a:xfrm>
          <a:prstGeom prst="rect">
            <a:avLst/>
          </a:prstGeom>
        </p:spPr>
        <p:txBody>
          <a:bodyPr vert="horz" lIns="91440" tIns="45720" rIns="91440" bIns="45720" rtlCol="0" anchor="ctr"/>
          <a:lstStyle>
            <a:lvl1pPr algn="l">
              <a:defRPr sz="1200">
                <a:solidFill>
                  <a:schemeClr val="tx1">
                    <a:tint val="75000"/>
                  </a:schemeClr>
                </a:solidFill>
              </a:defRPr>
            </a:lvl1pPr>
          </a:lstStyle>
          <a:p>
            <a:fld id="{E4EBEAA2-65CF-48C0-9B1F-6D04F80C6CFE}" type="datetimeFigureOut">
              <a:rPr lang="ar-SA" smtClean="0"/>
              <a:pPr/>
              <a:t>25/10/44</a:t>
            </a:fld>
            <a:endParaRPr lang="ar-SA"/>
          </a:p>
        </p:txBody>
      </p:sp>
      <p:sp>
        <p:nvSpPr>
          <p:cNvPr id="5" name="Footer Placeholder 4"/>
          <p:cNvSpPr>
            <a:spLocks noGrp="1"/>
          </p:cNvSpPr>
          <p:nvPr>
            <p:ph type="ftr" sz="quarter" idx="3"/>
          </p:nvPr>
        </p:nvSpPr>
        <p:spPr>
          <a:xfrm>
            <a:off x="4038600" y="7040541"/>
            <a:ext cx="4114800" cy="40442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8610600" y="7040541"/>
            <a:ext cx="2743200" cy="404427"/>
          </a:xfrm>
          <a:prstGeom prst="rect">
            <a:avLst/>
          </a:prstGeom>
        </p:spPr>
        <p:txBody>
          <a:bodyPr vert="horz" lIns="91440" tIns="45720" rIns="91440" bIns="45720" rtlCol="0" anchor="ctr"/>
          <a:lstStyle>
            <a:lvl1pPr algn="r">
              <a:defRPr sz="1200">
                <a:solidFill>
                  <a:schemeClr val="tx1">
                    <a:tint val="75000"/>
                  </a:schemeClr>
                </a:solidFill>
              </a:defRPr>
            </a:lvl1pPr>
          </a:lstStyle>
          <a:p>
            <a:fld id="{2B60BECF-565D-4908-98EC-57AC8721A812}" type="slidenum">
              <a:rPr lang="ar-SA" smtClean="0"/>
              <a:pPr/>
              <a:t>‹#›</a:t>
            </a:fld>
            <a:endParaRPr lang="ar-SA"/>
          </a:p>
        </p:txBody>
      </p:sp>
    </p:spTree>
    <p:extLst>
      <p:ext uri="{BB962C8B-B14F-4D97-AF65-F5344CB8AC3E}">
        <p14:creationId xmlns:p14="http://schemas.microsoft.com/office/powerpoint/2010/main" val="38568682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صورة تحتوي على نص&#10;&#10;تم إنشاء الوصف تلقائياً">
            <a:extLst>
              <a:ext uri="{FF2B5EF4-FFF2-40B4-BE49-F238E27FC236}">
                <a16:creationId xmlns="" xmlns:a16="http://schemas.microsoft.com/office/drawing/2014/main" id="{26C5F06C-24D3-4DDB-8F40-CADF9D7C43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308345"/>
            <a:ext cx="12191999" cy="7596188"/>
          </a:xfrm>
          <a:prstGeom prst="rect">
            <a:avLst/>
          </a:prstGeom>
        </p:spPr>
      </p:pic>
      <p:sp>
        <p:nvSpPr>
          <p:cNvPr id="15" name="مربع نص 14">
            <a:extLst>
              <a:ext uri="{FF2B5EF4-FFF2-40B4-BE49-F238E27FC236}">
                <a16:creationId xmlns="" xmlns:a16="http://schemas.microsoft.com/office/drawing/2014/main" id="{B62C13A0-7960-460F-B492-6BD411B3BC86}"/>
              </a:ext>
            </a:extLst>
          </p:cNvPr>
          <p:cNvSpPr txBox="1"/>
          <p:nvPr/>
        </p:nvSpPr>
        <p:spPr>
          <a:xfrm>
            <a:off x="997809" y="2053388"/>
            <a:ext cx="8683960" cy="1323439"/>
          </a:xfrm>
          <a:prstGeom prst="rect">
            <a:avLst/>
          </a:prstGeom>
          <a:noFill/>
        </p:spPr>
        <p:txBody>
          <a:bodyPr wrap="square" rtlCol="1">
            <a:spAutoFit/>
          </a:bodyPr>
          <a:lstStyle/>
          <a:p>
            <a:pPr algn="ctr" rtl="1"/>
            <a:r>
              <a:rPr lang="ar-SA" sz="8000" b="1" dirty="0">
                <a:solidFill>
                  <a:srgbClr val="196132"/>
                </a:solidFill>
                <a:effectLst/>
                <a:latin typeface="29LT Bukra Md" panose="00000600000000000000" pitchFamily="50" charset="-78"/>
                <a:ea typeface="Calibri" panose="020F0502020204030204" pitchFamily="34" charset="0"/>
                <a:cs typeface="29LT Bukra Md" panose="00000600000000000000" pitchFamily="50" charset="-78"/>
              </a:rPr>
              <a:t>مهارة الكتابة الإدارية</a:t>
            </a:r>
            <a:endParaRPr lang="ar-SA" sz="8000" b="1" dirty="0">
              <a:solidFill>
                <a:srgbClr val="AD8A46"/>
              </a:solidFill>
              <a:latin typeface="29LT Bukra Md" panose="00000600000000000000" pitchFamily="50" charset="-78"/>
              <a:cs typeface="29LT Bukra Md" panose="00000600000000000000" pitchFamily="50" charset="-78"/>
            </a:endParaRPr>
          </a:p>
        </p:txBody>
      </p:sp>
      <p:sp>
        <p:nvSpPr>
          <p:cNvPr id="10" name="مربع نص 9">
            <a:extLst>
              <a:ext uri="{FF2B5EF4-FFF2-40B4-BE49-F238E27FC236}">
                <a16:creationId xmlns="" xmlns:a16="http://schemas.microsoft.com/office/drawing/2014/main" id="{FF30FD54-B0C2-4A94-91C4-C21493EFB880}"/>
              </a:ext>
            </a:extLst>
          </p:cNvPr>
          <p:cNvSpPr txBox="1"/>
          <p:nvPr/>
        </p:nvSpPr>
        <p:spPr>
          <a:xfrm>
            <a:off x="2541095" y="5517513"/>
            <a:ext cx="4654690" cy="338554"/>
          </a:xfrm>
          <a:prstGeom prst="rect">
            <a:avLst/>
          </a:prstGeom>
          <a:noFill/>
        </p:spPr>
        <p:txBody>
          <a:bodyPr wrap="square" rtlCol="1">
            <a:spAutoFit/>
          </a:bodyPr>
          <a:lstStyle/>
          <a:p>
            <a:pPr algn="r" rtl="1"/>
            <a:r>
              <a:rPr lang="ar-SA" sz="1600" b="1" dirty="0">
                <a:solidFill>
                  <a:srgbClr val="196132"/>
                </a:solidFill>
                <a:latin typeface="29LT Bukra Rg" panose="00000500000000000000" pitchFamily="50" charset="-78"/>
                <a:ea typeface="Calibri" panose="020F0502020204030204" pitchFamily="34" charset="0"/>
                <a:cs typeface="29LT Bukra Rg" panose="00000500000000000000" pitchFamily="50" charset="-78"/>
              </a:rPr>
              <a:t>الثلاثاء  1444/10/26هـ   إلى الأربعاء 27 / 10 /1444هـ</a:t>
            </a:r>
            <a:endParaRPr lang="ar-SA" sz="1400" b="1" dirty="0">
              <a:solidFill>
                <a:srgbClr val="196132"/>
              </a:solidFill>
              <a:latin typeface="29LT Bukra Rg" panose="00000500000000000000" pitchFamily="50" charset="-78"/>
              <a:cs typeface="29LT Bukra Rg" panose="00000500000000000000" pitchFamily="50" charset="-78"/>
            </a:endParaRPr>
          </a:p>
        </p:txBody>
      </p:sp>
      <p:sp>
        <p:nvSpPr>
          <p:cNvPr id="19" name="مربع نص 18">
            <a:extLst>
              <a:ext uri="{FF2B5EF4-FFF2-40B4-BE49-F238E27FC236}">
                <a16:creationId xmlns="" xmlns:a16="http://schemas.microsoft.com/office/drawing/2014/main" id="{01B87F28-BA14-4BF7-82E8-430B81D87AFE}"/>
              </a:ext>
            </a:extLst>
          </p:cNvPr>
          <p:cNvSpPr txBox="1"/>
          <p:nvPr/>
        </p:nvSpPr>
        <p:spPr>
          <a:xfrm>
            <a:off x="997808" y="6387289"/>
            <a:ext cx="3210510" cy="369332"/>
          </a:xfrm>
          <a:prstGeom prst="rect">
            <a:avLst/>
          </a:prstGeom>
          <a:noFill/>
        </p:spPr>
        <p:txBody>
          <a:bodyPr wrap="square" rtlCol="1">
            <a:spAutoFit/>
          </a:bodyPr>
          <a:lstStyle/>
          <a:p>
            <a:pPr algn="ctr" rtl="1"/>
            <a:r>
              <a:rPr lang="ar-SA" b="1" dirty="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تقديم: د. </a:t>
            </a:r>
            <a:r>
              <a:rPr lang="ar-SA" b="1" dirty="0" smtClean="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عبدالعزيز بن حمود البلوي</a:t>
            </a:r>
            <a:endParaRPr lang="ar-SA" b="1" dirty="0">
              <a:solidFill>
                <a:srgbClr val="196132"/>
              </a:solidFill>
              <a:latin typeface="29LT Bukra Rg" panose="00000500000000000000" pitchFamily="50" charset="-78"/>
              <a:cs typeface="29LT Bukra Rg" panose="00000500000000000000" pitchFamily="50" charset="-78"/>
            </a:endParaRPr>
          </a:p>
        </p:txBody>
      </p:sp>
    </p:spTree>
    <p:extLst>
      <p:ext uri="{BB962C8B-B14F-4D97-AF65-F5344CB8AC3E}">
        <p14:creationId xmlns:p14="http://schemas.microsoft.com/office/powerpoint/2010/main" val="419820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صورة تحتوي على نص&#10;&#10;تم إنشاء الوصف تلقائياً">
            <a:extLst>
              <a:ext uri="{FF2B5EF4-FFF2-40B4-BE49-F238E27FC236}">
                <a16:creationId xmlns="" xmlns:a16="http://schemas.microsoft.com/office/drawing/2014/main" id="{26C5F06C-24D3-4DDB-8F40-CADF9D7C43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308345"/>
            <a:ext cx="12191999" cy="7596188"/>
          </a:xfrm>
          <a:prstGeom prst="rect">
            <a:avLst/>
          </a:prstGeom>
        </p:spPr>
      </p:pic>
      <p:sp>
        <p:nvSpPr>
          <p:cNvPr id="15" name="مربع نص 14">
            <a:extLst>
              <a:ext uri="{FF2B5EF4-FFF2-40B4-BE49-F238E27FC236}">
                <a16:creationId xmlns="" xmlns:a16="http://schemas.microsoft.com/office/drawing/2014/main" id="{B62C13A0-7960-460F-B492-6BD411B3BC86}"/>
              </a:ext>
            </a:extLst>
          </p:cNvPr>
          <p:cNvSpPr txBox="1"/>
          <p:nvPr/>
        </p:nvSpPr>
        <p:spPr>
          <a:xfrm>
            <a:off x="-637953" y="133145"/>
            <a:ext cx="4431320" cy="1600438"/>
          </a:xfrm>
          <a:prstGeom prst="rect">
            <a:avLst/>
          </a:prstGeom>
          <a:noFill/>
        </p:spPr>
        <p:txBody>
          <a:bodyPr wrap="square" rtlCol="1">
            <a:spAutoFit/>
          </a:bodyPr>
          <a:lstStyle/>
          <a:p>
            <a:pPr marL="609600" indent="-609600" algn="r">
              <a:buFontTx/>
              <a:buNone/>
              <a:defRPr/>
            </a:pPr>
            <a:r>
              <a:rPr lang="ar-SA" sz="8000" b="1" dirty="0">
                <a:solidFill>
                  <a:schemeClr val="accent2"/>
                </a:solidFill>
              </a:rPr>
              <a:t>تــدريـــب:</a:t>
            </a:r>
          </a:p>
          <a:p>
            <a:pPr marL="609600" indent="-609600" algn="r">
              <a:buFontTx/>
              <a:buNone/>
              <a:defRPr/>
            </a:pPr>
            <a:endParaRPr lang="en-US" sz="1800" b="1" dirty="0">
              <a:solidFill>
                <a:schemeClr val="tx1"/>
              </a:solidFill>
            </a:endParaRPr>
          </a:p>
        </p:txBody>
      </p:sp>
      <p:sp>
        <p:nvSpPr>
          <p:cNvPr id="10" name="مربع نص 9">
            <a:extLst>
              <a:ext uri="{FF2B5EF4-FFF2-40B4-BE49-F238E27FC236}">
                <a16:creationId xmlns="" xmlns:a16="http://schemas.microsoft.com/office/drawing/2014/main" id="{FF30FD54-B0C2-4A94-91C4-C21493EFB880}"/>
              </a:ext>
            </a:extLst>
          </p:cNvPr>
          <p:cNvSpPr txBox="1"/>
          <p:nvPr/>
        </p:nvSpPr>
        <p:spPr>
          <a:xfrm>
            <a:off x="2541095" y="5517513"/>
            <a:ext cx="4654690" cy="338554"/>
          </a:xfrm>
          <a:prstGeom prst="rect">
            <a:avLst/>
          </a:prstGeom>
          <a:noFill/>
        </p:spPr>
        <p:txBody>
          <a:bodyPr wrap="square" rtlCol="1">
            <a:spAutoFit/>
          </a:bodyPr>
          <a:lstStyle/>
          <a:p>
            <a:pPr algn="r" rtl="1"/>
            <a:r>
              <a:rPr lang="ar-SA" sz="1600" b="1" dirty="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الأحد  1444/4/12هـ   إلى الأربعاء 15 / 4 /144هـ</a:t>
            </a:r>
            <a:endParaRPr lang="ar-SA" sz="1400" b="1" dirty="0">
              <a:solidFill>
                <a:srgbClr val="196132"/>
              </a:solidFill>
              <a:latin typeface="29LT Bukra Rg" panose="00000500000000000000" pitchFamily="50" charset="-78"/>
              <a:cs typeface="29LT Bukra Rg" panose="00000500000000000000" pitchFamily="50" charset="-78"/>
            </a:endParaRPr>
          </a:p>
        </p:txBody>
      </p:sp>
      <p:sp>
        <p:nvSpPr>
          <p:cNvPr id="2" name="مربع نص 1">
            <a:extLst>
              <a:ext uri="{FF2B5EF4-FFF2-40B4-BE49-F238E27FC236}">
                <a16:creationId xmlns="" xmlns:a16="http://schemas.microsoft.com/office/drawing/2014/main" id="{D986D9A5-014A-0819-1E21-D91C160D47D0}"/>
              </a:ext>
            </a:extLst>
          </p:cNvPr>
          <p:cNvSpPr txBox="1"/>
          <p:nvPr/>
        </p:nvSpPr>
        <p:spPr>
          <a:xfrm>
            <a:off x="1386320" y="1799954"/>
            <a:ext cx="9048307" cy="4062651"/>
          </a:xfrm>
          <a:prstGeom prst="rect">
            <a:avLst/>
          </a:prstGeom>
          <a:noFill/>
        </p:spPr>
        <p:txBody>
          <a:bodyPr wrap="square" rtlCol="1">
            <a:spAutoFit/>
          </a:bodyPr>
          <a:lstStyle/>
          <a:p>
            <a:pPr marL="609600" marR="0" lvl="0" indent="-609600" algn="r" defTabSz="914400" rtl="1" eaLnBrk="0" fontAlgn="base" latinLnBrk="0" hangingPunct="0">
              <a:lnSpc>
                <a:spcPct val="100000"/>
              </a:lnSpc>
              <a:spcBef>
                <a:spcPct val="20000"/>
              </a:spcBef>
              <a:spcAft>
                <a:spcPct val="0"/>
              </a:spcAft>
              <a:buClr>
                <a:srgbClr val="C0C0C0"/>
              </a:buClr>
              <a:buSzPct val="80000"/>
              <a:buFontTx/>
              <a:buNone/>
              <a:tabLst/>
              <a:defRPr/>
            </a:pPr>
            <a:r>
              <a:rPr kumimoji="0" lang="ar-SA" sz="2400" b="0" i="0" u="none" strike="noStrike" kern="0" cap="none" spc="0" normalizeH="0" baseline="0" noProof="0" dirty="0">
                <a:ln>
                  <a:noFill/>
                </a:ln>
                <a:solidFill>
                  <a:srgbClr val="000000"/>
                </a:solidFill>
                <a:effectLst/>
                <a:uLnTx/>
                <a:uFillTx/>
                <a:latin typeface="Gill Sans MT"/>
                <a:ea typeface="+mn-ea"/>
                <a:cs typeface="PT Bold Heading"/>
              </a:rPr>
              <a:t>تخير ترتيب تفضيلاتك : في كل من المواقف التالية ، هل ستلجأ ، من أجل توصيل رسالتك إلى الطرف الآخر ، إلى الكتابة له أم إلى محادثته على الهاتف أم إلى مقابلته ؟ </a:t>
            </a:r>
          </a:p>
          <a:p>
            <a:pPr marL="609600" marR="0" lvl="0" indent="-609600" algn="r" defTabSz="914400" rtl="1" eaLnBrk="0" fontAlgn="base" latinLnBrk="0" hangingPunct="0">
              <a:lnSpc>
                <a:spcPct val="100000"/>
              </a:lnSpc>
              <a:spcBef>
                <a:spcPct val="20000"/>
              </a:spcBef>
              <a:spcAft>
                <a:spcPct val="0"/>
              </a:spcAft>
              <a:buClr>
                <a:srgbClr val="C0C0C0"/>
              </a:buClr>
              <a:buSzPct val="80000"/>
              <a:buFontTx/>
              <a:buAutoNum type="arabicPeriod"/>
              <a:tabLst/>
              <a:defRPr/>
            </a:pPr>
            <a:r>
              <a:rPr kumimoji="0" lang="ar-SA" sz="2400" b="0" i="0" u="none" strike="noStrike" kern="0" cap="none" spc="0" normalizeH="0" baseline="0" noProof="0" dirty="0">
                <a:ln>
                  <a:noFill/>
                </a:ln>
                <a:solidFill>
                  <a:srgbClr val="000000"/>
                </a:solidFill>
                <a:effectLst/>
                <a:uLnTx/>
                <a:uFillTx/>
                <a:latin typeface="Gill Sans MT"/>
                <a:ea typeface="+mn-ea"/>
                <a:cs typeface="PT Bold Heading"/>
              </a:rPr>
              <a:t>تخبر عميلا ً مهما ً بتأخر كبير في موعد التسليم. </a:t>
            </a:r>
          </a:p>
          <a:p>
            <a:pPr marL="609600" marR="0" lvl="0" indent="-609600" algn="r" defTabSz="914400" rtl="1" eaLnBrk="0" fontAlgn="base" latinLnBrk="0" hangingPunct="0">
              <a:lnSpc>
                <a:spcPct val="100000"/>
              </a:lnSpc>
              <a:spcBef>
                <a:spcPct val="20000"/>
              </a:spcBef>
              <a:spcAft>
                <a:spcPct val="0"/>
              </a:spcAft>
              <a:buClr>
                <a:srgbClr val="C0C0C0"/>
              </a:buClr>
              <a:buSzPct val="80000"/>
              <a:buFontTx/>
              <a:buAutoNum type="arabicPeriod"/>
              <a:tabLst/>
              <a:defRPr/>
            </a:pPr>
            <a:r>
              <a:rPr kumimoji="0" lang="ar-SA" sz="2400" b="0" i="0" u="none" strike="noStrike" kern="0" cap="none" spc="0" normalizeH="0" baseline="0" noProof="0" dirty="0">
                <a:ln>
                  <a:noFill/>
                </a:ln>
                <a:solidFill>
                  <a:srgbClr val="000000"/>
                </a:solidFill>
                <a:effectLst/>
                <a:uLnTx/>
                <a:uFillTx/>
                <a:latin typeface="Gill Sans MT"/>
                <a:ea typeface="+mn-ea"/>
                <a:cs typeface="PT Bold Heading"/>
              </a:rPr>
              <a:t>تؤكد على استلام طلبيه كبيرة. </a:t>
            </a:r>
          </a:p>
          <a:p>
            <a:pPr marL="609600" marR="0" lvl="0" indent="-609600" algn="r" defTabSz="914400" rtl="1" eaLnBrk="0" fontAlgn="base" latinLnBrk="0" hangingPunct="0">
              <a:lnSpc>
                <a:spcPct val="100000"/>
              </a:lnSpc>
              <a:spcBef>
                <a:spcPct val="20000"/>
              </a:spcBef>
              <a:spcAft>
                <a:spcPct val="0"/>
              </a:spcAft>
              <a:buClr>
                <a:srgbClr val="C0C0C0"/>
              </a:buClr>
              <a:buSzPct val="80000"/>
              <a:buFontTx/>
              <a:buAutoNum type="arabicPeriod"/>
              <a:tabLst/>
              <a:defRPr/>
            </a:pPr>
            <a:r>
              <a:rPr kumimoji="0" lang="ar-SA" sz="2400" b="0" i="0" u="none" strike="noStrike" kern="0" cap="none" spc="0" normalizeH="0" baseline="0" noProof="0" dirty="0">
                <a:ln>
                  <a:noFill/>
                </a:ln>
                <a:solidFill>
                  <a:srgbClr val="000000"/>
                </a:solidFill>
                <a:effectLst/>
                <a:uLnTx/>
                <a:uFillTx/>
                <a:latin typeface="Gill Sans MT"/>
                <a:ea typeface="+mn-ea"/>
                <a:cs typeface="PT Bold Heading"/>
              </a:rPr>
              <a:t>تغير إجراءا ً مهما ً في العمل لفريقك. </a:t>
            </a:r>
          </a:p>
          <a:p>
            <a:pPr marL="609600" marR="0" lvl="0" indent="-609600" algn="r" defTabSz="914400" rtl="1" eaLnBrk="0" fontAlgn="base" latinLnBrk="0" hangingPunct="0">
              <a:lnSpc>
                <a:spcPct val="100000"/>
              </a:lnSpc>
              <a:spcBef>
                <a:spcPct val="20000"/>
              </a:spcBef>
              <a:spcAft>
                <a:spcPct val="0"/>
              </a:spcAft>
              <a:buClr>
                <a:srgbClr val="C0C0C0"/>
              </a:buClr>
              <a:buSzPct val="80000"/>
              <a:buFontTx/>
              <a:buAutoNum type="arabicPeriod"/>
              <a:tabLst/>
              <a:defRPr/>
            </a:pPr>
            <a:r>
              <a:rPr kumimoji="0" lang="ar-SA" sz="2400" b="0" i="0" u="none" strike="noStrike" kern="0" cap="none" spc="0" normalizeH="0" baseline="0" noProof="0" dirty="0">
                <a:ln>
                  <a:noFill/>
                </a:ln>
                <a:solidFill>
                  <a:srgbClr val="000000"/>
                </a:solidFill>
                <a:effectLst/>
                <a:uLnTx/>
                <a:uFillTx/>
                <a:latin typeface="Gill Sans MT"/>
                <a:ea typeface="+mn-ea"/>
                <a:cs typeface="PT Bold Heading"/>
              </a:rPr>
              <a:t>تعرض لرئيسك في العمل فرصة عمل نادرة وكم من الممكن أن تشتمل على خطورة</a:t>
            </a:r>
            <a:r>
              <a:rPr kumimoji="0" lang="ar-SA" sz="2400" b="0" i="0" u="none" strike="noStrike" kern="0" cap="none" spc="0" normalizeH="0" baseline="0" noProof="0" dirty="0" smtClean="0">
                <a:ln>
                  <a:noFill/>
                </a:ln>
                <a:solidFill>
                  <a:srgbClr val="000000"/>
                </a:solidFill>
                <a:effectLst/>
                <a:uLnTx/>
                <a:uFillTx/>
                <a:latin typeface="Gill Sans MT"/>
                <a:ea typeface="+mn-ea"/>
                <a:cs typeface="PT Bold Heading"/>
              </a:rPr>
              <a:t>؟</a:t>
            </a:r>
            <a:endParaRPr kumimoji="0" lang="ar-SA" sz="2400" b="0" i="0" u="none" strike="noStrike" kern="0" cap="none" spc="0" normalizeH="0" baseline="0" noProof="0" dirty="0">
              <a:ln>
                <a:noFill/>
              </a:ln>
              <a:solidFill>
                <a:srgbClr val="000000"/>
              </a:solidFill>
              <a:effectLst/>
              <a:uLnTx/>
              <a:uFillTx/>
              <a:latin typeface="Gill Sans MT"/>
              <a:ea typeface="+mn-ea"/>
              <a:cs typeface="PT Bold Heading"/>
            </a:endParaRPr>
          </a:p>
          <a:p>
            <a:pPr marL="609600" marR="0" lvl="0" indent="-609600" algn="r" defTabSz="914400" rtl="1" eaLnBrk="0" fontAlgn="base" latinLnBrk="0" hangingPunct="0">
              <a:lnSpc>
                <a:spcPct val="100000"/>
              </a:lnSpc>
              <a:spcBef>
                <a:spcPct val="20000"/>
              </a:spcBef>
              <a:spcAft>
                <a:spcPct val="0"/>
              </a:spcAft>
              <a:buClr>
                <a:srgbClr val="C0C0C0"/>
              </a:buClr>
              <a:buSzPct val="80000"/>
              <a:buFontTx/>
              <a:buAutoNum type="arabicPeriod"/>
              <a:tabLst/>
              <a:defRPr/>
            </a:pPr>
            <a:r>
              <a:rPr kumimoji="0" lang="ar-SA" sz="2400" b="0" i="0" u="none" strike="noStrike" kern="0" cap="none" spc="0" normalizeH="0" baseline="0" noProof="0" dirty="0">
                <a:ln>
                  <a:noFill/>
                </a:ln>
                <a:solidFill>
                  <a:srgbClr val="000000"/>
                </a:solidFill>
                <a:effectLst/>
                <a:uLnTx/>
                <a:uFillTx/>
                <a:latin typeface="Gill Sans MT"/>
                <a:ea typeface="+mn-ea"/>
                <a:cs typeface="PT Bold Heading"/>
              </a:rPr>
              <a:t>ترفض طلبا ً قدمه لك أفراد طاقم العمل </a:t>
            </a:r>
            <a:r>
              <a:rPr kumimoji="0" lang="ar-SA" sz="2400" b="0" i="0" u="none" strike="noStrike" kern="0" cap="none" spc="0" normalizeH="0" baseline="0" noProof="0" dirty="0" smtClean="0">
                <a:ln>
                  <a:noFill/>
                </a:ln>
                <a:solidFill>
                  <a:srgbClr val="000000"/>
                </a:solidFill>
                <a:effectLst/>
                <a:uLnTx/>
                <a:uFillTx/>
                <a:latin typeface="Gill Sans MT"/>
                <a:ea typeface="+mn-ea"/>
                <a:cs typeface="PT Bold Heading"/>
              </a:rPr>
              <a:t>للحصول </a:t>
            </a:r>
            <a:r>
              <a:rPr kumimoji="0" lang="ar-SA" sz="2400" b="0" i="0" u="none" strike="noStrike" kern="0" cap="none" spc="0" normalizeH="0" baseline="0" noProof="0" dirty="0">
                <a:ln>
                  <a:noFill/>
                </a:ln>
                <a:solidFill>
                  <a:srgbClr val="000000"/>
                </a:solidFill>
                <a:effectLst/>
                <a:uLnTx/>
                <a:uFillTx/>
                <a:latin typeface="Gill Sans MT"/>
                <a:ea typeface="+mn-ea"/>
                <a:cs typeface="PT Bold Heading"/>
              </a:rPr>
              <a:t>على زيادة في </a:t>
            </a:r>
            <a:r>
              <a:rPr kumimoji="0" lang="ar-SA" sz="2400" b="0" i="0" u="none" strike="noStrike" kern="0" cap="none" spc="0" normalizeH="0" baseline="0" noProof="0" dirty="0" smtClean="0">
                <a:ln>
                  <a:noFill/>
                </a:ln>
                <a:solidFill>
                  <a:srgbClr val="000000"/>
                </a:solidFill>
                <a:effectLst/>
                <a:uLnTx/>
                <a:uFillTx/>
                <a:latin typeface="Gill Sans MT"/>
                <a:ea typeface="+mn-ea"/>
                <a:cs typeface="PT Bold Heading"/>
              </a:rPr>
              <a:t>الراتب </a:t>
            </a:r>
            <a:endParaRPr kumimoji="0" lang="en-US" sz="2400" b="1" i="0" u="none" strike="noStrike" kern="0" cap="none" spc="0" normalizeH="0" baseline="0" noProof="0" dirty="0">
              <a:ln>
                <a:noFill/>
              </a:ln>
              <a:solidFill>
                <a:srgbClr val="000000"/>
              </a:solidFill>
              <a:effectLst/>
              <a:uLnTx/>
              <a:uFillTx/>
              <a:latin typeface="Gill Sans MT"/>
              <a:ea typeface="+mn-ea"/>
              <a:cs typeface="PT Bold Heading"/>
            </a:endParaRPr>
          </a:p>
          <a:p>
            <a:pPr marL="609600" indent="-609600" algn="r">
              <a:buFontTx/>
              <a:buNone/>
              <a:defRPr/>
            </a:pPr>
            <a:endParaRPr lang="en-US" sz="1800" b="1" dirty="0">
              <a:solidFill>
                <a:schemeClr val="tx1"/>
              </a:solidFill>
            </a:endParaRPr>
          </a:p>
        </p:txBody>
      </p:sp>
      <p:sp>
        <p:nvSpPr>
          <p:cNvPr id="3" name="مربع نص 2">
            <a:extLst>
              <a:ext uri="{FF2B5EF4-FFF2-40B4-BE49-F238E27FC236}">
                <a16:creationId xmlns="" xmlns:a16="http://schemas.microsoft.com/office/drawing/2014/main" id="{6087140B-BA28-397C-AE05-EDE87BA8D6D8}"/>
              </a:ext>
            </a:extLst>
          </p:cNvPr>
          <p:cNvSpPr txBox="1"/>
          <p:nvPr/>
        </p:nvSpPr>
        <p:spPr>
          <a:xfrm>
            <a:off x="3385197" y="285569"/>
            <a:ext cx="5050552" cy="1107996"/>
          </a:xfrm>
          <a:prstGeom prst="rect">
            <a:avLst/>
          </a:prstGeom>
          <a:noFill/>
        </p:spPr>
        <p:txBody>
          <a:bodyPr wrap="square" rtlCol="1">
            <a:spAutoFit/>
          </a:bodyPr>
          <a:lstStyle/>
          <a:p>
            <a:pPr algn="ctr" rtl="1"/>
            <a:r>
              <a:rPr lang="ar-SA" sz="6600" b="1" u="sng" dirty="0">
                <a:solidFill>
                  <a:srgbClr val="002060"/>
                </a:solidFill>
                <a:effectLst/>
                <a:latin typeface="29LT Bukra Md" panose="00000600000000000000" pitchFamily="50" charset="-78"/>
                <a:ea typeface="Calibri" panose="020F0502020204030204" pitchFamily="34" charset="0"/>
                <a:cs typeface="29LT Bukra Md" panose="00000600000000000000" pitchFamily="50" charset="-78"/>
              </a:rPr>
              <a:t>قنوات الاتصال</a:t>
            </a:r>
            <a:endParaRPr lang="ar-SA" sz="6600" b="1" u="sng" dirty="0">
              <a:solidFill>
                <a:srgbClr val="002060"/>
              </a:solidFill>
              <a:latin typeface="29LT Bukra Md" panose="00000600000000000000" pitchFamily="50" charset="-78"/>
              <a:cs typeface="29LT Bukra Md" panose="00000600000000000000" pitchFamily="50" charset="-78"/>
            </a:endParaRPr>
          </a:p>
        </p:txBody>
      </p:sp>
      <p:sp>
        <p:nvSpPr>
          <p:cNvPr id="8" name="مربع نص 7">
            <a:extLst>
              <a:ext uri="{FF2B5EF4-FFF2-40B4-BE49-F238E27FC236}">
                <a16:creationId xmlns="" xmlns:a16="http://schemas.microsoft.com/office/drawing/2014/main" id="{01B87F28-BA14-4BF7-82E8-430B81D87AFE}"/>
              </a:ext>
            </a:extLst>
          </p:cNvPr>
          <p:cNvSpPr txBox="1"/>
          <p:nvPr/>
        </p:nvSpPr>
        <p:spPr>
          <a:xfrm>
            <a:off x="997808" y="6017957"/>
            <a:ext cx="3210510" cy="369332"/>
          </a:xfrm>
          <a:prstGeom prst="rect">
            <a:avLst/>
          </a:prstGeom>
          <a:noFill/>
        </p:spPr>
        <p:txBody>
          <a:bodyPr wrap="square" rtlCol="1">
            <a:spAutoFit/>
          </a:bodyPr>
          <a:lstStyle/>
          <a:p>
            <a:pPr algn="ctr" rtl="1"/>
            <a:r>
              <a:rPr lang="ar-SA" b="1" dirty="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تقديم: د. </a:t>
            </a:r>
            <a:r>
              <a:rPr lang="ar-SA" b="1" dirty="0" smtClean="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عبدالعزيز بن حمود البلوي</a:t>
            </a:r>
            <a:endParaRPr lang="ar-SA" b="1" dirty="0">
              <a:solidFill>
                <a:srgbClr val="196132"/>
              </a:solidFill>
              <a:latin typeface="29LT Bukra Rg" panose="00000500000000000000" pitchFamily="50" charset="-78"/>
              <a:cs typeface="29LT Bukra Rg" panose="00000500000000000000" pitchFamily="50" charset="-78"/>
            </a:endParaRPr>
          </a:p>
        </p:txBody>
      </p:sp>
    </p:spTree>
    <p:extLst>
      <p:ext uri="{BB962C8B-B14F-4D97-AF65-F5344CB8AC3E}">
        <p14:creationId xmlns:p14="http://schemas.microsoft.com/office/powerpoint/2010/main" val="888565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صورة تحتوي على نص&#10;&#10;تم إنشاء الوصف تلقائياً">
            <a:extLst>
              <a:ext uri="{FF2B5EF4-FFF2-40B4-BE49-F238E27FC236}">
                <a16:creationId xmlns="" xmlns:a16="http://schemas.microsoft.com/office/drawing/2014/main" id="{26C5F06C-24D3-4DDB-8F40-CADF9D7C43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308345"/>
            <a:ext cx="12191999" cy="7596188"/>
          </a:xfrm>
          <a:prstGeom prst="rect">
            <a:avLst/>
          </a:prstGeom>
        </p:spPr>
      </p:pic>
      <p:sp>
        <p:nvSpPr>
          <p:cNvPr id="15" name="مربع نص 14">
            <a:extLst>
              <a:ext uri="{FF2B5EF4-FFF2-40B4-BE49-F238E27FC236}">
                <a16:creationId xmlns="" xmlns:a16="http://schemas.microsoft.com/office/drawing/2014/main" id="{B62C13A0-7960-460F-B492-6BD411B3BC86}"/>
              </a:ext>
            </a:extLst>
          </p:cNvPr>
          <p:cNvSpPr txBox="1"/>
          <p:nvPr/>
        </p:nvSpPr>
        <p:spPr>
          <a:xfrm>
            <a:off x="467833" y="1669701"/>
            <a:ext cx="10122195" cy="3933384"/>
          </a:xfrm>
          <a:prstGeom prst="rect">
            <a:avLst/>
          </a:prstGeom>
          <a:noFill/>
        </p:spPr>
        <p:txBody>
          <a:bodyPr wrap="square" rtlCol="1">
            <a:spAutoFit/>
          </a:bodyPr>
          <a:lstStyle/>
          <a:p>
            <a:pPr marL="609600" marR="0" lvl="0" indent="-609600" algn="r" defTabSz="914400" rtl="1" eaLnBrk="0" fontAlgn="base" latinLnBrk="0" hangingPunct="0">
              <a:lnSpc>
                <a:spcPct val="100000"/>
              </a:lnSpc>
              <a:spcBef>
                <a:spcPct val="20000"/>
              </a:spcBef>
              <a:spcAft>
                <a:spcPct val="0"/>
              </a:spcAft>
              <a:buClr>
                <a:srgbClr val="C0C0C0"/>
              </a:buClr>
              <a:buSzPct val="80000"/>
              <a:buFontTx/>
              <a:buAutoNum type="arabicPeriod"/>
              <a:tabLst/>
              <a:defRPr/>
            </a:pPr>
            <a:r>
              <a:rPr kumimoji="0" lang="ar-SA" altLang="ar-SA" sz="3200" b="0" i="0" u="none" strike="noStrike" kern="0" cap="none" spc="0" normalizeH="0" baseline="0" noProof="0" dirty="0">
                <a:ln>
                  <a:noFill/>
                </a:ln>
                <a:solidFill>
                  <a:srgbClr val="000000"/>
                </a:solidFill>
                <a:effectLst/>
                <a:uLnTx/>
                <a:uFillTx/>
                <a:latin typeface="Gill Sans MT"/>
                <a:ea typeface="+mn-ea"/>
                <a:cs typeface="PT Bold Heading"/>
              </a:rPr>
              <a:t>تحدث معه على الهاتف أو قابله لكي تشرح له الأمر ، ثم اكتب له للتأكيد .</a:t>
            </a:r>
          </a:p>
          <a:p>
            <a:pPr marL="609600" marR="0" lvl="0" indent="-609600" algn="r" defTabSz="914400" rtl="1" eaLnBrk="0" fontAlgn="base" latinLnBrk="0" hangingPunct="0">
              <a:lnSpc>
                <a:spcPct val="100000"/>
              </a:lnSpc>
              <a:spcBef>
                <a:spcPct val="20000"/>
              </a:spcBef>
              <a:spcAft>
                <a:spcPct val="0"/>
              </a:spcAft>
              <a:buClr>
                <a:srgbClr val="C0C0C0"/>
              </a:buClr>
              <a:buSzPct val="80000"/>
              <a:buFontTx/>
              <a:buAutoNum type="arabicPeriod"/>
              <a:tabLst/>
              <a:defRPr/>
            </a:pPr>
            <a:r>
              <a:rPr kumimoji="0" lang="ar-SA" altLang="ar-SA" sz="3200" b="0" i="0" u="none" strike="noStrike" kern="0" cap="none" spc="0" normalizeH="0" baseline="0" noProof="0" dirty="0">
                <a:ln>
                  <a:noFill/>
                </a:ln>
                <a:solidFill>
                  <a:srgbClr val="000000"/>
                </a:solidFill>
                <a:effectLst/>
                <a:uLnTx/>
                <a:uFillTx/>
                <a:latin typeface="Gill Sans MT"/>
                <a:ea typeface="+mn-ea"/>
                <a:cs typeface="PT Bold Heading"/>
              </a:rPr>
              <a:t>تحدث على الهاتف لتوجيه الشكر، ثم اكتب للتأكيد على التفاصيل .</a:t>
            </a:r>
          </a:p>
          <a:p>
            <a:pPr marL="609600" marR="0" lvl="0" indent="-609600" algn="r" defTabSz="914400" rtl="1" eaLnBrk="0" fontAlgn="base" latinLnBrk="0" hangingPunct="0">
              <a:lnSpc>
                <a:spcPct val="100000"/>
              </a:lnSpc>
              <a:spcBef>
                <a:spcPct val="20000"/>
              </a:spcBef>
              <a:spcAft>
                <a:spcPct val="0"/>
              </a:spcAft>
              <a:buClr>
                <a:srgbClr val="C0C0C0"/>
              </a:buClr>
              <a:buSzPct val="80000"/>
              <a:buFontTx/>
              <a:buAutoNum type="arabicPeriod"/>
              <a:tabLst/>
              <a:defRPr/>
            </a:pPr>
            <a:r>
              <a:rPr kumimoji="0" lang="ar-SA" altLang="ar-SA" sz="3200" b="0" i="0" u="none" strike="noStrike" kern="0" cap="none" spc="0" normalizeH="0" baseline="0" noProof="0" dirty="0">
                <a:ln>
                  <a:noFill/>
                </a:ln>
                <a:solidFill>
                  <a:srgbClr val="000000"/>
                </a:solidFill>
                <a:effectLst/>
                <a:uLnTx/>
                <a:uFillTx/>
                <a:latin typeface="Gill Sans MT"/>
                <a:ea typeface="+mn-ea"/>
                <a:cs typeface="PT Bold Heading"/>
              </a:rPr>
              <a:t>اكتب لهم توضيح الأمر ، ثم تقابل معهم لشرح وتفسيره </a:t>
            </a:r>
          </a:p>
          <a:p>
            <a:pPr marL="609600" marR="0" lvl="0" indent="-609600" algn="r" defTabSz="914400" rtl="1" eaLnBrk="0" fontAlgn="base" latinLnBrk="0" hangingPunct="0">
              <a:lnSpc>
                <a:spcPct val="100000"/>
              </a:lnSpc>
              <a:spcBef>
                <a:spcPct val="20000"/>
              </a:spcBef>
              <a:spcAft>
                <a:spcPct val="0"/>
              </a:spcAft>
              <a:buClr>
                <a:srgbClr val="C0C0C0"/>
              </a:buClr>
              <a:buSzPct val="80000"/>
              <a:buFontTx/>
              <a:buAutoNum type="arabicPeriod"/>
              <a:tabLst/>
              <a:defRPr/>
            </a:pPr>
            <a:r>
              <a:rPr kumimoji="0" lang="ar-SA" altLang="ar-SA" sz="3200" b="0" i="0" u="none" strike="noStrike" kern="0" cap="none" spc="0" normalizeH="0" baseline="0" noProof="0" dirty="0">
                <a:ln>
                  <a:noFill/>
                </a:ln>
                <a:solidFill>
                  <a:srgbClr val="000000"/>
                </a:solidFill>
                <a:effectLst/>
                <a:uLnTx/>
                <a:uFillTx/>
                <a:latin typeface="Gill Sans MT"/>
                <a:ea typeface="+mn-ea"/>
                <a:cs typeface="PT Bold Heading"/>
              </a:rPr>
              <a:t>اكتب له ، ثم قابله وجها ً لوجه .</a:t>
            </a:r>
          </a:p>
          <a:p>
            <a:pPr marL="609600" marR="0" lvl="0" indent="-609600" algn="r" defTabSz="914400" rtl="1" eaLnBrk="0" fontAlgn="base" latinLnBrk="0" hangingPunct="0">
              <a:lnSpc>
                <a:spcPct val="100000"/>
              </a:lnSpc>
              <a:spcBef>
                <a:spcPct val="20000"/>
              </a:spcBef>
              <a:spcAft>
                <a:spcPct val="0"/>
              </a:spcAft>
              <a:buClr>
                <a:srgbClr val="C0C0C0"/>
              </a:buClr>
              <a:buSzPct val="80000"/>
              <a:buFontTx/>
              <a:buAutoNum type="arabicPeriod"/>
              <a:tabLst/>
              <a:defRPr/>
            </a:pPr>
            <a:r>
              <a:rPr kumimoji="0" lang="ar-SA" altLang="ar-SA" sz="3200" b="0" i="0" u="none" strike="noStrike" kern="0" cap="none" spc="0" normalizeH="0" baseline="0" noProof="0" dirty="0">
                <a:ln>
                  <a:noFill/>
                </a:ln>
                <a:solidFill>
                  <a:srgbClr val="000000"/>
                </a:solidFill>
                <a:effectLst/>
                <a:uLnTx/>
                <a:uFillTx/>
                <a:latin typeface="Gill Sans MT"/>
                <a:ea typeface="+mn-ea"/>
                <a:cs typeface="PT Bold Heading"/>
              </a:rPr>
              <a:t>تقابل معهم لشرح الأمر</a:t>
            </a:r>
          </a:p>
        </p:txBody>
      </p:sp>
      <p:sp>
        <p:nvSpPr>
          <p:cNvPr id="10" name="مربع نص 9">
            <a:extLst>
              <a:ext uri="{FF2B5EF4-FFF2-40B4-BE49-F238E27FC236}">
                <a16:creationId xmlns="" xmlns:a16="http://schemas.microsoft.com/office/drawing/2014/main" id="{FF30FD54-B0C2-4A94-91C4-C21493EFB880}"/>
              </a:ext>
            </a:extLst>
          </p:cNvPr>
          <p:cNvSpPr txBox="1"/>
          <p:nvPr/>
        </p:nvSpPr>
        <p:spPr>
          <a:xfrm>
            <a:off x="2541095" y="5517513"/>
            <a:ext cx="4654690" cy="338554"/>
          </a:xfrm>
          <a:prstGeom prst="rect">
            <a:avLst/>
          </a:prstGeom>
          <a:noFill/>
        </p:spPr>
        <p:txBody>
          <a:bodyPr wrap="square" rtlCol="1">
            <a:spAutoFit/>
          </a:bodyPr>
          <a:lstStyle/>
          <a:p>
            <a:pPr algn="r" rtl="1"/>
            <a:r>
              <a:rPr lang="ar-SA" sz="1600" b="1" dirty="0">
                <a:solidFill>
                  <a:srgbClr val="196132"/>
                </a:solidFill>
                <a:latin typeface="29LT Bukra Rg" panose="00000500000000000000" pitchFamily="50" charset="-78"/>
                <a:ea typeface="Calibri" panose="020F0502020204030204" pitchFamily="34" charset="0"/>
                <a:cs typeface="29LT Bukra Rg" panose="00000500000000000000" pitchFamily="50" charset="-78"/>
              </a:rPr>
              <a:t>الثلاثاء  1444/10/26هـ   إلى الأربعاء 27 / 10 /1444هـ</a:t>
            </a:r>
            <a:endParaRPr lang="ar-SA" sz="1400" b="1" dirty="0">
              <a:solidFill>
                <a:srgbClr val="196132"/>
              </a:solidFill>
              <a:latin typeface="29LT Bukra Rg" panose="00000500000000000000" pitchFamily="50" charset="-78"/>
              <a:cs typeface="29LT Bukra Rg" panose="00000500000000000000" pitchFamily="50" charset="-78"/>
            </a:endParaRPr>
          </a:p>
        </p:txBody>
      </p:sp>
      <p:sp>
        <p:nvSpPr>
          <p:cNvPr id="2" name="مربع نص 1">
            <a:extLst>
              <a:ext uri="{FF2B5EF4-FFF2-40B4-BE49-F238E27FC236}">
                <a16:creationId xmlns="" xmlns:a16="http://schemas.microsoft.com/office/drawing/2014/main" id="{B4878DC3-12C1-AF0D-444D-2167161F330F}"/>
              </a:ext>
            </a:extLst>
          </p:cNvPr>
          <p:cNvSpPr txBox="1"/>
          <p:nvPr/>
        </p:nvSpPr>
        <p:spPr>
          <a:xfrm>
            <a:off x="2624970" y="374971"/>
            <a:ext cx="4688958" cy="1600438"/>
          </a:xfrm>
          <a:prstGeom prst="rect">
            <a:avLst/>
          </a:prstGeom>
          <a:noFill/>
        </p:spPr>
        <p:txBody>
          <a:bodyPr wrap="square" rtlCol="1">
            <a:spAutoFit/>
          </a:bodyPr>
          <a:lstStyle/>
          <a:p>
            <a:pPr marL="609600" marR="0" lvl="0" indent="-609600" algn="r" defTabSz="914400" rtl="1" eaLnBrk="0" fontAlgn="base" latinLnBrk="0" hangingPunct="0">
              <a:lnSpc>
                <a:spcPct val="100000"/>
              </a:lnSpc>
              <a:spcBef>
                <a:spcPct val="20000"/>
              </a:spcBef>
              <a:spcAft>
                <a:spcPct val="0"/>
              </a:spcAft>
              <a:buClr>
                <a:srgbClr val="C0C0C0"/>
              </a:buClr>
              <a:buSzPct val="80000"/>
              <a:buFontTx/>
              <a:buNone/>
              <a:tabLst/>
              <a:defRPr/>
            </a:pPr>
            <a:r>
              <a:rPr kumimoji="0" lang="ar-SA" altLang="ar-SA" sz="3600" b="0" i="0" u="sng" strike="noStrike" kern="0" cap="none" spc="0" normalizeH="0" baseline="0" noProof="0" dirty="0">
                <a:ln>
                  <a:noFill/>
                </a:ln>
                <a:solidFill>
                  <a:schemeClr val="accent1"/>
                </a:solidFill>
                <a:effectLst/>
                <a:uLnTx/>
                <a:uFillTx/>
                <a:latin typeface="Gill Sans MT"/>
                <a:ea typeface="+mn-ea"/>
                <a:cs typeface="PT Bold Heading"/>
              </a:rPr>
              <a:t>الإجابات الموصى بها </a:t>
            </a:r>
            <a:r>
              <a:rPr kumimoji="0" lang="ar-SA" altLang="ar-SA" sz="8000" b="0" i="0" u="sng" strike="noStrike" kern="0" cap="none" spc="0" normalizeH="0" baseline="0" noProof="0" dirty="0">
                <a:ln>
                  <a:noFill/>
                </a:ln>
                <a:solidFill>
                  <a:schemeClr val="accent1"/>
                </a:solidFill>
                <a:effectLst/>
                <a:uLnTx/>
                <a:uFillTx/>
                <a:latin typeface="Gill Sans MT"/>
                <a:ea typeface="+mn-ea"/>
                <a:cs typeface="PT Bold Heading"/>
              </a:rPr>
              <a:t>: </a:t>
            </a:r>
          </a:p>
          <a:p>
            <a:pPr marL="609600" indent="-609600" algn="r">
              <a:buFontTx/>
              <a:buNone/>
              <a:defRPr/>
            </a:pPr>
            <a:endParaRPr lang="en-US" sz="1800" b="1" dirty="0">
              <a:solidFill>
                <a:schemeClr val="tx1"/>
              </a:solidFill>
            </a:endParaRPr>
          </a:p>
        </p:txBody>
      </p:sp>
      <p:sp>
        <p:nvSpPr>
          <p:cNvPr id="3" name="مربع نص 2">
            <a:extLst>
              <a:ext uri="{FF2B5EF4-FFF2-40B4-BE49-F238E27FC236}">
                <a16:creationId xmlns="" xmlns:a16="http://schemas.microsoft.com/office/drawing/2014/main" id="{4959D8F8-5444-74CF-021E-7340B54310DA}"/>
              </a:ext>
            </a:extLst>
          </p:cNvPr>
          <p:cNvSpPr txBox="1"/>
          <p:nvPr/>
        </p:nvSpPr>
        <p:spPr>
          <a:xfrm>
            <a:off x="2955851" y="-242652"/>
            <a:ext cx="5146158" cy="923330"/>
          </a:xfrm>
          <a:prstGeom prst="rect">
            <a:avLst/>
          </a:prstGeom>
          <a:noFill/>
        </p:spPr>
        <p:txBody>
          <a:bodyPr wrap="square" rtlCol="1">
            <a:spAutoFit/>
          </a:bodyPr>
          <a:lstStyle/>
          <a:p>
            <a:pPr algn="ctr" rtl="1"/>
            <a:r>
              <a:rPr lang="ar-SA" sz="5400" b="1" u="sng" dirty="0">
                <a:solidFill>
                  <a:srgbClr val="002060"/>
                </a:solidFill>
                <a:effectLst/>
                <a:latin typeface="29LT Bukra Md" panose="00000600000000000000" pitchFamily="50" charset="-78"/>
                <a:ea typeface="Calibri" panose="020F0502020204030204" pitchFamily="34" charset="0"/>
                <a:cs typeface="29LT Bukra Md" panose="00000600000000000000" pitchFamily="50" charset="-78"/>
              </a:rPr>
              <a:t>قنوات الاتصال</a:t>
            </a:r>
            <a:endParaRPr lang="ar-SA" sz="5400" b="1" u="sng" dirty="0">
              <a:solidFill>
                <a:srgbClr val="002060"/>
              </a:solidFill>
              <a:latin typeface="29LT Bukra Md" panose="00000600000000000000" pitchFamily="50" charset="-78"/>
              <a:cs typeface="29LT Bukra Md" panose="00000600000000000000" pitchFamily="50" charset="-78"/>
            </a:endParaRPr>
          </a:p>
        </p:txBody>
      </p:sp>
      <p:sp>
        <p:nvSpPr>
          <p:cNvPr id="8" name="مربع نص 7">
            <a:extLst>
              <a:ext uri="{FF2B5EF4-FFF2-40B4-BE49-F238E27FC236}">
                <a16:creationId xmlns="" xmlns:a16="http://schemas.microsoft.com/office/drawing/2014/main" id="{01B87F28-BA14-4BF7-82E8-430B81D87AFE}"/>
              </a:ext>
            </a:extLst>
          </p:cNvPr>
          <p:cNvSpPr txBox="1"/>
          <p:nvPr/>
        </p:nvSpPr>
        <p:spPr>
          <a:xfrm>
            <a:off x="935840" y="6017957"/>
            <a:ext cx="3210510" cy="369332"/>
          </a:xfrm>
          <a:prstGeom prst="rect">
            <a:avLst/>
          </a:prstGeom>
          <a:noFill/>
        </p:spPr>
        <p:txBody>
          <a:bodyPr wrap="square" rtlCol="1">
            <a:spAutoFit/>
          </a:bodyPr>
          <a:lstStyle/>
          <a:p>
            <a:pPr algn="ctr" rtl="1"/>
            <a:r>
              <a:rPr lang="ar-SA" b="1" dirty="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تقديم: د. </a:t>
            </a:r>
            <a:r>
              <a:rPr lang="ar-SA" b="1" dirty="0" smtClean="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عبدالعزيز بن حمود البلوي</a:t>
            </a:r>
            <a:endParaRPr lang="ar-SA" b="1" dirty="0">
              <a:solidFill>
                <a:srgbClr val="196132"/>
              </a:solidFill>
              <a:latin typeface="29LT Bukra Rg" panose="00000500000000000000" pitchFamily="50" charset="-78"/>
              <a:cs typeface="29LT Bukra Rg" panose="00000500000000000000" pitchFamily="50" charset="-78"/>
            </a:endParaRPr>
          </a:p>
        </p:txBody>
      </p:sp>
    </p:spTree>
    <p:extLst>
      <p:ext uri="{BB962C8B-B14F-4D97-AF65-F5344CB8AC3E}">
        <p14:creationId xmlns:p14="http://schemas.microsoft.com/office/powerpoint/2010/main" val="2565279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صورة تحتوي على نص&#10;&#10;تم إنشاء الوصف تلقائياً">
            <a:extLst>
              <a:ext uri="{FF2B5EF4-FFF2-40B4-BE49-F238E27FC236}">
                <a16:creationId xmlns="" xmlns:a16="http://schemas.microsoft.com/office/drawing/2014/main" id="{26C5F06C-24D3-4DDB-8F40-CADF9D7C43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308345"/>
            <a:ext cx="12191999" cy="7596188"/>
          </a:xfrm>
          <a:prstGeom prst="rect">
            <a:avLst/>
          </a:prstGeom>
        </p:spPr>
      </p:pic>
      <p:sp>
        <p:nvSpPr>
          <p:cNvPr id="15" name="مربع نص 14">
            <a:extLst>
              <a:ext uri="{FF2B5EF4-FFF2-40B4-BE49-F238E27FC236}">
                <a16:creationId xmlns="" xmlns:a16="http://schemas.microsoft.com/office/drawing/2014/main" id="{B62C13A0-7960-460F-B492-6BD411B3BC86}"/>
              </a:ext>
            </a:extLst>
          </p:cNvPr>
          <p:cNvSpPr txBox="1"/>
          <p:nvPr/>
        </p:nvSpPr>
        <p:spPr>
          <a:xfrm>
            <a:off x="997808" y="2053388"/>
            <a:ext cx="9028693" cy="3642857"/>
          </a:xfrm>
          <a:prstGeom prst="rect">
            <a:avLst/>
          </a:prstGeom>
          <a:noFill/>
        </p:spPr>
        <p:txBody>
          <a:bodyPr wrap="square" rtlCol="1">
            <a:spAutoFit/>
          </a:bodyPr>
          <a:lstStyle/>
          <a:p>
            <a:pPr marL="342900" marR="0" lvl="0" indent="-342900" algn="r" defTabSz="914400" rtl="1" eaLnBrk="0" fontAlgn="base" latinLnBrk="0" hangingPunct="0">
              <a:lnSpc>
                <a:spcPct val="90000"/>
              </a:lnSpc>
              <a:spcBef>
                <a:spcPct val="20000"/>
              </a:spcBef>
              <a:spcAft>
                <a:spcPct val="0"/>
              </a:spcAft>
              <a:buClr>
                <a:srgbClr val="C0C0C0"/>
              </a:buClr>
              <a:buSzPct val="80000"/>
              <a:buFont typeface="Wingdings" panose="05000000000000000000" pitchFamily="2" charset="2"/>
              <a:buBlip>
                <a:blip r:embed="rId3"/>
              </a:buBlip>
              <a:tabLst/>
              <a:defRPr/>
            </a:pPr>
            <a:r>
              <a:rPr kumimoji="0" lang="ar-SA" sz="2000" b="1" i="0" u="none" strike="noStrike" kern="0" cap="none" spc="0" normalizeH="0" baseline="0" noProof="0" dirty="0">
                <a:ln>
                  <a:noFill/>
                </a:ln>
                <a:solidFill>
                  <a:schemeClr val="accent1"/>
                </a:solidFill>
                <a:effectLst/>
                <a:uLnTx/>
                <a:uFillTx/>
                <a:latin typeface="Gill Sans MT"/>
                <a:ea typeface="+mn-ea"/>
                <a:cs typeface="PT Bold Heading"/>
              </a:rPr>
              <a:t>الكتابة هي الخيار الأفضل عندما تكون هناك حاجة إلى </a:t>
            </a:r>
            <a:r>
              <a:rPr kumimoji="0" lang="ar-SA" sz="2000" b="1" i="0" u="none" strike="noStrike" kern="0" cap="none" spc="0" normalizeH="0" baseline="0" noProof="0" dirty="0">
                <a:ln>
                  <a:noFill/>
                </a:ln>
                <a:solidFill>
                  <a:srgbClr val="000000"/>
                </a:solidFill>
                <a:effectLst/>
                <a:uLnTx/>
                <a:uFillTx/>
                <a:latin typeface="Gill Sans MT"/>
                <a:ea typeface="+mn-ea"/>
                <a:cs typeface="PT Bold Heading"/>
              </a:rPr>
              <a:t>: </a:t>
            </a:r>
          </a:p>
          <a:p>
            <a:pPr marL="742950" marR="0" lvl="1" indent="-285750" algn="r" defTabSz="914400" rtl="1" eaLnBrk="0" fontAlgn="base" latinLnBrk="0" hangingPunct="0">
              <a:lnSpc>
                <a:spcPct val="90000"/>
              </a:lnSpc>
              <a:spcBef>
                <a:spcPct val="20000"/>
              </a:spcBef>
              <a:spcAft>
                <a:spcPct val="0"/>
              </a:spcAft>
              <a:buClrTx/>
              <a:buSzTx/>
              <a:buFont typeface="Wingdings" pitchFamily="2" charset="2"/>
              <a:buChar char="v"/>
              <a:tabLst/>
              <a:defRPr/>
            </a:pPr>
            <a:r>
              <a:rPr kumimoji="0" lang="ar-SA" sz="1700" b="0" i="0" u="none" strike="noStrike" kern="0" cap="none" spc="0" normalizeH="0" baseline="0" noProof="0" dirty="0">
                <a:ln>
                  <a:noFill/>
                </a:ln>
                <a:solidFill>
                  <a:srgbClr val="000000"/>
                </a:solidFill>
                <a:effectLst/>
                <a:uLnTx/>
                <a:uFillTx/>
                <a:latin typeface="Gill Sans MT"/>
                <a:cs typeface="PT Bold Heading"/>
              </a:rPr>
              <a:t>تقييم ولكن غير فوري </a:t>
            </a:r>
          </a:p>
          <a:p>
            <a:pPr marL="742950" marR="0" lvl="1" indent="-285750" algn="r" defTabSz="914400" rtl="1" eaLnBrk="0" fontAlgn="base" latinLnBrk="0" hangingPunct="0">
              <a:lnSpc>
                <a:spcPct val="90000"/>
              </a:lnSpc>
              <a:spcBef>
                <a:spcPct val="20000"/>
              </a:spcBef>
              <a:spcAft>
                <a:spcPct val="0"/>
              </a:spcAft>
              <a:buClrTx/>
              <a:buSzTx/>
              <a:buFont typeface="Wingdings" pitchFamily="2" charset="2"/>
              <a:buChar char="v"/>
              <a:tabLst/>
              <a:defRPr/>
            </a:pPr>
            <a:r>
              <a:rPr kumimoji="0" lang="ar-SA" sz="1700" b="0" i="0" u="none" strike="noStrike" kern="0" cap="none" spc="0" normalizeH="0" baseline="0" noProof="0" dirty="0">
                <a:ln>
                  <a:noFill/>
                </a:ln>
                <a:solidFill>
                  <a:srgbClr val="000000"/>
                </a:solidFill>
                <a:effectLst/>
                <a:uLnTx/>
                <a:uFillTx/>
                <a:latin typeface="Gill Sans MT"/>
                <a:cs typeface="PT Bold Heading"/>
              </a:rPr>
              <a:t>سجلات قانونية دقيقة </a:t>
            </a:r>
          </a:p>
          <a:p>
            <a:pPr marL="742950" marR="0" lvl="1" indent="-285750" algn="r" defTabSz="914400" rtl="1" eaLnBrk="0" fontAlgn="base" latinLnBrk="0" hangingPunct="0">
              <a:lnSpc>
                <a:spcPct val="90000"/>
              </a:lnSpc>
              <a:spcBef>
                <a:spcPct val="20000"/>
              </a:spcBef>
              <a:spcAft>
                <a:spcPct val="0"/>
              </a:spcAft>
              <a:buClrTx/>
              <a:buSzTx/>
              <a:buFont typeface="Wingdings" pitchFamily="2" charset="2"/>
              <a:buChar char="v"/>
              <a:tabLst/>
              <a:defRPr/>
            </a:pPr>
            <a:r>
              <a:rPr kumimoji="0" lang="ar-SA" sz="1700" b="0" i="0" u="none" strike="noStrike" kern="0" cap="none" spc="0" normalizeH="0" baseline="0" noProof="0" dirty="0">
                <a:ln>
                  <a:noFill/>
                </a:ln>
                <a:solidFill>
                  <a:srgbClr val="000000"/>
                </a:solidFill>
                <a:effectLst/>
                <a:uLnTx/>
                <a:uFillTx/>
                <a:latin typeface="Gill Sans MT"/>
                <a:cs typeface="PT Bold Heading"/>
              </a:rPr>
              <a:t>معلومات وتفاصيل معقدة </a:t>
            </a:r>
          </a:p>
          <a:p>
            <a:pPr marL="342900" marR="0" lvl="0" indent="-342900" algn="r" defTabSz="914400" rtl="1" eaLnBrk="0" fontAlgn="base" latinLnBrk="0" hangingPunct="0">
              <a:lnSpc>
                <a:spcPct val="90000"/>
              </a:lnSpc>
              <a:spcBef>
                <a:spcPct val="20000"/>
              </a:spcBef>
              <a:spcAft>
                <a:spcPct val="0"/>
              </a:spcAft>
              <a:buClr>
                <a:srgbClr val="C0C0C0"/>
              </a:buClr>
              <a:buSzPct val="80000"/>
              <a:buFont typeface="Wingdings" panose="05000000000000000000" pitchFamily="2" charset="2"/>
              <a:buBlip>
                <a:blip r:embed="rId3"/>
              </a:buBlip>
              <a:tabLst/>
              <a:defRPr/>
            </a:pPr>
            <a:r>
              <a:rPr kumimoji="0" lang="ar-SA" sz="2000" b="1" i="0" u="none" strike="noStrike" kern="0" cap="none" spc="0" normalizeH="0" baseline="0" noProof="0" dirty="0">
                <a:ln>
                  <a:noFill/>
                </a:ln>
                <a:solidFill>
                  <a:schemeClr val="accent1"/>
                </a:solidFill>
                <a:effectLst/>
                <a:uLnTx/>
                <a:uFillTx/>
                <a:latin typeface="Gill Sans MT"/>
                <a:ea typeface="+mn-ea"/>
                <a:cs typeface="PT Bold Heading"/>
              </a:rPr>
              <a:t>المحادثة على الهاتف هي الخيار الأفضل عندما تكون هناك حاجة إلى :</a:t>
            </a:r>
            <a:r>
              <a:rPr kumimoji="0" lang="ar-SA" sz="2000" b="0" i="0" u="none" strike="noStrike" kern="0" cap="none" spc="0" normalizeH="0" baseline="0" noProof="0" dirty="0">
                <a:ln>
                  <a:noFill/>
                </a:ln>
                <a:solidFill>
                  <a:schemeClr val="accent1"/>
                </a:solidFill>
                <a:effectLst/>
                <a:uLnTx/>
                <a:uFillTx/>
                <a:latin typeface="Gill Sans MT"/>
                <a:ea typeface="+mn-ea"/>
                <a:cs typeface="PT Bold Heading"/>
              </a:rPr>
              <a:t> </a:t>
            </a:r>
          </a:p>
          <a:p>
            <a:pPr marL="857250" marR="0" lvl="1" indent="-457200" algn="r" defTabSz="914400" rtl="1" eaLnBrk="0" fontAlgn="base" latinLnBrk="0" hangingPunct="0">
              <a:lnSpc>
                <a:spcPct val="90000"/>
              </a:lnSpc>
              <a:spcBef>
                <a:spcPct val="20000"/>
              </a:spcBef>
              <a:spcAft>
                <a:spcPct val="0"/>
              </a:spcAft>
              <a:buClrTx/>
              <a:buSzTx/>
              <a:buFont typeface="Wingdings" pitchFamily="2" charset="2"/>
              <a:buChar char="v"/>
              <a:tabLst/>
              <a:defRPr/>
            </a:pPr>
            <a:r>
              <a:rPr kumimoji="0" lang="ar-SA" sz="1700" b="0" i="0" u="none" strike="noStrike" kern="0" cap="none" spc="0" normalizeH="0" baseline="0" noProof="0" dirty="0">
                <a:ln>
                  <a:noFill/>
                </a:ln>
                <a:solidFill>
                  <a:srgbClr val="000000"/>
                </a:solidFill>
                <a:effectLst/>
                <a:uLnTx/>
                <a:uFillTx/>
                <a:latin typeface="Gill Sans MT"/>
                <a:cs typeface="PT Bold Heading"/>
              </a:rPr>
              <a:t>تقييم لفظي فوري </a:t>
            </a:r>
          </a:p>
          <a:p>
            <a:pPr marL="857250" marR="0" lvl="1" indent="-457200" algn="r" defTabSz="914400" rtl="1" eaLnBrk="0" fontAlgn="base" latinLnBrk="0" hangingPunct="0">
              <a:lnSpc>
                <a:spcPct val="90000"/>
              </a:lnSpc>
              <a:spcBef>
                <a:spcPct val="20000"/>
              </a:spcBef>
              <a:spcAft>
                <a:spcPct val="0"/>
              </a:spcAft>
              <a:buClrTx/>
              <a:buSzTx/>
              <a:buFont typeface="Wingdings" pitchFamily="2" charset="2"/>
              <a:buChar char="v"/>
              <a:tabLst/>
              <a:defRPr/>
            </a:pPr>
            <a:r>
              <a:rPr kumimoji="0" lang="ar-SA" sz="1700" b="0" i="0" u="none" strike="noStrike" kern="0" cap="none" spc="0" normalizeH="0" baseline="0" noProof="0" dirty="0">
                <a:ln>
                  <a:noFill/>
                </a:ln>
                <a:solidFill>
                  <a:srgbClr val="000000"/>
                </a:solidFill>
                <a:effectLst/>
                <a:uLnTx/>
                <a:uFillTx/>
                <a:latin typeface="Gill Sans MT"/>
                <a:cs typeface="PT Bold Heading"/>
              </a:rPr>
              <a:t>التعامل مع مشكلات طارئة </a:t>
            </a:r>
          </a:p>
          <a:p>
            <a:pPr marL="857250" marR="0" lvl="1" indent="-457200" algn="r" defTabSz="914400" rtl="1" eaLnBrk="0" fontAlgn="base" latinLnBrk="0" hangingPunct="0">
              <a:lnSpc>
                <a:spcPct val="90000"/>
              </a:lnSpc>
              <a:spcBef>
                <a:spcPct val="20000"/>
              </a:spcBef>
              <a:spcAft>
                <a:spcPct val="0"/>
              </a:spcAft>
              <a:buClrTx/>
              <a:buSzTx/>
              <a:buFont typeface="Wingdings" pitchFamily="2" charset="2"/>
              <a:buChar char="v"/>
              <a:tabLst/>
              <a:defRPr/>
            </a:pPr>
            <a:r>
              <a:rPr kumimoji="0" lang="ar-SA" sz="1700" b="0" i="0" u="none" strike="noStrike" kern="0" cap="none" spc="0" normalizeH="0" baseline="0" noProof="0" dirty="0">
                <a:ln>
                  <a:noFill/>
                </a:ln>
                <a:solidFill>
                  <a:srgbClr val="000000"/>
                </a:solidFill>
                <a:effectLst/>
                <a:uLnTx/>
                <a:uFillTx/>
                <a:latin typeface="Gill Sans MT"/>
                <a:cs typeface="PT Bold Heading"/>
              </a:rPr>
              <a:t>حقائق بسيطة </a:t>
            </a:r>
          </a:p>
          <a:p>
            <a:pPr marL="342900" marR="0" lvl="0" indent="-342900" algn="r" defTabSz="914400" rtl="1" eaLnBrk="0" fontAlgn="base" latinLnBrk="0" hangingPunct="0">
              <a:lnSpc>
                <a:spcPct val="90000"/>
              </a:lnSpc>
              <a:spcBef>
                <a:spcPct val="20000"/>
              </a:spcBef>
              <a:spcAft>
                <a:spcPct val="0"/>
              </a:spcAft>
              <a:buClr>
                <a:srgbClr val="C0C0C0"/>
              </a:buClr>
              <a:buSzPct val="80000"/>
              <a:buFont typeface="Wingdings" panose="05000000000000000000" pitchFamily="2" charset="2"/>
              <a:buBlip>
                <a:blip r:embed="rId3"/>
              </a:buBlip>
              <a:tabLst/>
              <a:defRPr/>
            </a:pPr>
            <a:r>
              <a:rPr kumimoji="0" lang="ar-SA" sz="2000" b="1" i="0" u="none" strike="noStrike" kern="0" cap="none" spc="0" normalizeH="0" baseline="0" noProof="0" dirty="0">
                <a:ln>
                  <a:noFill/>
                </a:ln>
                <a:solidFill>
                  <a:schemeClr val="accent1"/>
                </a:solidFill>
                <a:effectLst/>
                <a:uLnTx/>
                <a:uFillTx/>
                <a:latin typeface="Gill Sans MT"/>
                <a:ea typeface="+mn-ea"/>
                <a:cs typeface="PT Bold Heading"/>
              </a:rPr>
              <a:t>المقابلة المباشرة هي الخيار الأفضل عندما تكون هناك حاجة إلى : </a:t>
            </a:r>
          </a:p>
          <a:p>
            <a:pPr marL="742950" marR="0" lvl="1" indent="-285750" algn="r" defTabSz="914400" rtl="1" eaLnBrk="0" fontAlgn="base" latinLnBrk="0" hangingPunct="0">
              <a:lnSpc>
                <a:spcPct val="90000"/>
              </a:lnSpc>
              <a:spcBef>
                <a:spcPct val="20000"/>
              </a:spcBef>
              <a:spcAft>
                <a:spcPct val="0"/>
              </a:spcAft>
              <a:buClrTx/>
              <a:buSzTx/>
              <a:buFont typeface="Wingdings" pitchFamily="2" charset="2"/>
              <a:buChar char="v"/>
              <a:tabLst/>
              <a:defRPr/>
            </a:pPr>
            <a:r>
              <a:rPr kumimoji="0" lang="ar-SA" sz="1700" b="0" i="0" u="none" strike="noStrike" kern="0" cap="none" spc="0" normalizeH="0" baseline="0" noProof="0" dirty="0">
                <a:ln>
                  <a:noFill/>
                </a:ln>
                <a:solidFill>
                  <a:srgbClr val="000000"/>
                </a:solidFill>
                <a:effectLst/>
                <a:uLnTx/>
                <a:uFillTx/>
                <a:latin typeface="Gill Sans MT"/>
                <a:cs typeface="PT Bold Heading"/>
              </a:rPr>
              <a:t>تقييم فوري لفظي وغير لفظي</a:t>
            </a:r>
          </a:p>
          <a:p>
            <a:pPr marL="742950" marR="0" lvl="1" indent="-285750" algn="r" defTabSz="914400" rtl="1" eaLnBrk="0" fontAlgn="base" latinLnBrk="0" hangingPunct="0">
              <a:lnSpc>
                <a:spcPct val="90000"/>
              </a:lnSpc>
              <a:spcBef>
                <a:spcPct val="20000"/>
              </a:spcBef>
              <a:spcAft>
                <a:spcPct val="0"/>
              </a:spcAft>
              <a:buClrTx/>
              <a:buSzTx/>
              <a:buFont typeface="Wingdings" pitchFamily="2" charset="2"/>
              <a:buChar char="v"/>
              <a:tabLst/>
              <a:defRPr/>
            </a:pPr>
            <a:r>
              <a:rPr kumimoji="0" lang="ar-SA" sz="1700" b="0" i="0" u="none" strike="noStrike" kern="0" cap="none" spc="0" normalizeH="0" baseline="0" noProof="0" dirty="0">
                <a:ln>
                  <a:noFill/>
                </a:ln>
                <a:solidFill>
                  <a:srgbClr val="000000"/>
                </a:solidFill>
                <a:effectLst/>
                <a:uLnTx/>
                <a:uFillTx/>
                <a:latin typeface="Gill Sans MT"/>
                <a:cs typeface="PT Bold Heading"/>
              </a:rPr>
              <a:t>إظهار ورصد الحقائق والمشاعر </a:t>
            </a:r>
          </a:p>
          <a:p>
            <a:pPr marL="742950" marR="0" lvl="1" indent="-285750" algn="r" defTabSz="914400" rtl="1" eaLnBrk="0" fontAlgn="base" latinLnBrk="0" hangingPunct="0">
              <a:lnSpc>
                <a:spcPct val="90000"/>
              </a:lnSpc>
              <a:spcBef>
                <a:spcPct val="20000"/>
              </a:spcBef>
              <a:spcAft>
                <a:spcPct val="0"/>
              </a:spcAft>
              <a:buClrTx/>
              <a:buSzTx/>
              <a:buFont typeface="Wingdings" pitchFamily="2" charset="2"/>
              <a:buChar char="v"/>
              <a:tabLst/>
              <a:defRPr/>
            </a:pPr>
            <a:r>
              <a:rPr kumimoji="0" lang="ar-SA" sz="1700" b="0" i="0" u="none" strike="noStrike" kern="0" cap="none" spc="0" normalizeH="0" baseline="0" noProof="0" dirty="0">
                <a:ln>
                  <a:noFill/>
                </a:ln>
                <a:solidFill>
                  <a:srgbClr val="000000"/>
                </a:solidFill>
                <a:effectLst/>
                <a:uLnTx/>
                <a:uFillTx/>
                <a:latin typeface="Gill Sans MT"/>
                <a:cs typeface="PT Bold Heading"/>
              </a:rPr>
              <a:t>معلومات حساسة وسرية </a:t>
            </a:r>
            <a:endParaRPr kumimoji="0" lang="en-US" sz="1700" b="0" i="0" u="none" strike="noStrike" kern="0" cap="none" spc="0" normalizeH="0" baseline="0" noProof="0" dirty="0">
              <a:ln>
                <a:noFill/>
              </a:ln>
              <a:solidFill>
                <a:srgbClr val="000000"/>
              </a:solidFill>
              <a:effectLst/>
              <a:uLnTx/>
              <a:uFillTx/>
              <a:latin typeface="Gill Sans MT"/>
              <a:cs typeface="PT Bold Heading"/>
            </a:endParaRPr>
          </a:p>
        </p:txBody>
      </p:sp>
      <p:sp>
        <p:nvSpPr>
          <p:cNvPr id="10" name="مربع نص 9">
            <a:extLst>
              <a:ext uri="{FF2B5EF4-FFF2-40B4-BE49-F238E27FC236}">
                <a16:creationId xmlns="" xmlns:a16="http://schemas.microsoft.com/office/drawing/2014/main" id="{FF30FD54-B0C2-4A94-91C4-C21493EFB880}"/>
              </a:ext>
            </a:extLst>
          </p:cNvPr>
          <p:cNvSpPr txBox="1"/>
          <p:nvPr/>
        </p:nvSpPr>
        <p:spPr>
          <a:xfrm>
            <a:off x="2541095" y="5517513"/>
            <a:ext cx="4654690" cy="338554"/>
          </a:xfrm>
          <a:prstGeom prst="rect">
            <a:avLst/>
          </a:prstGeom>
          <a:noFill/>
        </p:spPr>
        <p:txBody>
          <a:bodyPr wrap="square" rtlCol="1">
            <a:spAutoFit/>
          </a:bodyPr>
          <a:lstStyle/>
          <a:p>
            <a:pPr algn="r" rtl="1"/>
            <a:r>
              <a:rPr lang="ar-SA" sz="1600" b="1" dirty="0">
                <a:solidFill>
                  <a:srgbClr val="196132"/>
                </a:solidFill>
                <a:latin typeface="29LT Bukra Rg" panose="00000500000000000000" pitchFamily="50" charset="-78"/>
                <a:ea typeface="Calibri" panose="020F0502020204030204" pitchFamily="34" charset="0"/>
                <a:cs typeface="29LT Bukra Rg" panose="00000500000000000000" pitchFamily="50" charset="-78"/>
              </a:rPr>
              <a:t>الثلاثاء  1444/10/26هـ   إلى الأربعاء 27 / 10 /1444هـ</a:t>
            </a:r>
            <a:endParaRPr lang="ar-SA" sz="1400" b="1" dirty="0">
              <a:solidFill>
                <a:srgbClr val="196132"/>
              </a:solidFill>
              <a:latin typeface="29LT Bukra Rg" panose="00000500000000000000" pitchFamily="50" charset="-78"/>
              <a:cs typeface="29LT Bukra Rg" panose="00000500000000000000" pitchFamily="50" charset="-78"/>
            </a:endParaRPr>
          </a:p>
        </p:txBody>
      </p:sp>
      <p:sp>
        <p:nvSpPr>
          <p:cNvPr id="2" name="مربع نص 1">
            <a:extLst>
              <a:ext uri="{FF2B5EF4-FFF2-40B4-BE49-F238E27FC236}">
                <a16:creationId xmlns="" xmlns:a16="http://schemas.microsoft.com/office/drawing/2014/main" id="{298DB33B-33EA-DAB9-36FC-EB562CE98593}"/>
              </a:ext>
            </a:extLst>
          </p:cNvPr>
          <p:cNvSpPr txBox="1"/>
          <p:nvPr/>
        </p:nvSpPr>
        <p:spPr>
          <a:xfrm>
            <a:off x="741460" y="416682"/>
            <a:ext cx="6850187" cy="1323439"/>
          </a:xfrm>
          <a:prstGeom prst="rect">
            <a:avLst/>
          </a:prstGeom>
          <a:noFill/>
        </p:spPr>
        <p:txBody>
          <a:bodyPr wrap="square" rtlCol="1">
            <a:spAutoFit/>
          </a:bodyPr>
          <a:lstStyle/>
          <a:p>
            <a:pPr algn="ctr" rtl="1"/>
            <a:r>
              <a:rPr lang="ar-SA" sz="8000" b="1" u="sng" dirty="0">
                <a:solidFill>
                  <a:srgbClr val="002060"/>
                </a:solidFill>
                <a:effectLst/>
                <a:latin typeface="29LT Bukra Md" panose="00000600000000000000" pitchFamily="50" charset="-78"/>
                <a:ea typeface="Calibri" panose="020F0502020204030204" pitchFamily="34" charset="0"/>
                <a:cs typeface="29LT Bukra Md" panose="00000600000000000000" pitchFamily="50" charset="-78"/>
              </a:rPr>
              <a:t>قنوات الاتصال</a:t>
            </a:r>
            <a:endParaRPr lang="ar-SA" sz="8000" b="1" u="sng" dirty="0">
              <a:solidFill>
                <a:srgbClr val="002060"/>
              </a:solidFill>
              <a:latin typeface="29LT Bukra Md" panose="00000600000000000000" pitchFamily="50" charset="-78"/>
              <a:cs typeface="29LT Bukra Md" panose="00000600000000000000" pitchFamily="50" charset="-78"/>
            </a:endParaRPr>
          </a:p>
        </p:txBody>
      </p:sp>
      <p:sp>
        <p:nvSpPr>
          <p:cNvPr id="7" name="مربع نص 6">
            <a:extLst>
              <a:ext uri="{FF2B5EF4-FFF2-40B4-BE49-F238E27FC236}">
                <a16:creationId xmlns="" xmlns:a16="http://schemas.microsoft.com/office/drawing/2014/main" id="{01B87F28-BA14-4BF7-82E8-430B81D87AFE}"/>
              </a:ext>
            </a:extLst>
          </p:cNvPr>
          <p:cNvSpPr txBox="1"/>
          <p:nvPr/>
        </p:nvSpPr>
        <p:spPr>
          <a:xfrm>
            <a:off x="935840" y="6017957"/>
            <a:ext cx="3210510" cy="369332"/>
          </a:xfrm>
          <a:prstGeom prst="rect">
            <a:avLst/>
          </a:prstGeom>
          <a:noFill/>
        </p:spPr>
        <p:txBody>
          <a:bodyPr wrap="square" rtlCol="1">
            <a:spAutoFit/>
          </a:bodyPr>
          <a:lstStyle/>
          <a:p>
            <a:pPr algn="ctr" rtl="1"/>
            <a:r>
              <a:rPr lang="ar-SA" b="1" dirty="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تقديم: د. </a:t>
            </a:r>
            <a:r>
              <a:rPr lang="ar-SA" b="1" dirty="0" smtClean="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عبدالعزيز بن حمود البلوي</a:t>
            </a:r>
            <a:endParaRPr lang="ar-SA" b="1" dirty="0">
              <a:solidFill>
                <a:srgbClr val="196132"/>
              </a:solidFill>
              <a:latin typeface="29LT Bukra Rg" panose="00000500000000000000" pitchFamily="50" charset="-78"/>
              <a:cs typeface="29LT Bukra Rg" panose="00000500000000000000" pitchFamily="50" charset="-78"/>
            </a:endParaRPr>
          </a:p>
        </p:txBody>
      </p:sp>
    </p:spTree>
    <p:extLst>
      <p:ext uri="{BB962C8B-B14F-4D97-AF65-F5344CB8AC3E}">
        <p14:creationId xmlns:p14="http://schemas.microsoft.com/office/powerpoint/2010/main" val="2068730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صورة تحتوي على نص&#10;&#10;تم إنشاء الوصف تلقائياً">
            <a:extLst>
              <a:ext uri="{FF2B5EF4-FFF2-40B4-BE49-F238E27FC236}">
                <a16:creationId xmlns="" xmlns:a16="http://schemas.microsoft.com/office/drawing/2014/main" id="{26C5F06C-24D3-4DDB-8F40-CADF9D7C43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308345"/>
            <a:ext cx="12191999" cy="7596188"/>
          </a:xfrm>
          <a:prstGeom prst="rect">
            <a:avLst/>
          </a:prstGeom>
        </p:spPr>
      </p:pic>
      <p:sp>
        <p:nvSpPr>
          <p:cNvPr id="10" name="مربع نص 9">
            <a:extLst>
              <a:ext uri="{FF2B5EF4-FFF2-40B4-BE49-F238E27FC236}">
                <a16:creationId xmlns="" xmlns:a16="http://schemas.microsoft.com/office/drawing/2014/main" id="{FF30FD54-B0C2-4A94-91C4-C21493EFB880}"/>
              </a:ext>
            </a:extLst>
          </p:cNvPr>
          <p:cNvSpPr txBox="1"/>
          <p:nvPr/>
        </p:nvSpPr>
        <p:spPr>
          <a:xfrm>
            <a:off x="2541095" y="5517513"/>
            <a:ext cx="4654690" cy="338554"/>
          </a:xfrm>
          <a:prstGeom prst="rect">
            <a:avLst/>
          </a:prstGeom>
          <a:noFill/>
        </p:spPr>
        <p:txBody>
          <a:bodyPr wrap="square" rtlCol="1">
            <a:spAutoFit/>
          </a:bodyPr>
          <a:lstStyle/>
          <a:p>
            <a:pPr algn="r" rtl="1"/>
            <a:r>
              <a:rPr lang="ar-SA" sz="1600" b="1" dirty="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الأحد  1444/4/12هـ   إلى الأربعاء 15 / 4 /144هـ</a:t>
            </a:r>
            <a:endParaRPr lang="ar-SA" sz="1400" b="1" dirty="0">
              <a:solidFill>
                <a:srgbClr val="196132"/>
              </a:solidFill>
              <a:latin typeface="29LT Bukra Rg" panose="00000500000000000000" pitchFamily="50" charset="-78"/>
              <a:cs typeface="29LT Bukra Rg" panose="00000500000000000000" pitchFamily="50" charset="-78"/>
            </a:endParaRPr>
          </a:p>
        </p:txBody>
      </p:sp>
      <p:pic>
        <p:nvPicPr>
          <p:cNvPr id="2" name="صورة 1">
            <a:extLst>
              <a:ext uri="{FF2B5EF4-FFF2-40B4-BE49-F238E27FC236}">
                <a16:creationId xmlns="" xmlns:a16="http://schemas.microsoft.com/office/drawing/2014/main" id="{3AA5F7CC-DBB0-54C2-1EF1-EB96CF737E51}"/>
              </a:ext>
            </a:extLst>
          </p:cNvPr>
          <p:cNvPicPr>
            <a:picLocks noChangeAspect="1"/>
          </p:cNvPicPr>
          <p:nvPr/>
        </p:nvPicPr>
        <p:blipFill>
          <a:blip r:embed="rId3"/>
          <a:stretch>
            <a:fillRect/>
          </a:stretch>
        </p:blipFill>
        <p:spPr>
          <a:xfrm>
            <a:off x="361506" y="1646603"/>
            <a:ext cx="9962707" cy="4647168"/>
          </a:xfrm>
          <a:prstGeom prst="rect">
            <a:avLst/>
          </a:prstGeom>
        </p:spPr>
      </p:pic>
      <p:sp>
        <p:nvSpPr>
          <p:cNvPr id="3" name="Title 1">
            <a:extLst>
              <a:ext uri="{FF2B5EF4-FFF2-40B4-BE49-F238E27FC236}">
                <a16:creationId xmlns="" xmlns:a16="http://schemas.microsoft.com/office/drawing/2014/main" id="{F4F109B9-91E4-DA7A-943D-8955988E766F}"/>
              </a:ext>
            </a:extLst>
          </p:cNvPr>
          <p:cNvSpPr>
            <a:spLocks noGrp="1"/>
          </p:cNvSpPr>
          <p:nvPr>
            <p:ph type="title"/>
          </p:nvPr>
        </p:nvSpPr>
        <p:spPr>
          <a:xfrm>
            <a:off x="874713" y="500063"/>
            <a:ext cx="8116887" cy="911225"/>
          </a:xfrm>
        </p:spPr>
        <p:txBody>
          <a:bodyPr>
            <a:normAutofit/>
          </a:bodyPr>
          <a:lstStyle/>
          <a:p>
            <a:pPr algn="ctr"/>
            <a:r>
              <a:rPr lang="ar-SA" altLang="ar-SA"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أنواع الاتصالات</a:t>
            </a:r>
          </a:p>
        </p:txBody>
      </p:sp>
      <p:sp>
        <p:nvSpPr>
          <p:cNvPr id="7" name="مربع نص 6">
            <a:extLst>
              <a:ext uri="{FF2B5EF4-FFF2-40B4-BE49-F238E27FC236}">
                <a16:creationId xmlns="" xmlns:a16="http://schemas.microsoft.com/office/drawing/2014/main" id="{01B87F28-BA14-4BF7-82E8-430B81D87AFE}"/>
              </a:ext>
            </a:extLst>
          </p:cNvPr>
          <p:cNvSpPr txBox="1"/>
          <p:nvPr/>
        </p:nvSpPr>
        <p:spPr>
          <a:xfrm>
            <a:off x="3985275" y="6394560"/>
            <a:ext cx="3210510" cy="369332"/>
          </a:xfrm>
          <a:prstGeom prst="rect">
            <a:avLst/>
          </a:prstGeom>
          <a:noFill/>
        </p:spPr>
        <p:txBody>
          <a:bodyPr wrap="square" rtlCol="1">
            <a:spAutoFit/>
          </a:bodyPr>
          <a:lstStyle/>
          <a:p>
            <a:pPr algn="ctr" rtl="1"/>
            <a:r>
              <a:rPr lang="ar-SA" b="1" dirty="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تقديم: د. </a:t>
            </a:r>
            <a:r>
              <a:rPr lang="ar-SA" b="1" dirty="0" smtClean="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عبدالعزيز بن حمود البلوي</a:t>
            </a:r>
            <a:endParaRPr lang="ar-SA" b="1" dirty="0">
              <a:solidFill>
                <a:srgbClr val="196132"/>
              </a:solidFill>
              <a:latin typeface="29LT Bukra Rg" panose="00000500000000000000" pitchFamily="50" charset="-78"/>
              <a:cs typeface="29LT Bukra Rg" panose="00000500000000000000" pitchFamily="50" charset="-78"/>
            </a:endParaRPr>
          </a:p>
        </p:txBody>
      </p:sp>
    </p:spTree>
    <p:extLst>
      <p:ext uri="{BB962C8B-B14F-4D97-AF65-F5344CB8AC3E}">
        <p14:creationId xmlns:p14="http://schemas.microsoft.com/office/powerpoint/2010/main" val="4250151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صورة تحتوي على نص&#10;&#10;تم إنشاء الوصف تلقائياً">
            <a:extLst>
              <a:ext uri="{FF2B5EF4-FFF2-40B4-BE49-F238E27FC236}">
                <a16:creationId xmlns="" xmlns:a16="http://schemas.microsoft.com/office/drawing/2014/main" id="{26C5F06C-24D3-4DDB-8F40-CADF9D7C43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308345"/>
            <a:ext cx="12191999" cy="7596188"/>
          </a:xfrm>
          <a:prstGeom prst="rect">
            <a:avLst/>
          </a:prstGeom>
        </p:spPr>
      </p:pic>
      <p:sp>
        <p:nvSpPr>
          <p:cNvPr id="15" name="مربع نص 14">
            <a:extLst>
              <a:ext uri="{FF2B5EF4-FFF2-40B4-BE49-F238E27FC236}">
                <a16:creationId xmlns="" xmlns:a16="http://schemas.microsoft.com/office/drawing/2014/main" id="{B62C13A0-7960-460F-B492-6BD411B3BC86}"/>
              </a:ext>
            </a:extLst>
          </p:cNvPr>
          <p:cNvSpPr txBox="1"/>
          <p:nvPr/>
        </p:nvSpPr>
        <p:spPr>
          <a:xfrm>
            <a:off x="997809" y="2053388"/>
            <a:ext cx="8683960" cy="1323439"/>
          </a:xfrm>
          <a:prstGeom prst="rect">
            <a:avLst/>
          </a:prstGeom>
          <a:noFill/>
        </p:spPr>
        <p:txBody>
          <a:bodyPr wrap="square" rtlCol="1">
            <a:spAutoFit/>
          </a:bodyPr>
          <a:lstStyle/>
          <a:p>
            <a:pPr algn="ctr" rtl="1"/>
            <a:r>
              <a:rPr lang="ar-SA" sz="8000" b="1" dirty="0">
                <a:solidFill>
                  <a:srgbClr val="196132"/>
                </a:solidFill>
                <a:effectLst/>
                <a:latin typeface="29LT Bukra Md" panose="00000600000000000000" pitchFamily="50" charset="-78"/>
                <a:ea typeface="Calibri" panose="020F0502020204030204" pitchFamily="34" charset="0"/>
                <a:cs typeface="29LT Bukra Md" panose="00000600000000000000" pitchFamily="50" charset="-78"/>
              </a:rPr>
              <a:t>مهارة الكتابة الإدارية</a:t>
            </a:r>
            <a:endParaRPr lang="ar-SA" sz="8000" b="1" dirty="0">
              <a:solidFill>
                <a:srgbClr val="AD8A46"/>
              </a:solidFill>
              <a:latin typeface="29LT Bukra Md" panose="00000600000000000000" pitchFamily="50" charset="-78"/>
              <a:cs typeface="29LT Bukra Md" panose="00000600000000000000" pitchFamily="50" charset="-78"/>
            </a:endParaRPr>
          </a:p>
        </p:txBody>
      </p:sp>
      <p:sp>
        <p:nvSpPr>
          <p:cNvPr id="10" name="مربع نص 9">
            <a:extLst>
              <a:ext uri="{FF2B5EF4-FFF2-40B4-BE49-F238E27FC236}">
                <a16:creationId xmlns="" xmlns:a16="http://schemas.microsoft.com/office/drawing/2014/main" id="{FF30FD54-B0C2-4A94-91C4-C21493EFB880}"/>
              </a:ext>
            </a:extLst>
          </p:cNvPr>
          <p:cNvSpPr txBox="1"/>
          <p:nvPr/>
        </p:nvSpPr>
        <p:spPr>
          <a:xfrm>
            <a:off x="2541095" y="5517513"/>
            <a:ext cx="4654690" cy="338554"/>
          </a:xfrm>
          <a:prstGeom prst="rect">
            <a:avLst/>
          </a:prstGeom>
          <a:noFill/>
        </p:spPr>
        <p:txBody>
          <a:bodyPr wrap="square" rtlCol="1">
            <a:spAutoFit/>
          </a:bodyPr>
          <a:lstStyle/>
          <a:p>
            <a:pPr algn="r" rtl="1"/>
            <a:r>
              <a:rPr lang="ar-SA" sz="1600" b="1" dirty="0">
                <a:solidFill>
                  <a:srgbClr val="196132"/>
                </a:solidFill>
                <a:latin typeface="29LT Bukra Rg" panose="00000500000000000000" pitchFamily="50" charset="-78"/>
                <a:ea typeface="Calibri" panose="020F0502020204030204" pitchFamily="34" charset="0"/>
                <a:cs typeface="29LT Bukra Rg" panose="00000500000000000000" pitchFamily="50" charset="-78"/>
              </a:rPr>
              <a:t>الثلاثاء  1444/10/26هـ   إلى الأربعاء 27 / 10 /1444هـ</a:t>
            </a:r>
            <a:endParaRPr lang="ar-SA" sz="1400" b="1" dirty="0">
              <a:solidFill>
                <a:srgbClr val="196132"/>
              </a:solidFill>
              <a:latin typeface="29LT Bukra Rg" panose="00000500000000000000" pitchFamily="50" charset="-78"/>
              <a:cs typeface="29LT Bukra Rg" panose="00000500000000000000" pitchFamily="50" charset="-78"/>
            </a:endParaRPr>
          </a:p>
        </p:txBody>
      </p:sp>
      <p:pic>
        <p:nvPicPr>
          <p:cNvPr id="2" name="Picture 2" descr="http://www.istockphoto.com/file_thumbview_approve/5663743/2/istockphoto_5663743-coffee-brake.jpg">
            <a:extLst>
              <a:ext uri="{FF2B5EF4-FFF2-40B4-BE49-F238E27FC236}">
                <a16:creationId xmlns="" xmlns:a16="http://schemas.microsoft.com/office/drawing/2014/main" id="{9922C6F8-89DC-6E40-2451-770009BA43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0999" y="1226347"/>
            <a:ext cx="7416800" cy="417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مربع نص 2">
            <a:extLst>
              <a:ext uri="{FF2B5EF4-FFF2-40B4-BE49-F238E27FC236}">
                <a16:creationId xmlns="" xmlns:a16="http://schemas.microsoft.com/office/drawing/2014/main" id="{D5B52A5F-9B10-71D6-7491-557B4140C335}"/>
              </a:ext>
            </a:extLst>
          </p:cNvPr>
          <p:cNvSpPr txBox="1"/>
          <p:nvPr/>
        </p:nvSpPr>
        <p:spPr>
          <a:xfrm>
            <a:off x="5462980" y="2318999"/>
            <a:ext cx="7212210" cy="1323439"/>
          </a:xfrm>
          <a:prstGeom prst="rect">
            <a:avLst/>
          </a:prstGeom>
          <a:noFill/>
        </p:spPr>
        <p:txBody>
          <a:bodyPr wrap="square" rtlCol="1">
            <a:spAutoFit/>
          </a:bodyPr>
          <a:lstStyle/>
          <a:p>
            <a:pPr algn="ctr" rtl="1"/>
            <a:r>
              <a:rPr lang="ar-SA" sz="8000" b="1" dirty="0">
                <a:solidFill>
                  <a:srgbClr val="196132"/>
                </a:solidFill>
                <a:effectLst/>
                <a:latin typeface="29LT Bukra Md" panose="00000600000000000000" pitchFamily="50" charset="-78"/>
                <a:ea typeface="Calibri" panose="020F0502020204030204" pitchFamily="34" charset="0"/>
                <a:cs typeface="29LT Bukra Md" panose="00000600000000000000" pitchFamily="50" charset="-78"/>
              </a:rPr>
              <a:t>استراحة</a:t>
            </a:r>
            <a:endParaRPr lang="ar-SA" sz="8000" b="1" dirty="0">
              <a:solidFill>
                <a:srgbClr val="AD8A46"/>
              </a:solidFill>
              <a:latin typeface="29LT Bukra Md" panose="00000600000000000000" pitchFamily="50" charset="-78"/>
              <a:cs typeface="29LT Bukra Md" panose="00000600000000000000" pitchFamily="50" charset="-78"/>
            </a:endParaRPr>
          </a:p>
        </p:txBody>
      </p:sp>
      <p:sp>
        <p:nvSpPr>
          <p:cNvPr id="8" name="مربع نص 7">
            <a:extLst>
              <a:ext uri="{FF2B5EF4-FFF2-40B4-BE49-F238E27FC236}">
                <a16:creationId xmlns="" xmlns:a16="http://schemas.microsoft.com/office/drawing/2014/main" id="{01B87F28-BA14-4BF7-82E8-430B81D87AFE}"/>
              </a:ext>
            </a:extLst>
          </p:cNvPr>
          <p:cNvSpPr txBox="1"/>
          <p:nvPr/>
        </p:nvSpPr>
        <p:spPr>
          <a:xfrm>
            <a:off x="3985275" y="6387289"/>
            <a:ext cx="3210510" cy="369332"/>
          </a:xfrm>
          <a:prstGeom prst="rect">
            <a:avLst/>
          </a:prstGeom>
          <a:noFill/>
        </p:spPr>
        <p:txBody>
          <a:bodyPr wrap="square" rtlCol="1">
            <a:spAutoFit/>
          </a:bodyPr>
          <a:lstStyle/>
          <a:p>
            <a:pPr algn="ctr" rtl="1"/>
            <a:r>
              <a:rPr lang="ar-SA" b="1" dirty="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تقديم: د. </a:t>
            </a:r>
            <a:r>
              <a:rPr lang="ar-SA" b="1" dirty="0" smtClean="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عبدالعزيز بن حمود البلوي</a:t>
            </a:r>
            <a:endParaRPr lang="ar-SA" b="1" dirty="0">
              <a:solidFill>
                <a:srgbClr val="196132"/>
              </a:solidFill>
              <a:latin typeface="29LT Bukra Rg" panose="00000500000000000000" pitchFamily="50" charset="-78"/>
              <a:cs typeface="29LT Bukra Rg" panose="00000500000000000000" pitchFamily="50" charset="-78"/>
            </a:endParaRPr>
          </a:p>
        </p:txBody>
      </p:sp>
    </p:spTree>
    <p:extLst>
      <p:ext uri="{BB962C8B-B14F-4D97-AF65-F5344CB8AC3E}">
        <p14:creationId xmlns:p14="http://schemas.microsoft.com/office/powerpoint/2010/main" val="1854739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صورة تحتوي على نص&#10;&#10;تم إنشاء الوصف تلقائياً">
            <a:extLst>
              <a:ext uri="{FF2B5EF4-FFF2-40B4-BE49-F238E27FC236}">
                <a16:creationId xmlns="" xmlns:a16="http://schemas.microsoft.com/office/drawing/2014/main" id="{26C5F06C-24D3-4DDB-8F40-CADF9D7C43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255182"/>
            <a:ext cx="12191999" cy="7596188"/>
          </a:xfrm>
          <a:prstGeom prst="rect">
            <a:avLst/>
          </a:prstGeom>
        </p:spPr>
      </p:pic>
      <p:sp>
        <p:nvSpPr>
          <p:cNvPr id="15" name="مربع نص 14">
            <a:extLst>
              <a:ext uri="{FF2B5EF4-FFF2-40B4-BE49-F238E27FC236}">
                <a16:creationId xmlns="" xmlns:a16="http://schemas.microsoft.com/office/drawing/2014/main" id="{B62C13A0-7960-460F-B492-6BD411B3BC86}"/>
              </a:ext>
            </a:extLst>
          </p:cNvPr>
          <p:cNvSpPr txBox="1"/>
          <p:nvPr/>
        </p:nvSpPr>
        <p:spPr>
          <a:xfrm>
            <a:off x="520995" y="2053388"/>
            <a:ext cx="9867014" cy="1569660"/>
          </a:xfrm>
          <a:prstGeom prst="rect">
            <a:avLst/>
          </a:prstGeom>
          <a:noFill/>
        </p:spPr>
        <p:txBody>
          <a:bodyPr wrap="square" rtlCol="1">
            <a:spAutoFit/>
          </a:bodyPr>
          <a:lstStyle/>
          <a:p>
            <a:pPr algn="ctr" rtl="1"/>
            <a:r>
              <a:rPr lang="ar-SA" sz="9600" b="1" dirty="0">
                <a:solidFill>
                  <a:srgbClr val="FF0000"/>
                </a:solidFill>
                <a:effectLst/>
                <a:latin typeface="29LT Bukra Md" panose="00000600000000000000" pitchFamily="50" charset="-78"/>
                <a:ea typeface="Calibri" panose="020F0502020204030204" pitchFamily="34" charset="0"/>
                <a:cs typeface="29LT Bukra Md" panose="00000600000000000000" pitchFamily="50" charset="-78"/>
              </a:rPr>
              <a:t>ماهي المهارة؟</a:t>
            </a:r>
          </a:p>
        </p:txBody>
      </p:sp>
      <p:sp>
        <p:nvSpPr>
          <p:cNvPr id="10" name="مربع نص 9">
            <a:extLst>
              <a:ext uri="{FF2B5EF4-FFF2-40B4-BE49-F238E27FC236}">
                <a16:creationId xmlns="" xmlns:a16="http://schemas.microsoft.com/office/drawing/2014/main" id="{FF30FD54-B0C2-4A94-91C4-C21493EFB880}"/>
              </a:ext>
            </a:extLst>
          </p:cNvPr>
          <p:cNvSpPr txBox="1"/>
          <p:nvPr/>
        </p:nvSpPr>
        <p:spPr>
          <a:xfrm>
            <a:off x="2541095" y="5517513"/>
            <a:ext cx="4654690" cy="338554"/>
          </a:xfrm>
          <a:prstGeom prst="rect">
            <a:avLst/>
          </a:prstGeom>
          <a:noFill/>
        </p:spPr>
        <p:txBody>
          <a:bodyPr wrap="square" rtlCol="1">
            <a:spAutoFit/>
          </a:bodyPr>
          <a:lstStyle/>
          <a:p>
            <a:pPr algn="r" rtl="1"/>
            <a:r>
              <a:rPr lang="ar-SA" sz="1600" b="1" dirty="0">
                <a:solidFill>
                  <a:srgbClr val="196132"/>
                </a:solidFill>
                <a:latin typeface="29LT Bukra Rg" panose="00000500000000000000" pitchFamily="50" charset="-78"/>
                <a:ea typeface="Calibri" panose="020F0502020204030204" pitchFamily="34" charset="0"/>
                <a:cs typeface="29LT Bukra Rg" panose="00000500000000000000" pitchFamily="50" charset="-78"/>
              </a:rPr>
              <a:t>الثلاثاء  1444/10/26هـ   إلى الأربعاء 27 / 10 /1444هـ</a:t>
            </a:r>
            <a:endParaRPr lang="ar-SA" sz="1400" b="1" dirty="0">
              <a:solidFill>
                <a:srgbClr val="196132"/>
              </a:solidFill>
              <a:latin typeface="29LT Bukra Rg" panose="00000500000000000000" pitchFamily="50" charset="-78"/>
              <a:cs typeface="29LT Bukra Rg" panose="00000500000000000000" pitchFamily="50" charset="-78"/>
            </a:endParaRPr>
          </a:p>
        </p:txBody>
      </p:sp>
      <p:sp>
        <p:nvSpPr>
          <p:cNvPr id="6" name="مربع نص 5">
            <a:extLst>
              <a:ext uri="{FF2B5EF4-FFF2-40B4-BE49-F238E27FC236}">
                <a16:creationId xmlns="" xmlns:a16="http://schemas.microsoft.com/office/drawing/2014/main" id="{01B87F28-BA14-4BF7-82E8-430B81D87AFE}"/>
              </a:ext>
            </a:extLst>
          </p:cNvPr>
          <p:cNvSpPr txBox="1"/>
          <p:nvPr/>
        </p:nvSpPr>
        <p:spPr>
          <a:xfrm>
            <a:off x="1657930" y="6371408"/>
            <a:ext cx="3210510" cy="369332"/>
          </a:xfrm>
          <a:prstGeom prst="rect">
            <a:avLst/>
          </a:prstGeom>
          <a:noFill/>
        </p:spPr>
        <p:txBody>
          <a:bodyPr wrap="square" rtlCol="1">
            <a:spAutoFit/>
          </a:bodyPr>
          <a:lstStyle/>
          <a:p>
            <a:pPr algn="ctr" rtl="1"/>
            <a:r>
              <a:rPr lang="ar-SA" b="1" dirty="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تقديم: د. </a:t>
            </a:r>
            <a:r>
              <a:rPr lang="ar-SA" b="1" dirty="0" smtClean="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عبدالعزيز بن حمود البلوي</a:t>
            </a:r>
            <a:endParaRPr lang="ar-SA" b="1" dirty="0">
              <a:solidFill>
                <a:srgbClr val="196132"/>
              </a:solidFill>
              <a:latin typeface="29LT Bukra Rg" panose="00000500000000000000" pitchFamily="50" charset="-78"/>
              <a:cs typeface="29LT Bukra Rg" panose="00000500000000000000" pitchFamily="50" charset="-78"/>
            </a:endParaRPr>
          </a:p>
        </p:txBody>
      </p:sp>
    </p:spTree>
    <p:extLst>
      <p:ext uri="{BB962C8B-B14F-4D97-AF65-F5344CB8AC3E}">
        <p14:creationId xmlns:p14="http://schemas.microsoft.com/office/powerpoint/2010/main" val="956250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صورة تحتوي على نص&#10;&#10;تم إنشاء الوصف تلقائياً">
            <a:extLst>
              <a:ext uri="{FF2B5EF4-FFF2-40B4-BE49-F238E27FC236}">
                <a16:creationId xmlns="" xmlns:a16="http://schemas.microsoft.com/office/drawing/2014/main" id="{26C5F06C-24D3-4DDB-8F40-CADF9D7C43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191387"/>
            <a:ext cx="12191999" cy="7596188"/>
          </a:xfrm>
          <a:prstGeom prst="rect">
            <a:avLst/>
          </a:prstGeom>
        </p:spPr>
      </p:pic>
      <p:sp>
        <p:nvSpPr>
          <p:cNvPr id="15" name="مربع نص 14">
            <a:extLst>
              <a:ext uri="{FF2B5EF4-FFF2-40B4-BE49-F238E27FC236}">
                <a16:creationId xmlns="" xmlns:a16="http://schemas.microsoft.com/office/drawing/2014/main" id="{B62C13A0-7960-460F-B492-6BD411B3BC86}"/>
              </a:ext>
            </a:extLst>
          </p:cNvPr>
          <p:cNvSpPr txBox="1"/>
          <p:nvPr/>
        </p:nvSpPr>
        <p:spPr>
          <a:xfrm>
            <a:off x="997809" y="2053388"/>
            <a:ext cx="8683960" cy="4278094"/>
          </a:xfrm>
          <a:prstGeom prst="rect">
            <a:avLst/>
          </a:prstGeom>
          <a:noFill/>
        </p:spPr>
        <p:txBody>
          <a:bodyPr wrap="square" rtlCol="1">
            <a:spAutoFit/>
          </a:bodyPr>
          <a:lstStyle/>
          <a:p>
            <a:pPr algn="ctr" rtl="1"/>
            <a:r>
              <a:rPr lang="ar-SA" sz="4800" b="1" dirty="0">
                <a:solidFill>
                  <a:srgbClr val="AD8A46"/>
                </a:solidFill>
                <a:latin typeface="29LT Bukra Md" panose="00000600000000000000" pitchFamily="50" charset="-78"/>
                <a:cs typeface="29LT Bukra Md" panose="00000600000000000000" pitchFamily="50" charset="-78"/>
              </a:rPr>
              <a:t>مهارة في اللغة: وهي مصدر (مَهَرَ)، وتعني القدرة على أداء عمل بحذق وبراعة.</a:t>
            </a:r>
          </a:p>
          <a:p>
            <a:pPr algn="ctr" rtl="1"/>
            <a:r>
              <a:rPr lang="ar-SA" sz="4400" b="1" i="0" dirty="0">
                <a:solidFill>
                  <a:schemeClr val="accent5">
                    <a:lumMod val="50000"/>
                  </a:schemeClr>
                </a:solidFill>
                <a:effectLst/>
                <a:latin typeface="Helvetica Neue"/>
              </a:rPr>
              <a:t>والمهارة بمعناه الاصطلاحي: هي التمكن من انجاز مهمة بكيفية محددة وبدقة متناهية، وسرعة في التنفيذ، والمهارة درجة إجادة وليست نشاطا مستقلا.</a:t>
            </a:r>
            <a:endParaRPr lang="ar-SA" sz="4400" b="1" dirty="0">
              <a:solidFill>
                <a:schemeClr val="accent5">
                  <a:lumMod val="50000"/>
                </a:schemeClr>
              </a:solidFill>
              <a:latin typeface="29LT Bukra Md" panose="00000600000000000000" pitchFamily="50" charset="-78"/>
              <a:cs typeface="29LT Bukra Md" panose="00000600000000000000" pitchFamily="50" charset="-78"/>
            </a:endParaRPr>
          </a:p>
        </p:txBody>
      </p:sp>
      <p:sp>
        <p:nvSpPr>
          <p:cNvPr id="10" name="مربع نص 9">
            <a:extLst>
              <a:ext uri="{FF2B5EF4-FFF2-40B4-BE49-F238E27FC236}">
                <a16:creationId xmlns="" xmlns:a16="http://schemas.microsoft.com/office/drawing/2014/main" id="{FF30FD54-B0C2-4A94-91C4-C21493EFB880}"/>
              </a:ext>
            </a:extLst>
          </p:cNvPr>
          <p:cNvSpPr txBox="1"/>
          <p:nvPr/>
        </p:nvSpPr>
        <p:spPr>
          <a:xfrm>
            <a:off x="2604891" y="6162205"/>
            <a:ext cx="4654690" cy="338554"/>
          </a:xfrm>
          <a:prstGeom prst="rect">
            <a:avLst/>
          </a:prstGeom>
          <a:noFill/>
        </p:spPr>
        <p:txBody>
          <a:bodyPr wrap="square" rtlCol="1">
            <a:spAutoFit/>
          </a:bodyPr>
          <a:lstStyle/>
          <a:p>
            <a:pPr algn="r" rtl="1"/>
            <a:r>
              <a:rPr lang="ar-SA" sz="1600" b="1" dirty="0">
                <a:solidFill>
                  <a:srgbClr val="196132"/>
                </a:solidFill>
                <a:latin typeface="29LT Bukra Rg" panose="00000500000000000000" pitchFamily="50" charset="-78"/>
                <a:ea typeface="Calibri" panose="020F0502020204030204" pitchFamily="34" charset="0"/>
                <a:cs typeface="29LT Bukra Rg" panose="00000500000000000000" pitchFamily="50" charset="-78"/>
              </a:rPr>
              <a:t>الثلاثاء  1444/10/26هـ   إلى الأربعاء 27 / 10 /1444هـ</a:t>
            </a:r>
            <a:endParaRPr lang="ar-SA" sz="1400" b="1" dirty="0">
              <a:solidFill>
                <a:srgbClr val="196132"/>
              </a:solidFill>
              <a:latin typeface="29LT Bukra Rg" panose="00000500000000000000" pitchFamily="50" charset="-78"/>
              <a:cs typeface="29LT Bukra Rg" panose="00000500000000000000" pitchFamily="50" charset="-78"/>
            </a:endParaRPr>
          </a:p>
        </p:txBody>
      </p:sp>
      <p:sp>
        <p:nvSpPr>
          <p:cNvPr id="6" name="مربع نص 5">
            <a:extLst>
              <a:ext uri="{FF2B5EF4-FFF2-40B4-BE49-F238E27FC236}">
                <a16:creationId xmlns="" xmlns:a16="http://schemas.microsoft.com/office/drawing/2014/main" id="{01B87F28-BA14-4BF7-82E8-430B81D87AFE}"/>
              </a:ext>
            </a:extLst>
          </p:cNvPr>
          <p:cNvSpPr txBox="1"/>
          <p:nvPr/>
        </p:nvSpPr>
        <p:spPr>
          <a:xfrm>
            <a:off x="1361489" y="6489778"/>
            <a:ext cx="3210510" cy="369332"/>
          </a:xfrm>
          <a:prstGeom prst="rect">
            <a:avLst/>
          </a:prstGeom>
          <a:noFill/>
        </p:spPr>
        <p:txBody>
          <a:bodyPr wrap="square" rtlCol="1">
            <a:spAutoFit/>
          </a:bodyPr>
          <a:lstStyle/>
          <a:p>
            <a:pPr algn="ctr" rtl="1"/>
            <a:r>
              <a:rPr lang="ar-SA" b="1" dirty="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تقديم: د. </a:t>
            </a:r>
            <a:r>
              <a:rPr lang="ar-SA" b="1" dirty="0" smtClean="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عبدالعزيز بن حمود البلوي</a:t>
            </a:r>
            <a:endParaRPr lang="ar-SA" b="1" dirty="0">
              <a:solidFill>
                <a:srgbClr val="196132"/>
              </a:solidFill>
              <a:latin typeface="29LT Bukra Rg" panose="00000500000000000000" pitchFamily="50" charset="-78"/>
              <a:cs typeface="29LT Bukra Rg" panose="00000500000000000000" pitchFamily="50" charset="-78"/>
            </a:endParaRPr>
          </a:p>
        </p:txBody>
      </p:sp>
    </p:spTree>
    <p:extLst>
      <p:ext uri="{BB962C8B-B14F-4D97-AF65-F5344CB8AC3E}">
        <p14:creationId xmlns:p14="http://schemas.microsoft.com/office/powerpoint/2010/main" val="3008889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صورة تحتوي على نص&#10;&#10;تم إنشاء الوصف تلقائياً">
            <a:extLst>
              <a:ext uri="{FF2B5EF4-FFF2-40B4-BE49-F238E27FC236}">
                <a16:creationId xmlns="" xmlns:a16="http://schemas.microsoft.com/office/drawing/2014/main" id="{26C5F06C-24D3-4DDB-8F40-CADF9D7C43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 y="60987"/>
            <a:ext cx="12191999" cy="7596188"/>
          </a:xfrm>
          <a:prstGeom prst="rect">
            <a:avLst/>
          </a:prstGeom>
        </p:spPr>
      </p:pic>
      <p:sp>
        <p:nvSpPr>
          <p:cNvPr id="15" name="مربع نص 14">
            <a:extLst>
              <a:ext uri="{FF2B5EF4-FFF2-40B4-BE49-F238E27FC236}">
                <a16:creationId xmlns="" xmlns:a16="http://schemas.microsoft.com/office/drawing/2014/main" id="{B62C13A0-7960-460F-B492-6BD411B3BC86}"/>
              </a:ext>
            </a:extLst>
          </p:cNvPr>
          <p:cNvSpPr txBox="1"/>
          <p:nvPr/>
        </p:nvSpPr>
        <p:spPr>
          <a:xfrm>
            <a:off x="997809" y="2053388"/>
            <a:ext cx="8683960" cy="2554545"/>
          </a:xfrm>
          <a:prstGeom prst="rect">
            <a:avLst/>
          </a:prstGeom>
          <a:noFill/>
        </p:spPr>
        <p:txBody>
          <a:bodyPr wrap="square" rtlCol="1">
            <a:spAutoFit/>
          </a:bodyPr>
          <a:lstStyle/>
          <a:p>
            <a:pPr algn="ctr" rtl="1"/>
            <a:r>
              <a:rPr lang="ar-SA" sz="8000" b="1" dirty="0">
                <a:solidFill>
                  <a:schemeClr val="accent1">
                    <a:lumMod val="75000"/>
                  </a:schemeClr>
                </a:solidFill>
                <a:latin typeface="29LT Bukra Md" panose="00000600000000000000" pitchFamily="50" charset="-78"/>
                <a:cs typeface="29LT Bukra Md" panose="00000600000000000000" pitchFamily="50" charset="-78"/>
              </a:rPr>
              <a:t>ما هو الفرق بين المهارة والموهبة؟</a:t>
            </a:r>
          </a:p>
        </p:txBody>
      </p:sp>
      <p:sp>
        <p:nvSpPr>
          <p:cNvPr id="10" name="مربع نص 9">
            <a:extLst>
              <a:ext uri="{FF2B5EF4-FFF2-40B4-BE49-F238E27FC236}">
                <a16:creationId xmlns="" xmlns:a16="http://schemas.microsoft.com/office/drawing/2014/main" id="{FF30FD54-B0C2-4A94-91C4-C21493EFB880}"/>
              </a:ext>
            </a:extLst>
          </p:cNvPr>
          <p:cNvSpPr txBox="1"/>
          <p:nvPr/>
        </p:nvSpPr>
        <p:spPr>
          <a:xfrm>
            <a:off x="2541095" y="5517513"/>
            <a:ext cx="4654690" cy="338554"/>
          </a:xfrm>
          <a:prstGeom prst="rect">
            <a:avLst/>
          </a:prstGeom>
          <a:noFill/>
        </p:spPr>
        <p:txBody>
          <a:bodyPr wrap="square" rtlCol="1">
            <a:spAutoFit/>
          </a:bodyPr>
          <a:lstStyle/>
          <a:p>
            <a:pPr algn="r" rtl="1"/>
            <a:r>
              <a:rPr lang="ar-SA" sz="1600" b="1" dirty="0">
                <a:solidFill>
                  <a:srgbClr val="196132"/>
                </a:solidFill>
                <a:latin typeface="29LT Bukra Rg" panose="00000500000000000000" pitchFamily="50" charset="-78"/>
                <a:ea typeface="Calibri" panose="020F0502020204030204" pitchFamily="34" charset="0"/>
                <a:cs typeface="29LT Bukra Rg" panose="00000500000000000000" pitchFamily="50" charset="-78"/>
              </a:rPr>
              <a:t>الثلاثاء  1444/10/26هـ   إلى الأربعاء 27 / 10 /1444هـ</a:t>
            </a:r>
            <a:endParaRPr lang="ar-SA" sz="1400" b="1" dirty="0">
              <a:solidFill>
                <a:srgbClr val="196132"/>
              </a:solidFill>
              <a:latin typeface="29LT Bukra Rg" panose="00000500000000000000" pitchFamily="50" charset="-78"/>
              <a:cs typeface="29LT Bukra Rg" panose="00000500000000000000" pitchFamily="50" charset="-78"/>
            </a:endParaRPr>
          </a:p>
        </p:txBody>
      </p:sp>
      <p:sp>
        <p:nvSpPr>
          <p:cNvPr id="6" name="مربع نص 5">
            <a:extLst>
              <a:ext uri="{FF2B5EF4-FFF2-40B4-BE49-F238E27FC236}">
                <a16:creationId xmlns="" xmlns:a16="http://schemas.microsoft.com/office/drawing/2014/main" id="{01B87F28-BA14-4BF7-82E8-430B81D87AFE}"/>
              </a:ext>
            </a:extLst>
          </p:cNvPr>
          <p:cNvSpPr txBox="1"/>
          <p:nvPr/>
        </p:nvSpPr>
        <p:spPr>
          <a:xfrm>
            <a:off x="935840" y="6400210"/>
            <a:ext cx="3210510" cy="369332"/>
          </a:xfrm>
          <a:prstGeom prst="rect">
            <a:avLst/>
          </a:prstGeom>
          <a:noFill/>
        </p:spPr>
        <p:txBody>
          <a:bodyPr wrap="square" rtlCol="1">
            <a:spAutoFit/>
          </a:bodyPr>
          <a:lstStyle/>
          <a:p>
            <a:pPr algn="ctr" rtl="1"/>
            <a:r>
              <a:rPr lang="ar-SA" b="1" dirty="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تقديم: د. </a:t>
            </a:r>
            <a:r>
              <a:rPr lang="ar-SA" b="1" dirty="0" smtClean="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عبدالعزيز بن حمود البلوي</a:t>
            </a:r>
            <a:endParaRPr lang="ar-SA" b="1" dirty="0">
              <a:solidFill>
                <a:srgbClr val="196132"/>
              </a:solidFill>
              <a:latin typeface="29LT Bukra Rg" panose="00000500000000000000" pitchFamily="50" charset="-78"/>
              <a:cs typeface="29LT Bukra Rg" panose="00000500000000000000" pitchFamily="50" charset="-78"/>
            </a:endParaRPr>
          </a:p>
        </p:txBody>
      </p:sp>
    </p:spTree>
    <p:extLst>
      <p:ext uri="{BB962C8B-B14F-4D97-AF65-F5344CB8AC3E}">
        <p14:creationId xmlns:p14="http://schemas.microsoft.com/office/powerpoint/2010/main" val="467943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صورة تحتوي على نص&#10;&#10;تم إنشاء الوصف تلقائياً">
            <a:extLst>
              <a:ext uri="{FF2B5EF4-FFF2-40B4-BE49-F238E27FC236}">
                <a16:creationId xmlns="" xmlns:a16="http://schemas.microsoft.com/office/drawing/2014/main" id="{26C5F06C-24D3-4DDB-8F40-CADF9D7C43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 y="25682"/>
            <a:ext cx="12191999" cy="7596188"/>
          </a:xfrm>
          <a:prstGeom prst="rect">
            <a:avLst/>
          </a:prstGeom>
        </p:spPr>
      </p:pic>
      <p:sp>
        <p:nvSpPr>
          <p:cNvPr id="15" name="مربع نص 14">
            <a:extLst>
              <a:ext uri="{FF2B5EF4-FFF2-40B4-BE49-F238E27FC236}">
                <a16:creationId xmlns="" xmlns:a16="http://schemas.microsoft.com/office/drawing/2014/main" id="{B62C13A0-7960-460F-B492-6BD411B3BC86}"/>
              </a:ext>
            </a:extLst>
          </p:cNvPr>
          <p:cNvSpPr txBox="1"/>
          <p:nvPr/>
        </p:nvSpPr>
        <p:spPr>
          <a:xfrm>
            <a:off x="997809" y="2053388"/>
            <a:ext cx="8683960" cy="2862322"/>
          </a:xfrm>
          <a:prstGeom prst="rect">
            <a:avLst/>
          </a:prstGeom>
          <a:noFill/>
        </p:spPr>
        <p:txBody>
          <a:bodyPr wrap="square" rtlCol="1">
            <a:spAutoFit/>
          </a:bodyPr>
          <a:lstStyle/>
          <a:p>
            <a:pPr algn="ctr" rtl="1"/>
            <a:r>
              <a:rPr lang="ar-SA" sz="3600" b="1" i="0" dirty="0">
                <a:solidFill>
                  <a:srgbClr val="FF0000"/>
                </a:solidFill>
                <a:effectLst/>
                <a:latin typeface="Cairo"/>
              </a:rPr>
              <a:t>المهارة:</a:t>
            </a:r>
            <a:r>
              <a:rPr lang="ar-SA" sz="3600" b="0" i="0" dirty="0">
                <a:solidFill>
                  <a:schemeClr val="accent1">
                    <a:lumMod val="75000"/>
                  </a:schemeClr>
                </a:solidFill>
                <a:effectLst/>
                <a:latin typeface="Cairo"/>
              </a:rPr>
              <a:t> قدرة الشخص وخبرته في أداء مهمّة معيّنة، حيث تأتي هذه القدرة من خلال التعلّم الممنهج والممارسة والتمرين المستمريّن. </a:t>
            </a:r>
          </a:p>
          <a:p>
            <a:pPr algn="ctr" rtl="1"/>
            <a:r>
              <a:rPr lang="ar-SA" sz="3600" b="0" i="0" dirty="0">
                <a:solidFill>
                  <a:schemeClr val="accent1">
                    <a:lumMod val="75000"/>
                  </a:schemeClr>
                </a:solidFill>
                <a:effectLst/>
                <a:latin typeface="Cairo"/>
              </a:rPr>
              <a:t>إنها باختصار نتيجة المثابرة وبذل الجهد للتحسّن والتطوّر في مجال معيّن. </a:t>
            </a:r>
            <a:endParaRPr lang="ar-SA" sz="3600" b="1" dirty="0">
              <a:solidFill>
                <a:schemeClr val="accent1">
                  <a:lumMod val="75000"/>
                </a:schemeClr>
              </a:solidFill>
              <a:latin typeface="29LT Bukra Md" panose="00000600000000000000" pitchFamily="50" charset="-78"/>
              <a:cs typeface="29LT Bukra Md" panose="00000600000000000000" pitchFamily="50" charset="-78"/>
            </a:endParaRPr>
          </a:p>
        </p:txBody>
      </p:sp>
      <p:sp>
        <p:nvSpPr>
          <p:cNvPr id="10" name="مربع نص 9">
            <a:extLst>
              <a:ext uri="{FF2B5EF4-FFF2-40B4-BE49-F238E27FC236}">
                <a16:creationId xmlns="" xmlns:a16="http://schemas.microsoft.com/office/drawing/2014/main" id="{FF30FD54-B0C2-4A94-91C4-C21493EFB880}"/>
              </a:ext>
            </a:extLst>
          </p:cNvPr>
          <p:cNvSpPr txBox="1"/>
          <p:nvPr/>
        </p:nvSpPr>
        <p:spPr>
          <a:xfrm>
            <a:off x="2541095" y="5517513"/>
            <a:ext cx="4654690" cy="338554"/>
          </a:xfrm>
          <a:prstGeom prst="rect">
            <a:avLst/>
          </a:prstGeom>
          <a:noFill/>
        </p:spPr>
        <p:txBody>
          <a:bodyPr wrap="square" rtlCol="1">
            <a:spAutoFit/>
          </a:bodyPr>
          <a:lstStyle/>
          <a:p>
            <a:pPr algn="r" rtl="1"/>
            <a:r>
              <a:rPr lang="ar-SA" sz="1600" b="1" dirty="0" smtClean="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الثلاثاء  1444/10/26هـ   </a:t>
            </a:r>
            <a:r>
              <a:rPr lang="ar-SA" sz="1600" b="1" dirty="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إلى الأربعاء </a:t>
            </a:r>
            <a:r>
              <a:rPr lang="ar-SA" sz="1600" b="1" dirty="0" smtClean="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27 </a:t>
            </a:r>
            <a:r>
              <a:rPr lang="ar-SA" sz="1600" b="1" dirty="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 </a:t>
            </a:r>
            <a:r>
              <a:rPr lang="ar-SA" sz="1600" b="1" dirty="0" smtClean="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10 </a:t>
            </a:r>
            <a:r>
              <a:rPr lang="ar-SA" sz="1600" b="1" dirty="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a:t>
            </a:r>
            <a:r>
              <a:rPr lang="ar-SA" sz="1600" b="1" dirty="0" smtClean="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1444هـ</a:t>
            </a:r>
            <a:endParaRPr lang="ar-SA" sz="1400" b="1" dirty="0">
              <a:solidFill>
                <a:srgbClr val="196132"/>
              </a:solidFill>
              <a:latin typeface="29LT Bukra Rg" panose="00000500000000000000" pitchFamily="50" charset="-78"/>
              <a:cs typeface="29LT Bukra Rg" panose="00000500000000000000" pitchFamily="50" charset="-78"/>
            </a:endParaRPr>
          </a:p>
        </p:txBody>
      </p:sp>
      <p:sp>
        <p:nvSpPr>
          <p:cNvPr id="6" name="مربع نص 5">
            <a:extLst>
              <a:ext uri="{FF2B5EF4-FFF2-40B4-BE49-F238E27FC236}">
                <a16:creationId xmlns="" xmlns:a16="http://schemas.microsoft.com/office/drawing/2014/main" id="{01B87F28-BA14-4BF7-82E8-430B81D87AFE}"/>
              </a:ext>
            </a:extLst>
          </p:cNvPr>
          <p:cNvSpPr txBox="1"/>
          <p:nvPr/>
        </p:nvSpPr>
        <p:spPr>
          <a:xfrm>
            <a:off x="935840" y="6351984"/>
            <a:ext cx="3210510" cy="369332"/>
          </a:xfrm>
          <a:prstGeom prst="rect">
            <a:avLst/>
          </a:prstGeom>
          <a:noFill/>
        </p:spPr>
        <p:txBody>
          <a:bodyPr wrap="square" rtlCol="1">
            <a:spAutoFit/>
          </a:bodyPr>
          <a:lstStyle/>
          <a:p>
            <a:pPr algn="ctr" rtl="1"/>
            <a:r>
              <a:rPr lang="ar-SA" b="1" dirty="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تقديم: د. </a:t>
            </a:r>
            <a:r>
              <a:rPr lang="ar-SA" b="1" dirty="0" smtClean="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عبدالعزيز بن حمود البلوي</a:t>
            </a:r>
            <a:endParaRPr lang="ar-SA" b="1" dirty="0">
              <a:solidFill>
                <a:srgbClr val="196132"/>
              </a:solidFill>
              <a:latin typeface="29LT Bukra Rg" panose="00000500000000000000" pitchFamily="50" charset="-78"/>
              <a:cs typeface="29LT Bukra Rg" panose="00000500000000000000" pitchFamily="50" charset="-78"/>
            </a:endParaRPr>
          </a:p>
        </p:txBody>
      </p:sp>
    </p:spTree>
    <p:extLst>
      <p:ext uri="{BB962C8B-B14F-4D97-AF65-F5344CB8AC3E}">
        <p14:creationId xmlns:p14="http://schemas.microsoft.com/office/powerpoint/2010/main" val="2428574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صورة تحتوي على نص&#10;&#10;تم إنشاء الوصف تلقائياً">
            <a:extLst>
              <a:ext uri="{FF2B5EF4-FFF2-40B4-BE49-F238E27FC236}">
                <a16:creationId xmlns="" xmlns:a16="http://schemas.microsoft.com/office/drawing/2014/main" id="{26C5F06C-24D3-4DDB-8F40-CADF9D7C43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23679"/>
            <a:ext cx="12191999" cy="7596188"/>
          </a:xfrm>
          <a:prstGeom prst="rect">
            <a:avLst/>
          </a:prstGeom>
        </p:spPr>
      </p:pic>
      <p:sp>
        <p:nvSpPr>
          <p:cNvPr id="15" name="مربع نص 14">
            <a:extLst>
              <a:ext uri="{FF2B5EF4-FFF2-40B4-BE49-F238E27FC236}">
                <a16:creationId xmlns="" xmlns:a16="http://schemas.microsoft.com/office/drawing/2014/main" id="{B62C13A0-7960-460F-B492-6BD411B3BC86}"/>
              </a:ext>
            </a:extLst>
          </p:cNvPr>
          <p:cNvSpPr txBox="1"/>
          <p:nvPr/>
        </p:nvSpPr>
        <p:spPr>
          <a:xfrm>
            <a:off x="997809" y="2053388"/>
            <a:ext cx="8683960" cy="3416320"/>
          </a:xfrm>
          <a:prstGeom prst="rect">
            <a:avLst/>
          </a:prstGeom>
          <a:noFill/>
        </p:spPr>
        <p:txBody>
          <a:bodyPr wrap="square" rtlCol="1">
            <a:spAutoFit/>
          </a:bodyPr>
          <a:lstStyle/>
          <a:p>
            <a:pPr algn="r" rtl="1"/>
            <a:r>
              <a:rPr lang="ar-SA" sz="3600" b="1" i="0" dirty="0">
                <a:solidFill>
                  <a:srgbClr val="FF0000"/>
                </a:solidFill>
                <a:effectLst/>
                <a:latin typeface="Cairo"/>
              </a:rPr>
              <a:t>الموهبة: </a:t>
            </a:r>
            <a:r>
              <a:rPr lang="ar-SA" sz="3600" b="0" i="0" dirty="0">
                <a:solidFill>
                  <a:srgbClr val="002060"/>
                </a:solidFill>
                <a:effectLst/>
                <a:latin typeface="Cairo"/>
              </a:rPr>
              <a:t>القدرة الخاصة على القيام بأمر ما، والتي يمتلكها الفرد فطريًا دون أي تمرين أو تدريب. إنها شيء تبدع في القيام به دون جهد أو عناء يذكر. تولد الموهبة مع الشخص، وتكون في الغالب مخفية حيث يجب اكتشافها والاعتراف بها في الوقت المناسب، لأنها أشبه بالمادة الخام التي تحتاج للمعالجة والعناية حتى تنمو وتتطوّر. </a:t>
            </a:r>
            <a:endParaRPr lang="ar-SA" sz="3600" b="1" dirty="0">
              <a:solidFill>
                <a:srgbClr val="002060"/>
              </a:solidFill>
              <a:latin typeface="29LT Bukra Md" panose="00000600000000000000" pitchFamily="50" charset="-78"/>
              <a:cs typeface="29LT Bukra Md" panose="00000600000000000000" pitchFamily="50" charset="-78"/>
            </a:endParaRPr>
          </a:p>
        </p:txBody>
      </p:sp>
      <p:sp>
        <p:nvSpPr>
          <p:cNvPr id="10" name="مربع نص 9">
            <a:extLst>
              <a:ext uri="{FF2B5EF4-FFF2-40B4-BE49-F238E27FC236}">
                <a16:creationId xmlns="" xmlns:a16="http://schemas.microsoft.com/office/drawing/2014/main" id="{FF30FD54-B0C2-4A94-91C4-C21493EFB880}"/>
              </a:ext>
            </a:extLst>
          </p:cNvPr>
          <p:cNvSpPr txBox="1"/>
          <p:nvPr/>
        </p:nvSpPr>
        <p:spPr>
          <a:xfrm>
            <a:off x="2541095" y="5517513"/>
            <a:ext cx="4654690" cy="338554"/>
          </a:xfrm>
          <a:prstGeom prst="rect">
            <a:avLst/>
          </a:prstGeom>
          <a:noFill/>
        </p:spPr>
        <p:txBody>
          <a:bodyPr wrap="square" rtlCol="1">
            <a:spAutoFit/>
          </a:bodyPr>
          <a:lstStyle/>
          <a:p>
            <a:pPr algn="r" rtl="1"/>
            <a:r>
              <a:rPr lang="ar-SA" sz="1600" b="1" dirty="0">
                <a:solidFill>
                  <a:srgbClr val="196132"/>
                </a:solidFill>
                <a:latin typeface="29LT Bukra Rg" panose="00000500000000000000" pitchFamily="50" charset="-78"/>
                <a:ea typeface="Calibri" panose="020F0502020204030204" pitchFamily="34" charset="0"/>
                <a:cs typeface="29LT Bukra Rg" panose="00000500000000000000" pitchFamily="50" charset="-78"/>
              </a:rPr>
              <a:t>الثلاثاء  1444/10/26هـ   إلى الأربعاء 27 / 10 /1444هـ</a:t>
            </a:r>
            <a:endParaRPr lang="ar-SA" sz="1400" b="1" dirty="0">
              <a:solidFill>
                <a:srgbClr val="196132"/>
              </a:solidFill>
              <a:latin typeface="29LT Bukra Rg" panose="00000500000000000000" pitchFamily="50" charset="-78"/>
              <a:cs typeface="29LT Bukra Rg" panose="00000500000000000000" pitchFamily="50" charset="-78"/>
            </a:endParaRPr>
          </a:p>
        </p:txBody>
      </p:sp>
      <p:sp>
        <p:nvSpPr>
          <p:cNvPr id="6" name="مربع نص 5">
            <a:extLst>
              <a:ext uri="{FF2B5EF4-FFF2-40B4-BE49-F238E27FC236}">
                <a16:creationId xmlns="" xmlns:a16="http://schemas.microsoft.com/office/drawing/2014/main" id="{01B87F28-BA14-4BF7-82E8-430B81D87AFE}"/>
              </a:ext>
            </a:extLst>
          </p:cNvPr>
          <p:cNvSpPr txBox="1"/>
          <p:nvPr/>
        </p:nvSpPr>
        <p:spPr>
          <a:xfrm>
            <a:off x="935840" y="6202623"/>
            <a:ext cx="3210510" cy="369332"/>
          </a:xfrm>
          <a:prstGeom prst="rect">
            <a:avLst/>
          </a:prstGeom>
          <a:noFill/>
        </p:spPr>
        <p:txBody>
          <a:bodyPr wrap="square" rtlCol="1">
            <a:spAutoFit/>
          </a:bodyPr>
          <a:lstStyle/>
          <a:p>
            <a:pPr algn="ctr" rtl="1"/>
            <a:r>
              <a:rPr lang="ar-SA" b="1" dirty="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تقديم: د. </a:t>
            </a:r>
            <a:r>
              <a:rPr lang="ar-SA" b="1" dirty="0" smtClean="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عبدالعزيز بن حمود البلوي</a:t>
            </a:r>
            <a:endParaRPr lang="ar-SA" b="1" dirty="0">
              <a:solidFill>
                <a:srgbClr val="196132"/>
              </a:solidFill>
              <a:latin typeface="29LT Bukra Rg" panose="00000500000000000000" pitchFamily="50" charset="-78"/>
              <a:cs typeface="29LT Bukra Rg" panose="00000500000000000000" pitchFamily="50" charset="-78"/>
            </a:endParaRPr>
          </a:p>
        </p:txBody>
      </p:sp>
    </p:spTree>
    <p:extLst>
      <p:ext uri="{BB962C8B-B14F-4D97-AF65-F5344CB8AC3E}">
        <p14:creationId xmlns:p14="http://schemas.microsoft.com/office/powerpoint/2010/main" val="1215958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صورة تحتوي على نص&#10;&#10;تم إنشاء الوصف تلقائياً">
            <a:extLst>
              <a:ext uri="{FF2B5EF4-FFF2-40B4-BE49-F238E27FC236}">
                <a16:creationId xmlns="" xmlns:a16="http://schemas.microsoft.com/office/drawing/2014/main" id="{26C5F06C-24D3-4DDB-8F40-CADF9D7C43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308345"/>
            <a:ext cx="12191999" cy="7596188"/>
          </a:xfrm>
          <a:prstGeom prst="rect">
            <a:avLst/>
          </a:prstGeom>
        </p:spPr>
      </p:pic>
      <p:sp>
        <p:nvSpPr>
          <p:cNvPr id="15" name="مربع نص 14">
            <a:extLst>
              <a:ext uri="{FF2B5EF4-FFF2-40B4-BE49-F238E27FC236}">
                <a16:creationId xmlns="" xmlns:a16="http://schemas.microsoft.com/office/drawing/2014/main" id="{B62C13A0-7960-460F-B492-6BD411B3BC86}"/>
              </a:ext>
            </a:extLst>
          </p:cNvPr>
          <p:cNvSpPr txBox="1"/>
          <p:nvPr/>
        </p:nvSpPr>
        <p:spPr>
          <a:xfrm>
            <a:off x="997809" y="1654917"/>
            <a:ext cx="9315772" cy="4031873"/>
          </a:xfrm>
          <a:prstGeom prst="rect">
            <a:avLst/>
          </a:prstGeom>
          <a:noFill/>
        </p:spPr>
        <p:txBody>
          <a:bodyPr wrap="square" rtlCol="1">
            <a:spAutoFit/>
          </a:bodyPr>
          <a:lstStyle/>
          <a:p>
            <a:pPr algn="r" rtl="1"/>
            <a:r>
              <a:rPr lang="ar-SA" sz="3200" b="1" dirty="0">
                <a:solidFill>
                  <a:srgbClr val="FF0000"/>
                </a:solidFill>
                <a:effectLst>
                  <a:outerShdw blurRad="38100" dist="38100" dir="2700000" algn="tl">
                    <a:srgbClr val="000000">
                      <a:alpha val="43137"/>
                    </a:srgbClr>
                  </a:outerShdw>
                </a:effectLst>
                <a:latin typeface="29LT Bukra Md" panose="00000600000000000000" pitchFamily="50" charset="-78"/>
                <a:ea typeface="Calibri" panose="020F0502020204030204" pitchFamily="34" charset="0"/>
                <a:cs typeface="29LT Bukra Md" panose="00000600000000000000" pitchFamily="50" charset="-78"/>
              </a:rPr>
              <a:t>أن يكون المتدرب قادراً على :-</a:t>
            </a:r>
          </a:p>
          <a:p>
            <a:pPr algn="ctr" rtl="1"/>
            <a:r>
              <a:rPr lang="ar-SA" sz="3200" b="1" dirty="0">
                <a:solidFill>
                  <a:srgbClr val="0070C0"/>
                </a:solidFill>
                <a:effectLst/>
                <a:latin typeface="29LT Bukra Md" panose="00000600000000000000" pitchFamily="50" charset="-78"/>
                <a:ea typeface="Calibri" panose="020F0502020204030204" pitchFamily="34" charset="0"/>
                <a:cs typeface="29LT Bukra Md" panose="00000600000000000000" pitchFamily="50" charset="-78"/>
              </a:rPr>
              <a:t>1- أن يحدد عناصر وأجزاء  وأشكال التقارير الإدارية والرسائل والمذكرات. </a:t>
            </a:r>
            <a:endParaRPr lang="ar-SA" sz="3200" b="1" dirty="0">
              <a:solidFill>
                <a:srgbClr val="0070C0"/>
              </a:solidFill>
              <a:latin typeface="29LT Bukra Md" panose="00000600000000000000" pitchFamily="50" charset="-78"/>
              <a:ea typeface="Calibri" panose="020F0502020204030204" pitchFamily="34" charset="0"/>
              <a:cs typeface="29LT Bukra Md" panose="00000600000000000000" pitchFamily="50" charset="-78"/>
            </a:endParaRPr>
          </a:p>
          <a:p>
            <a:pPr algn="ctr" rtl="1"/>
            <a:r>
              <a:rPr lang="ar-SA" sz="3200" b="1" dirty="0">
                <a:solidFill>
                  <a:srgbClr val="0070C0"/>
                </a:solidFill>
                <a:effectLst/>
                <a:latin typeface="29LT Bukra Md" panose="00000600000000000000" pitchFamily="50" charset="-78"/>
                <a:ea typeface="Calibri" panose="020F0502020204030204" pitchFamily="34" charset="0"/>
                <a:cs typeface="29LT Bukra Md" panose="00000600000000000000" pitchFamily="50" charset="-78"/>
              </a:rPr>
              <a:t> 2- أن يطبق خطوات إعداد تقرير إداري جيد وكتابة رساله فاعله.</a:t>
            </a:r>
          </a:p>
          <a:p>
            <a:pPr algn="ctr" rtl="1"/>
            <a:r>
              <a:rPr lang="ar-SA" sz="3200" b="1" dirty="0">
                <a:solidFill>
                  <a:srgbClr val="0070C0"/>
                </a:solidFill>
                <a:effectLst/>
                <a:latin typeface="29LT Bukra Md" panose="00000600000000000000" pitchFamily="50" charset="-78"/>
                <a:ea typeface="Calibri" panose="020F0502020204030204" pitchFamily="34" charset="0"/>
                <a:cs typeface="29LT Bukra Md" panose="00000600000000000000" pitchFamily="50" charset="-78"/>
              </a:rPr>
              <a:t>3- أن يطبق المهارات الفنية في إعداد وتصميم كتابة التقارير والمراسلات .</a:t>
            </a:r>
          </a:p>
          <a:p>
            <a:pPr algn="ctr" rtl="1"/>
            <a:r>
              <a:rPr lang="ar-SA" sz="3200" b="1" dirty="0">
                <a:solidFill>
                  <a:srgbClr val="0070C0"/>
                </a:solidFill>
                <a:effectLst/>
                <a:latin typeface="29LT Bukra Md" panose="00000600000000000000" pitchFamily="50" charset="-78"/>
                <a:ea typeface="Calibri" panose="020F0502020204030204" pitchFamily="34" charset="0"/>
                <a:cs typeface="29LT Bukra Md" panose="00000600000000000000" pitchFamily="50" charset="-78"/>
              </a:rPr>
              <a:t>4- أن يتعرف على المهارات والقواعد اللغوية في كتابة المراسلات المختلفة. </a:t>
            </a:r>
            <a:endParaRPr lang="ar-SA" sz="3200" b="1" dirty="0">
              <a:solidFill>
                <a:srgbClr val="0070C0"/>
              </a:solidFill>
              <a:latin typeface="29LT Bukra Md" panose="00000600000000000000" pitchFamily="50" charset="-78"/>
              <a:cs typeface="29LT Bukra Md" panose="00000600000000000000" pitchFamily="50" charset="-78"/>
            </a:endParaRPr>
          </a:p>
        </p:txBody>
      </p:sp>
      <p:sp>
        <p:nvSpPr>
          <p:cNvPr id="10" name="مربع نص 9">
            <a:extLst>
              <a:ext uri="{FF2B5EF4-FFF2-40B4-BE49-F238E27FC236}">
                <a16:creationId xmlns="" xmlns:a16="http://schemas.microsoft.com/office/drawing/2014/main" id="{FF30FD54-B0C2-4A94-91C4-C21493EFB880}"/>
              </a:ext>
            </a:extLst>
          </p:cNvPr>
          <p:cNvSpPr txBox="1"/>
          <p:nvPr/>
        </p:nvSpPr>
        <p:spPr>
          <a:xfrm>
            <a:off x="2541095" y="5517513"/>
            <a:ext cx="4654690" cy="338554"/>
          </a:xfrm>
          <a:prstGeom prst="rect">
            <a:avLst/>
          </a:prstGeom>
          <a:noFill/>
        </p:spPr>
        <p:txBody>
          <a:bodyPr wrap="square" rtlCol="1">
            <a:spAutoFit/>
          </a:bodyPr>
          <a:lstStyle/>
          <a:p>
            <a:pPr algn="r" rtl="1"/>
            <a:r>
              <a:rPr lang="ar-SA" sz="1600" b="1" dirty="0">
                <a:solidFill>
                  <a:srgbClr val="196132"/>
                </a:solidFill>
                <a:latin typeface="29LT Bukra Rg" panose="00000500000000000000" pitchFamily="50" charset="-78"/>
                <a:ea typeface="Calibri" panose="020F0502020204030204" pitchFamily="34" charset="0"/>
                <a:cs typeface="29LT Bukra Rg" panose="00000500000000000000" pitchFamily="50" charset="-78"/>
              </a:rPr>
              <a:t>الثلاثاء  1444/10/26هـ   إلى الأربعاء 27 / 10 /1444هـ</a:t>
            </a:r>
            <a:endParaRPr lang="ar-SA" sz="1400" b="1" dirty="0">
              <a:solidFill>
                <a:srgbClr val="196132"/>
              </a:solidFill>
              <a:latin typeface="29LT Bukra Rg" panose="00000500000000000000" pitchFamily="50" charset="-78"/>
              <a:cs typeface="29LT Bukra Rg" panose="00000500000000000000" pitchFamily="50" charset="-78"/>
            </a:endParaRPr>
          </a:p>
        </p:txBody>
      </p:sp>
      <p:sp>
        <p:nvSpPr>
          <p:cNvPr id="2" name="Title 1">
            <a:extLst>
              <a:ext uri="{FF2B5EF4-FFF2-40B4-BE49-F238E27FC236}">
                <a16:creationId xmlns="" xmlns:a16="http://schemas.microsoft.com/office/drawing/2014/main" id="{E0A2B0A4-D7A9-A91E-3B23-8D395435C3EC}"/>
              </a:ext>
            </a:extLst>
          </p:cNvPr>
          <p:cNvSpPr>
            <a:spLocks noGrp="1"/>
          </p:cNvSpPr>
          <p:nvPr>
            <p:ph type="title"/>
          </p:nvPr>
        </p:nvSpPr>
        <p:spPr>
          <a:xfrm>
            <a:off x="838200" y="404427"/>
            <a:ext cx="10515600" cy="1468245"/>
          </a:xfrm>
        </p:spPr>
        <p:txBody>
          <a:bodyPr>
            <a:normAutofit/>
          </a:bodyPr>
          <a:lstStyle/>
          <a:p>
            <a:pPr algn="ctr"/>
            <a:r>
              <a:rPr lang="ar-SA" altLang="ar-SA" sz="8000" b="1" dirty="0"/>
              <a:t>          </a:t>
            </a:r>
            <a:r>
              <a:rPr lang="ar-SA" altLang="ar-SA" sz="8000" b="1" dirty="0">
                <a:latin typeface="Candara Light" panose="020E0502030303020204" pitchFamily="34" charset="0"/>
              </a:rPr>
              <a:t>أهداف البرنامج</a:t>
            </a:r>
          </a:p>
        </p:txBody>
      </p:sp>
      <p:sp>
        <p:nvSpPr>
          <p:cNvPr id="7" name="مربع نص 6">
            <a:extLst>
              <a:ext uri="{FF2B5EF4-FFF2-40B4-BE49-F238E27FC236}">
                <a16:creationId xmlns="" xmlns:a16="http://schemas.microsoft.com/office/drawing/2014/main" id="{01B87F28-BA14-4BF7-82E8-430B81D87AFE}"/>
              </a:ext>
            </a:extLst>
          </p:cNvPr>
          <p:cNvSpPr txBox="1"/>
          <p:nvPr/>
        </p:nvSpPr>
        <p:spPr>
          <a:xfrm>
            <a:off x="935840" y="6025227"/>
            <a:ext cx="3210510" cy="369332"/>
          </a:xfrm>
          <a:prstGeom prst="rect">
            <a:avLst/>
          </a:prstGeom>
          <a:noFill/>
        </p:spPr>
        <p:txBody>
          <a:bodyPr wrap="square" rtlCol="1">
            <a:spAutoFit/>
          </a:bodyPr>
          <a:lstStyle/>
          <a:p>
            <a:pPr algn="ctr" rtl="1"/>
            <a:r>
              <a:rPr lang="ar-SA" b="1" dirty="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تقديم: د. </a:t>
            </a:r>
            <a:r>
              <a:rPr lang="ar-SA" b="1" dirty="0" smtClean="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عبدالعزيز بن حمود البلوي</a:t>
            </a:r>
            <a:endParaRPr lang="ar-SA" b="1" dirty="0">
              <a:solidFill>
                <a:srgbClr val="196132"/>
              </a:solidFill>
              <a:latin typeface="29LT Bukra Rg" panose="00000500000000000000" pitchFamily="50" charset="-78"/>
              <a:cs typeface="29LT Bukra Rg" panose="00000500000000000000" pitchFamily="50" charset="-78"/>
            </a:endParaRPr>
          </a:p>
        </p:txBody>
      </p:sp>
    </p:spTree>
    <p:extLst>
      <p:ext uri="{BB962C8B-B14F-4D97-AF65-F5344CB8AC3E}">
        <p14:creationId xmlns:p14="http://schemas.microsoft.com/office/powerpoint/2010/main" val="2222580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صورة تحتوي على نص&#10;&#10;تم إنشاء الوصف تلقائياً">
            <a:extLst>
              <a:ext uri="{FF2B5EF4-FFF2-40B4-BE49-F238E27FC236}">
                <a16:creationId xmlns="" xmlns:a16="http://schemas.microsoft.com/office/drawing/2014/main" id="{26C5F06C-24D3-4DDB-8F40-CADF9D7C43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308345"/>
            <a:ext cx="12191999" cy="7596188"/>
          </a:xfrm>
          <a:prstGeom prst="rect">
            <a:avLst/>
          </a:prstGeom>
        </p:spPr>
      </p:pic>
      <p:sp>
        <p:nvSpPr>
          <p:cNvPr id="10" name="مربع نص 9">
            <a:extLst>
              <a:ext uri="{FF2B5EF4-FFF2-40B4-BE49-F238E27FC236}">
                <a16:creationId xmlns="" xmlns:a16="http://schemas.microsoft.com/office/drawing/2014/main" id="{FF30FD54-B0C2-4A94-91C4-C21493EFB880}"/>
              </a:ext>
            </a:extLst>
          </p:cNvPr>
          <p:cNvSpPr txBox="1"/>
          <p:nvPr/>
        </p:nvSpPr>
        <p:spPr>
          <a:xfrm>
            <a:off x="2541095" y="5395785"/>
            <a:ext cx="4654690" cy="338554"/>
          </a:xfrm>
          <a:prstGeom prst="rect">
            <a:avLst/>
          </a:prstGeom>
          <a:noFill/>
        </p:spPr>
        <p:txBody>
          <a:bodyPr wrap="square" rtlCol="1">
            <a:spAutoFit/>
          </a:bodyPr>
          <a:lstStyle/>
          <a:p>
            <a:pPr algn="r" rtl="1"/>
            <a:r>
              <a:rPr lang="ar-SA" sz="1600" b="1" dirty="0">
                <a:solidFill>
                  <a:srgbClr val="196132"/>
                </a:solidFill>
                <a:latin typeface="29LT Bukra Rg" panose="00000500000000000000" pitchFamily="50" charset="-78"/>
                <a:ea typeface="Calibri" panose="020F0502020204030204" pitchFamily="34" charset="0"/>
                <a:cs typeface="29LT Bukra Rg" panose="00000500000000000000" pitchFamily="50" charset="-78"/>
              </a:rPr>
              <a:t>الثلاثاء  1444/10/26هـ   إلى الأربعاء 27 / 10 /1444هـ</a:t>
            </a:r>
            <a:endParaRPr lang="ar-SA" sz="1400" b="1" dirty="0">
              <a:solidFill>
                <a:srgbClr val="196132"/>
              </a:solidFill>
              <a:latin typeface="29LT Bukra Rg" panose="00000500000000000000" pitchFamily="50" charset="-78"/>
              <a:cs typeface="29LT Bukra Rg" panose="00000500000000000000" pitchFamily="50" charset="-78"/>
            </a:endParaRPr>
          </a:p>
        </p:txBody>
      </p:sp>
      <p:sp>
        <p:nvSpPr>
          <p:cNvPr id="2" name="Rectangle 3">
            <a:extLst>
              <a:ext uri="{FF2B5EF4-FFF2-40B4-BE49-F238E27FC236}">
                <a16:creationId xmlns="" xmlns:a16="http://schemas.microsoft.com/office/drawing/2014/main" id="{E8B274F3-655D-FF0E-9ECF-1B8E21FB8C82}"/>
              </a:ext>
            </a:extLst>
          </p:cNvPr>
          <p:cNvSpPr txBox="1">
            <a:spLocks noChangeArrowheads="1"/>
          </p:cNvSpPr>
          <p:nvPr/>
        </p:nvSpPr>
        <p:spPr>
          <a:xfrm>
            <a:off x="3044228" y="362399"/>
            <a:ext cx="4591121" cy="4705416"/>
          </a:xfrm>
          <a:prstGeom prst="rect">
            <a:avLst/>
          </a:prstGeom>
        </p:spPr>
        <p:txBody>
          <a:bodyPr vert="horz" lIns="91440" tIns="45720" rIns="91440" bIns="45720" rtlCol="0">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Font typeface="Wingdings" panose="05000000000000000000" pitchFamily="2" charset="2"/>
              <a:buNone/>
            </a:pPr>
            <a:r>
              <a:rPr lang="ar-SA" altLang="ar-SA" sz="4873" dirty="0">
                <a:cs typeface="PT Bold Dusky" panose="02010400000000000000" pitchFamily="2" charset="-78"/>
              </a:rPr>
              <a:t>  كتابة </a:t>
            </a:r>
            <a:r>
              <a:rPr lang="ar-SA" altLang="ar-SA" sz="5316" dirty="0">
                <a:cs typeface="PT Bold Dusky" panose="02010400000000000000" pitchFamily="2" charset="-78"/>
              </a:rPr>
              <a:t>الـتـقـارير</a:t>
            </a:r>
            <a:r>
              <a:rPr lang="ar-SA" altLang="ar-SA" sz="4873" dirty="0">
                <a:cs typeface="PT Bold Dusky" panose="02010400000000000000" pitchFamily="2" charset="-78"/>
              </a:rPr>
              <a:t>               والمراسـلات الاداريـة </a:t>
            </a:r>
            <a:endParaRPr lang="en-US" altLang="ar-SA" sz="4873" dirty="0">
              <a:cs typeface="PT Bold Dusky" panose="02010400000000000000" pitchFamily="2" charset="-78"/>
            </a:endParaRPr>
          </a:p>
        </p:txBody>
      </p:sp>
      <p:pic>
        <p:nvPicPr>
          <p:cNvPr id="3" name="Content Placeholder 7" descr="73330048.jpg">
            <a:extLst>
              <a:ext uri="{FF2B5EF4-FFF2-40B4-BE49-F238E27FC236}">
                <a16:creationId xmlns="" xmlns:a16="http://schemas.microsoft.com/office/drawing/2014/main" id="{977003DA-557F-F644-6F5A-EAB797BA60A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68015" y="1804095"/>
            <a:ext cx="5367334" cy="3480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مربع نص 6">
            <a:extLst>
              <a:ext uri="{FF2B5EF4-FFF2-40B4-BE49-F238E27FC236}">
                <a16:creationId xmlns="" xmlns:a16="http://schemas.microsoft.com/office/drawing/2014/main" id="{01B87F28-BA14-4BF7-82E8-430B81D87AFE}"/>
              </a:ext>
            </a:extLst>
          </p:cNvPr>
          <p:cNvSpPr txBox="1"/>
          <p:nvPr/>
        </p:nvSpPr>
        <p:spPr>
          <a:xfrm>
            <a:off x="935840" y="6014837"/>
            <a:ext cx="3210510" cy="369332"/>
          </a:xfrm>
          <a:prstGeom prst="rect">
            <a:avLst/>
          </a:prstGeom>
          <a:noFill/>
        </p:spPr>
        <p:txBody>
          <a:bodyPr wrap="square" rtlCol="1">
            <a:spAutoFit/>
          </a:bodyPr>
          <a:lstStyle/>
          <a:p>
            <a:pPr algn="ctr" rtl="1"/>
            <a:r>
              <a:rPr lang="ar-SA" b="1" dirty="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تقديم: د. </a:t>
            </a:r>
            <a:r>
              <a:rPr lang="ar-SA" b="1" dirty="0" smtClean="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عبدالعزيز بن حمود البلوي</a:t>
            </a:r>
            <a:endParaRPr lang="ar-SA" b="1" dirty="0">
              <a:solidFill>
                <a:srgbClr val="196132"/>
              </a:solidFill>
              <a:latin typeface="29LT Bukra Rg" panose="00000500000000000000" pitchFamily="50" charset="-78"/>
              <a:cs typeface="29LT Bukra Rg" panose="00000500000000000000" pitchFamily="50" charset="-78"/>
            </a:endParaRPr>
          </a:p>
        </p:txBody>
      </p:sp>
    </p:spTree>
    <p:extLst>
      <p:ext uri="{BB962C8B-B14F-4D97-AF65-F5344CB8AC3E}">
        <p14:creationId xmlns:p14="http://schemas.microsoft.com/office/powerpoint/2010/main" val="3204449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صورة تحتوي على نص&#10;&#10;تم إنشاء الوصف تلقائياً">
            <a:extLst>
              <a:ext uri="{FF2B5EF4-FFF2-40B4-BE49-F238E27FC236}">
                <a16:creationId xmlns="" xmlns:a16="http://schemas.microsoft.com/office/drawing/2014/main" id="{26C5F06C-24D3-4DDB-8F40-CADF9D7C43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0"/>
            <a:ext cx="12191999" cy="7596188"/>
          </a:xfrm>
          <a:prstGeom prst="rect">
            <a:avLst/>
          </a:prstGeom>
        </p:spPr>
      </p:pic>
      <p:sp>
        <p:nvSpPr>
          <p:cNvPr id="15" name="مربع نص 14">
            <a:extLst>
              <a:ext uri="{FF2B5EF4-FFF2-40B4-BE49-F238E27FC236}">
                <a16:creationId xmlns="" xmlns:a16="http://schemas.microsoft.com/office/drawing/2014/main" id="{B62C13A0-7960-460F-B492-6BD411B3BC86}"/>
              </a:ext>
            </a:extLst>
          </p:cNvPr>
          <p:cNvSpPr txBox="1"/>
          <p:nvPr/>
        </p:nvSpPr>
        <p:spPr>
          <a:xfrm>
            <a:off x="741460" y="416682"/>
            <a:ext cx="6850187" cy="1323439"/>
          </a:xfrm>
          <a:prstGeom prst="rect">
            <a:avLst/>
          </a:prstGeom>
          <a:noFill/>
        </p:spPr>
        <p:txBody>
          <a:bodyPr wrap="square" rtlCol="1">
            <a:spAutoFit/>
          </a:bodyPr>
          <a:lstStyle/>
          <a:p>
            <a:pPr algn="ctr" rtl="1"/>
            <a:r>
              <a:rPr lang="ar-SA" sz="8000" b="1" u="sng" dirty="0">
                <a:solidFill>
                  <a:srgbClr val="002060"/>
                </a:solidFill>
                <a:effectLst/>
                <a:latin typeface="29LT Bukra Md" panose="00000600000000000000" pitchFamily="50" charset="-78"/>
                <a:ea typeface="Calibri" panose="020F0502020204030204" pitchFamily="34" charset="0"/>
                <a:cs typeface="29LT Bukra Md" panose="00000600000000000000" pitchFamily="50" charset="-78"/>
              </a:rPr>
              <a:t>قنوات الاتصال</a:t>
            </a:r>
            <a:endParaRPr lang="ar-SA" sz="8000" b="1" u="sng" dirty="0">
              <a:solidFill>
                <a:srgbClr val="002060"/>
              </a:solidFill>
              <a:latin typeface="29LT Bukra Md" panose="00000600000000000000" pitchFamily="50" charset="-78"/>
              <a:cs typeface="29LT Bukra Md" panose="00000600000000000000" pitchFamily="50" charset="-78"/>
            </a:endParaRPr>
          </a:p>
        </p:txBody>
      </p:sp>
      <p:sp>
        <p:nvSpPr>
          <p:cNvPr id="10" name="مربع نص 9">
            <a:extLst>
              <a:ext uri="{FF2B5EF4-FFF2-40B4-BE49-F238E27FC236}">
                <a16:creationId xmlns="" xmlns:a16="http://schemas.microsoft.com/office/drawing/2014/main" id="{FF30FD54-B0C2-4A94-91C4-C21493EFB880}"/>
              </a:ext>
            </a:extLst>
          </p:cNvPr>
          <p:cNvSpPr txBox="1"/>
          <p:nvPr/>
        </p:nvSpPr>
        <p:spPr>
          <a:xfrm>
            <a:off x="2541095" y="5517513"/>
            <a:ext cx="4654690" cy="553998"/>
          </a:xfrm>
          <a:prstGeom prst="rect">
            <a:avLst/>
          </a:prstGeom>
          <a:noFill/>
        </p:spPr>
        <p:txBody>
          <a:bodyPr wrap="square" rtlCol="1">
            <a:spAutoFit/>
          </a:bodyPr>
          <a:lstStyle/>
          <a:p>
            <a:pPr algn="r" rtl="1"/>
            <a:r>
              <a:rPr lang="ar-SA" sz="1600" b="1" dirty="0">
                <a:solidFill>
                  <a:srgbClr val="196132"/>
                </a:solidFill>
                <a:latin typeface="29LT Bukra Rg" panose="00000500000000000000" pitchFamily="50" charset="-78"/>
                <a:ea typeface="Calibri" panose="020F0502020204030204" pitchFamily="34" charset="0"/>
                <a:cs typeface="29LT Bukra Rg" panose="00000500000000000000" pitchFamily="50" charset="-78"/>
              </a:rPr>
              <a:t>الثلاثاء  1444/10/26هـ   إلى الأربعاء 27 / 10 /1444هـ</a:t>
            </a:r>
            <a:endParaRPr lang="ar-SA" sz="1400" b="1" dirty="0">
              <a:solidFill>
                <a:srgbClr val="196132"/>
              </a:solidFill>
              <a:latin typeface="29LT Bukra Rg" panose="00000500000000000000" pitchFamily="50" charset="-78"/>
              <a:cs typeface="29LT Bukra Rg" panose="00000500000000000000" pitchFamily="50" charset="-78"/>
            </a:endParaRPr>
          </a:p>
          <a:p>
            <a:pPr algn="r" rtl="1"/>
            <a:endParaRPr lang="ar-SA" sz="1400" b="1" dirty="0">
              <a:solidFill>
                <a:srgbClr val="196132"/>
              </a:solidFill>
              <a:latin typeface="29LT Bukra Rg" panose="00000500000000000000" pitchFamily="50" charset="-78"/>
              <a:cs typeface="29LT Bukra Rg" panose="00000500000000000000" pitchFamily="50" charset="-78"/>
            </a:endParaRPr>
          </a:p>
        </p:txBody>
      </p:sp>
      <p:sp>
        <p:nvSpPr>
          <p:cNvPr id="2" name="Content Placeholder 7">
            <a:extLst>
              <a:ext uri="{FF2B5EF4-FFF2-40B4-BE49-F238E27FC236}">
                <a16:creationId xmlns="" xmlns:a16="http://schemas.microsoft.com/office/drawing/2014/main" id="{E51A4C42-15F3-76D5-09A3-9DF4229AB9E3}"/>
              </a:ext>
            </a:extLst>
          </p:cNvPr>
          <p:cNvSpPr>
            <a:spLocks noGrp="1"/>
          </p:cNvSpPr>
          <p:nvPr>
            <p:ph idx="1"/>
          </p:nvPr>
        </p:nvSpPr>
        <p:spPr>
          <a:xfrm>
            <a:off x="741460" y="1740122"/>
            <a:ext cx="10794866" cy="4422554"/>
          </a:xfrm>
        </p:spPr>
        <p:txBody>
          <a:bodyPr>
            <a:normAutofit/>
          </a:bodyPr>
          <a:lstStyle/>
          <a:p>
            <a:pPr marL="0" indent="0">
              <a:buNone/>
              <a:defRPr/>
            </a:pPr>
            <a:endParaRPr lang="ar-SA" sz="4000" b="1" dirty="0">
              <a:solidFill>
                <a:srgbClr val="FF0000"/>
              </a:solidFill>
            </a:endParaRPr>
          </a:p>
          <a:p>
            <a:pPr marL="0" indent="0">
              <a:buNone/>
              <a:defRPr/>
            </a:pPr>
            <a:r>
              <a:rPr lang="ar-SA" sz="4000" b="1" dirty="0">
                <a:solidFill>
                  <a:srgbClr val="FF0000"/>
                </a:solidFill>
              </a:rPr>
              <a:t>هل الكتابة هي الخيار الأفضل في المواقف التي تواجهها ؟</a:t>
            </a:r>
            <a:endParaRPr lang="ar-SA" sz="4000" b="1" dirty="0">
              <a:solidFill>
                <a:schemeClr val="tx1"/>
              </a:solidFill>
            </a:endParaRPr>
          </a:p>
          <a:p>
            <a:pPr marL="0" indent="0">
              <a:buNone/>
              <a:defRPr/>
            </a:pPr>
            <a:r>
              <a:rPr lang="ar-SA" sz="4000" b="1" dirty="0">
                <a:solidFill>
                  <a:srgbClr val="196132"/>
                </a:solidFill>
              </a:rPr>
              <a:t>هل يتعين عليك لكي تتواصل مع الطرف الآخر في موقف معين أن تكتب له أم تحادثه على الهاتف أم تلتقي به وجها ً لوجه ؟</a:t>
            </a:r>
          </a:p>
          <a:p>
            <a:pPr marL="609600" indent="-609600">
              <a:buFontTx/>
              <a:buNone/>
              <a:defRPr/>
            </a:pPr>
            <a:r>
              <a:rPr lang="ar-SA" sz="4000" b="1" dirty="0">
                <a:solidFill>
                  <a:schemeClr val="tx1"/>
                </a:solidFill>
              </a:rPr>
              <a:t>           </a:t>
            </a:r>
            <a:r>
              <a:rPr lang="ar-SA" sz="4000" b="1" dirty="0">
                <a:solidFill>
                  <a:srgbClr val="843C0C"/>
                </a:solidFill>
              </a:rPr>
              <a:t>إن تقرير كيفية توصيل رسالتك هو الخطوة الأولى </a:t>
            </a:r>
            <a:r>
              <a:rPr lang="ar-SA" sz="4000" b="1" dirty="0">
                <a:solidFill>
                  <a:schemeClr val="tx1"/>
                </a:solidFill>
              </a:rPr>
              <a:t>.</a:t>
            </a:r>
          </a:p>
        </p:txBody>
      </p:sp>
      <p:sp>
        <p:nvSpPr>
          <p:cNvPr id="7" name="مربع نص 6">
            <a:extLst>
              <a:ext uri="{FF2B5EF4-FFF2-40B4-BE49-F238E27FC236}">
                <a16:creationId xmlns="" xmlns:a16="http://schemas.microsoft.com/office/drawing/2014/main" id="{01B87F28-BA14-4BF7-82E8-430B81D87AFE}"/>
              </a:ext>
            </a:extLst>
          </p:cNvPr>
          <p:cNvSpPr txBox="1"/>
          <p:nvPr/>
        </p:nvSpPr>
        <p:spPr>
          <a:xfrm>
            <a:off x="956043" y="6017957"/>
            <a:ext cx="3210510" cy="369332"/>
          </a:xfrm>
          <a:prstGeom prst="rect">
            <a:avLst/>
          </a:prstGeom>
          <a:noFill/>
        </p:spPr>
        <p:txBody>
          <a:bodyPr wrap="square" rtlCol="1">
            <a:spAutoFit/>
          </a:bodyPr>
          <a:lstStyle/>
          <a:p>
            <a:pPr algn="ctr" rtl="1"/>
            <a:r>
              <a:rPr lang="ar-SA" b="1" dirty="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تقديم: د. </a:t>
            </a:r>
            <a:r>
              <a:rPr lang="ar-SA" b="1" dirty="0" smtClean="0">
                <a:solidFill>
                  <a:srgbClr val="196132"/>
                </a:solidFill>
                <a:effectLst/>
                <a:latin typeface="29LT Bukra Rg" panose="00000500000000000000" pitchFamily="50" charset="-78"/>
                <a:ea typeface="Calibri" panose="020F0502020204030204" pitchFamily="34" charset="0"/>
                <a:cs typeface="29LT Bukra Rg" panose="00000500000000000000" pitchFamily="50" charset="-78"/>
              </a:rPr>
              <a:t>عبدالعزيز بن حمود البلوي</a:t>
            </a:r>
            <a:endParaRPr lang="ar-SA" b="1" dirty="0">
              <a:solidFill>
                <a:srgbClr val="196132"/>
              </a:solidFill>
              <a:latin typeface="29LT Bukra Rg" panose="00000500000000000000" pitchFamily="50" charset="-78"/>
              <a:cs typeface="29LT Bukra Rg" panose="00000500000000000000" pitchFamily="50" charset="-78"/>
            </a:endParaRPr>
          </a:p>
        </p:txBody>
      </p:sp>
    </p:spTree>
    <p:extLst>
      <p:ext uri="{BB962C8B-B14F-4D97-AF65-F5344CB8AC3E}">
        <p14:creationId xmlns:p14="http://schemas.microsoft.com/office/powerpoint/2010/main" val="2266933320"/>
      </p:ext>
    </p:extLst>
  </p:cSld>
  <p:clrMapOvr>
    <a:masterClrMapping/>
  </p:clrMapOvr>
</p:sld>
</file>

<file path=ppt/theme/theme1.xml><?xml version="1.0" encoding="utf-8"?>
<a:theme xmlns:a="http://schemas.openxmlformats.org/drawingml/2006/main" name="نسق Office">
  <a:themeElements>
    <a:clrScheme name="نسق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نسق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نسق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714</TotalTime>
  <Words>697</Words>
  <Application>Microsoft Office PowerPoint</Application>
  <PresentationFormat>مخصص</PresentationFormat>
  <Paragraphs>79</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          أهداف البرنامج</vt:lpstr>
      <vt:lpstr>عرض تقديمي في PowerPoint</vt:lpstr>
      <vt:lpstr>عرض تقديمي في PowerPoint</vt:lpstr>
      <vt:lpstr>عرض تقديمي في PowerPoint</vt:lpstr>
      <vt:lpstr>عرض تقديمي في PowerPoint</vt:lpstr>
      <vt:lpstr>عرض تقديمي في PowerPoint</vt:lpstr>
      <vt:lpstr>أنواع الاتصالات</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Faisal Albalawi</dc:creator>
  <cp:lastModifiedBy>win10</cp:lastModifiedBy>
  <cp:revision>32</cp:revision>
  <cp:lastPrinted>2022-04-12T10:26:19Z</cp:lastPrinted>
  <dcterms:created xsi:type="dcterms:W3CDTF">2021-09-27T14:10:32Z</dcterms:created>
  <dcterms:modified xsi:type="dcterms:W3CDTF">2023-05-15T16:00:42Z</dcterms:modified>
</cp:coreProperties>
</file>