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9" r:id="rId1"/>
  </p:sldMasterIdLst>
  <p:sldIdLst>
    <p:sldId id="256" r:id="rId2"/>
    <p:sldId id="280" r:id="rId3"/>
    <p:sldId id="264" r:id="rId4"/>
    <p:sldId id="268" r:id="rId5"/>
    <p:sldId id="274" r:id="rId6"/>
    <p:sldId id="263" r:id="rId7"/>
    <p:sldId id="284" r:id="rId8"/>
    <p:sldId id="258" r:id="rId9"/>
    <p:sldId id="289" r:id="rId10"/>
    <p:sldId id="290" r:id="rId11"/>
    <p:sldId id="291" r:id="rId12"/>
    <p:sldId id="292" r:id="rId13"/>
    <p:sldId id="276" r:id="rId14"/>
    <p:sldId id="261" r:id="rId15"/>
    <p:sldId id="277" r:id="rId16"/>
    <p:sldId id="260" r:id="rId17"/>
    <p:sldId id="278" r:id="rId18"/>
    <p:sldId id="281" r:id="rId19"/>
    <p:sldId id="282" r:id="rId20"/>
    <p:sldId id="283" r:id="rId21"/>
    <p:sldId id="265" r:id="rId22"/>
    <p:sldId id="285" r:id="rId23"/>
    <p:sldId id="286" r:id="rId24"/>
    <p:sldId id="287" r:id="rId25"/>
    <p:sldId id="288" r:id="rId26"/>
    <p:sldId id="257" r:id="rId27"/>
    <p:sldId id="271" r:id="rId28"/>
    <p:sldId id="272"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76" autoAdjust="0"/>
    <p:restoredTop sz="94660"/>
  </p:normalViewPr>
  <p:slideViewPr>
    <p:cSldViewPr snapToGrid="0">
      <p:cViewPr varScale="1">
        <p:scale>
          <a:sx n="63" d="100"/>
          <a:sy n="63" d="100"/>
        </p:scale>
        <p:origin x="8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D80454B3-11F3-40F5-BF67-6F5910525178}" type="datetimeFigureOut">
              <a:rPr lang="ar-SA" smtClean="0"/>
              <a:t>15/02/44</a:t>
            </a:fld>
            <a:endParaRPr lang="ar-SA"/>
          </a:p>
        </p:txBody>
      </p:sp>
      <p:sp>
        <p:nvSpPr>
          <p:cNvPr id="5" name="Footer Placeholder 4"/>
          <p:cNvSpPr>
            <a:spLocks noGrp="1"/>
          </p:cNvSpPr>
          <p:nvPr>
            <p:ph type="ftr" sz="quarter" idx="11"/>
          </p:nvPr>
        </p:nvSpPr>
        <p:spPr>
          <a:xfrm>
            <a:off x="2416500" y="329307"/>
            <a:ext cx="4973915" cy="309201"/>
          </a:xfrm>
        </p:spPr>
        <p:txBody>
          <a:bodyPr/>
          <a:lstStyle/>
          <a:p>
            <a:endParaRPr lang="ar-SA"/>
          </a:p>
        </p:txBody>
      </p:sp>
      <p:sp>
        <p:nvSpPr>
          <p:cNvPr id="6" name="Slide Number Placeholder 5"/>
          <p:cNvSpPr>
            <a:spLocks noGrp="1"/>
          </p:cNvSpPr>
          <p:nvPr>
            <p:ph type="sldNum" sz="quarter" idx="12"/>
          </p:nvPr>
        </p:nvSpPr>
        <p:spPr>
          <a:xfrm>
            <a:off x="1437664" y="798973"/>
            <a:ext cx="811019" cy="503578"/>
          </a:xfrm>
        </p:spPr>
        <p:txBody>
          <a:bodyPr/>
          <a:lstStyle/>
          <a:p>
            <a:fld id="{70025596-CACC-495A-978C-083D06C43B8D}" type="slidenum">
              <a:rPr lang="ar-SA" smtClean="0"/>
              <a:t>‹#›</a:t>
            </a:fld>
            <a:endParaRPr lang="ar-S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883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80454B3-11F3-40F5-BF67-6F5910525178}" type="datetimeFigureOut">
              <a:rPr lang="ar-SA" smtClean="0"/>
              <a:t>15/02/44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025596-CACC-495A-978C-083D06C43B8D}" type="slidenum">
              <a:rPr lang="ar-SA" smtClean="0"/>
              <a:t>‹#›</a:t>
            </a:fld>
            <a:endParaRPr lang="ar-S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905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80454B3-11F3-40F5-BF67-6F5910525178}" type="datetimeFigureOut">
              <a:rPr lang="ar-SA" smtClean="0"/>
              <a:t>15/02/44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025596-CACC-495A-978C-083D06C43B8D}" type="slidenum">
              <a:rPr lang="ar-SA" smtClean="0"/>
              <a:t>‹#›</a:t>
            </a:fld>
            <a:endParaRPr lang="ar-S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708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D80454B3-11F3-40F5-BF67-6F5910525178}" type="datetimeFigureOut">
              <a:rPr lang="ar-SA" smtClean="0"/>
              <a:t>15/02/44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025596-CACC-495A-978C-083D06C43B8D}" type="slidenum">
              <a:rPr lang="ar-SA" smtClean="0"/>
              <a:t>‹#›</a:t>
            </a:fld>
            <a:endParaRPr lang="ar-S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4044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D80454B3-11F3-40F5-BF67-6F5910525178}" type="datetimeFigureOut">
              <a:rPr lang="ar-SA" smtClean="0"/>
              <a:t>15/02/44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70025596-CACC-495A-978C-083D06C43B8D}" type="slidenum">
              <a:rPr lang="ar-SA" smtClean="0"/>
              <a:t>‹#›</a:t>
            </a:fld>
            <a:endParaRPr lang="ar-S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7184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D80454B3-11F3-40F5-BF67-6F5910525178}" type="datetimeFigureOut">
              <a:rPr lang="ar-SA" smtClean="0"/>
              <a:t>15/02/44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0025596-CACC-495A-978C-083D06C43B8D}" type="slidenum">
              <a:rPr lang="ar-SA" smtClean="0"/>
              <a:t>‹#›</a:t>
            </a:fld>
            <a:endParaRPr lang="ar-S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32821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1447191" y="2824269"/>
            <a:ext cx="4645152" cy="2644457"/>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6412362" y="2821491"/>
            <a:ext cx="4645152" cy="2637371"/>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D80454B3-11F3-40F5-BF67-6F5910525178}" type="datetimeFigureOut">
              <a:rPr lang="ar-SA" smtClean="0"/>
              <a:t>15/02/44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70025596-CACC-495A-978C-083D06C43B8D}" type="slidenum">
              <a:rPr lang="ar-SA" smtClean="0"/>
              <a:t>‹#›</a:t>
            </a:fld>
            <a:endParaRPr lang="ar-S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361873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D80454B3-11F3-40F5-BF67-6F5910525178}" type="datetimeFigureOut">
              <a:rPr lang="ar-SA" smtClean="0"/>
              <a:t>15/02/44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70025596-CACC-495A-978C-083D06C43B8D}" type="slidenum">
              <a:rPr lang="ar-SA" smtClean="0"/>
              <a:t>‹#›</a:t>
            </a:fld>
            <a:endParaRPr lang="ar-S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822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454B3-11F3-40F5-BF67-6F5910525178}" type="datetimeFigureOut">
              <a:rPr lang="ar-SA" smtClean="0"/>
              <a:t>15/02/44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70025596-CACC-495A-978C-083D06C43B8D}" type="slidenum">
              <a:rPr lang="ar-SA" smtClean="0"/>
              <a:t>‹#›</a:t>
            </a:fld>
            <a:endParaRPr lang="ar-SA"/>
          </a:p>
        </p:txBody>
      </p:sp>
    </p:spTree>
    <p:extLst>
      <p:ext uri="{BB962C8B-B14F-4D97-AF65-F5344CB8AC3E}">
        <p14:creationId xmlns:p14="http://schemas.microsoft.com/office/powerpoint/2010/main" val="403108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D80454B3-11F3-40F5-BF67-6F5910525178}" type="datetimeFigureOut">
              <a:rPr lang="ar-SA" smtClean="0"/>
              <a:t>15/02/44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70025596-CACC-495A-978C-083D06C43B8D}" type="slidenum">
              <a:rPr lang="ar-SA" smtClean="0"/>
              <a:t>‹#›</a:t>
            </a:fld>
            <a:endParaRPr lang="ar-S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770737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80454B3-11F3-40F5-BF67-6F5910525178}" type="datetimeFigureOut">
              <a:rPr lang="ar-SA" smtClean="0"/>
              <a:t>15/02/44</a:t>
            </a:fld>
            <a:endParaRPr lang="ar-SA"/>
          </a:p>
        </p:txBody>
      </p:sp>
      <p:sp>
        <p:nvSpPr>
          <p:cNvPr id="6" name="Footer Placeholder 5"/>
          <p:cNvSpPr>
            <a:spLocks noGrp="1"/>
          </p:cNvSpPr>
          <p:nvPr>
            <p:ph type="ftr" sz="quarter" idx="11"/>
          </p:nvPr>
        </p:nvSpPr>
        <p:spPr>
          <a:xfrm>
            <a:off x="1447382" y="318640"/>
            <a:ext cx="5541004" cy="320931"/>
          </a:xfrm>
        </p:spPr>
        <p:txBody>
          <a:bodyPr/>
          <a:lstStyle/>
          <a:p>
            <a:endParaRPr lang="ar-SA"/>
          </a:p>
        </p:txBody>
      </p:sp>
      <p:sp>
        <p:nvSpPr>
          <p:cNvPr id="7" name="Slide Number Placeholder 6"/>
          <p:cNvSpPr>
            <a:spLocks noGrp="1"/>
          </p:cNvSpPr>
          <p:nvPr>
            <p:ph type="sldNum" sz="quarter" idx="12"/>
          </p:nvPr>
        </p:nvSpPr>
        <p:spPr/>
        <p:txBody>
          <a:bodyPr/>
          <a:lstStyle/>
          <a:p>
            <a:fld id="{70025596-CACC-495A-978C-083D06C43B8D}" type="slidenum">
              <a:rPr lang="ar-SA" smtClean="0"/>
              <a:t>‹#›</a:t>
            </a:fld>
            <a:endParaRPr lang="ar-S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2163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80454B3-11F3-40F5-BF67-6F5910525178}" type="datetimeFigureOut">
              <a:rPr lang="ar-SA" smtClean="0"/>
              <a:t>15/02/44</a:t>
            </a:fld>
            <a:endParaRPr lang="ar-S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0025596-CACC-495A-978C-083D06C43B8D}" type="slidenum">
              <a:rPr lang="ar-SA" smtClean="0"/>
              <a:t>‹#›</a:t>
            </a:fld>
            <a:endParaRPr lang="ar-S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3706773"/>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C8C60A6-ED37-DE65-3DB1-9E684D97DE08}"/>
              </a:ext>
            </a:extLst>
          </p:cNvPr>
          <p:cNvSpPr>
            <a:spLocks noGrp="1"/>
          </p:cNvSpPr>
          <p:nvPr>
            <p:ph type="ctrTitle"/>
          </p:nvPr>
        </p:nvSpPr>
        <p:spPr>
          <a:xfrm>
            <a:off x="2417779" y="802298"/>
            <a:ext cx="8637073" cy="2106365"/>
          </a:xfrm>
        </p:spPr>
        <p:txBody>
          <a:bodyPr/>
          <a:lstStyle/>
          <a:p>
            <a:pPr algn="ctr"/>
            <a:r>
              <a:rPr lang="ar-SA" b="1" dirty="0">
                <a:latin typeface="Traditional Arabic" panose="02020603050405020304" pitchFamily="18" charset="-78"/>
                <a:cs typeface="Traditional Arabic" panose="02020603050405020304" pitchFamily="18" charset="-78"/>
              </a:rPr>
              <a:t>مهارات الحوار وفن إدارة الاختلاف</a:t>
            </a:r>
            <a:br>
              <a:rPr lang="ar-SA" b="1" dirty="0">
                <a:latin typeface="Traditional Arabic" panose="02020603050405020304" pitchFamily="18" charset="-78"/>
                <a:cs typeface="Traditional Arabic" panose="02020603050405020304" pitchFamily="18" charset="-78"/>
              </a:rPr>
            </a:br>
            <a:endParaRPr lang="ar-SA" b="1" dirty="0">
              <a:latin typeface="Traditional Arabic" panose="02020603050405020304" pitchFamily="18" charset="-78"/>
              <a:cs typeface="Traditional Arabic" panose="02020603050405020304" pitchFamily="18" charset="-78"/>
            </a:endParaRPr>
          </a:p>
        </p:txBody>
      </p:sp>
      <p:sp>
        <p:nvSpPr>
          <p:cNvPr id="3" name="عنوان فرعي 2">
            <a:extLst>
              <a:ext uri="{FF2B5EF4-FFF2-40B4-BE49-F238E27FC236}">
                <a16:creationId xmlns:a16="http://schemas.microsoft.com/office/drawing/2014/main" id="{B27D9D35-83CC-132E-4C5E-03E321E60A5D}"/>
              </a:ext>
            </a:extLst>
          </p:cNvPr>
          <p:cNvSpPr>
            <a:spLocks noGrp="1"/>
          </p:cNvSpPr>
          <p:nvPr>
            <p:ph type="subTitle" idx="1"/>
          </p:nvPr>
        </p:nvSpPr>
        <p:spPr/>
        <p:txBody>
          <a:bodyPr/>
          <a:lstStyle/>
          <a:p>
            <a:r>
              <a:rPr lang="ar-SA" b="1" dirty="0"/>
              <a:t> </a:t>
            </a:r>
            <a:r>
              <a:rPr lang="ar-SA" sz="2800" b="1" dirty="0">
                <a:latin typeface="Traditional Arabic" panose="02020603050405020304" pitchFamily="18" charset="-78"/>
                <a:cs typeface="Traditional Arabic" panose="02020603050405020304" pitchFamily="18" charset="-78"/>
              </a:rPr>
              <a:t>د. هاني بن علي البلوي</a:t>
            </a:r>
            <a:endParaRPr lang="ar-SA" b="1" dirty="0"/>
          </a:p>
        </p:txBody>
      </p:sp>
    </p:spTree>
    <p:extLst>
      <p:ext uri="{BB962C8B-B14F-4D97-AF65-F5344CB8AC3E}">
        <p14:creationId xmlns:p14="http://schemas.microsoft.com/office/powerpoint/2010/main" val="3161152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38C13-7839-42B9-9530-6660EB377271}"/>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العلاقة مع رؤساء العمل (الأعلى رتبة إدارية)</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78636880-DFC1-4B98-BE43-E8A74D476AB7}"/>
              </a:ext>
            </a:extLst>
          </p:cNvPr>
          <p:cNvSpPr>
            <a:spLocks noGrp="1"/>
          </p:cNvSpPr>
          <p:nvPr>
            <p:ph idx="1"/>
          </p:nvPr>
        </p:nvSpPr>
        <p:spPr/>
        <p:txBody>
          <a:bodyPr/>
          <a:lstStyle/>
          <a:p>
            <a:pPr marL="342900" lvl="0" indent="-342900" algn="r" rtl="1">
              <a:lnSpc>
                <a:spcPct val="15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امتثال أوامر المدراء وتنفيذها على أفضل وجه ممكن.</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إبداء الرأي وما يراه صواباً. </a:t>
            </a:r>
          </a:p>
          <a:p>
            <a:pPr marL="342900" lvl="0" indent="-342900" algn="r" rtl="1">
              <a:lnSpc>
                <a:spcPct val="15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النصح إن رأى خللا أو تقصيرا.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عدم التصدي لأي عمل لا يتوفر لديه القدرة عليه.</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0964447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BF032-A20A-489D-BA4C-99B75AB2F508}"/>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العلاقات مع الموظفين (الأدنى رتبة إدارية منه) </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EA80027B-29A4-42ED-903F-609F70FC301B}"/>
              </a:ext>
            </a:extLst>
          </p:cNvPr>
          <p:cNvSpPr>
            <a:spLocks noGrp="1"/>
          </p:cNvSpPr>
          <p:nvPr>
            <p:ph idx="1"/>
          </p:nvPr>
        </p:nvSpPr>
        <p:spPr/>
        <p:txBody>
          <a:bodyPr>
            <a:normAutofit lnSpcReduction="10000"/>
          </a:bodyPr>
          <a:lstStyle/>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التعاون وإشاعة جو من الثقة والتفاهم، قال تعالى: "وتعاونوا على البر والتقوى ولا تعاونوا على الإثم والعدوان"</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تقديم يد المساعدة لمن يحتاجها، وفي الحديث "أحب الناس إلى الله تعالى أنفعهم للناس" رواه الطبراني</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احترام الآخرين، ومراعاة جوانب اختلاف الآراء والبيئات الثقافية.</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العدالة بينهم، فلا يؤثر بعضهم دون الآخرين، (إتاحة الفرص المتساوية أمام الجميع)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إرشاده للآخرين ليتطوروا في عملهم، والصفح عن الهفوات الصغيرة التي لا تؤثر على العمل مع النصح والتوجيه.</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توجيه أصحاب القدرات الخاصة بما يتفق مع قدراتهم ومؤهلاتهم.</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قبول النصح من الآخرين، والقدرة على الاستدراك والتراجع إذا تبين الخطأ.</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071511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F8DA9-7696-40FD-A5F8-D0995576D13A}"/>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العلاقة مع زملاء العمل</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76DFEF6C-8115-4406-B896-7BF7B51F15B1}"/>
              </a:ext>
            </a:extLst>
          </p:cNvPr>
          <p:cNvSpPr>
            <a:spLocks noGrp="1"/>
          </p:cNvSpPr>
          <p:nvPr>
            <p:ph idx="1"/>
          </p:nvPr>
        </p:nvSpPr>
        <p:spPr/>
        <p:txBody>
          <a:bodyPr>
            <a:normAutofit fontScale="85000" lnSpcReduction="10000"/>
          </a:bodyPr>
          <a:lstStyle/>
          <a:p>
            <a:pPr marL="342900" lvl="0" indent="-342900" algn="r" rtl="1">
              <a:lnSpc>
                <a:spcPct val="11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معاملتهم كأخوة وجيران له في العمل، "لا يؤمن أحدكم حتى يحب لأخيه ما يحب لنفسه" رواه البخاري، "لا يدخل الجنة من لا يأمن جاره بوائقه" رواه مسلم.</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مد يد العون والمساعدة والنصيحة لمن يحتاجها منهم.</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إذا اكتشف خطأ من أحد زملاءه: يتدارك الخطأ إن أمكن - يسدي النصيحة للمخطئ - يستر الخطأ إن أمكن "من ستر مسلما، ستره الله في الدنيا والآخرة" رواه مسلم.</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عدم التبسط في العلاقات الشخصية أو المزاح المخل.</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عدم نقل المعلومة دون تثبت، وفي الحديث "كفى بالمرء كذبا أن يحدث بكل ما سمع" رواه مسلم، فلا يصدر حكماً بمجرد النقل أو اتباع الظن.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0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تجنب تحكيم الظواهر دون الأخذ والنظر في الأسباب والمقدمات.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35165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DE8E-A1C0-4155-80BA-6778E2302BA0}"/>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الحوار في القرآن والسنة المشرفة</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E1F389A0-B841-47C7-9B00-E86286B78EC2}"/>
              </a:ext>
            </a:extLst>
          </p:cNvPr>
          <p:cNvSpPr>
            <a:spLocks noGrp="1"/>
          </p:cNvSpPr>
          <p:nvPr>
            <p:ph idx="1"/>
          </p:nvPr>
        </p:nvSpPr>
        <p:spPr>
          <a:xfrm>
            <a:off x="1451579" y="1950720"/>
            <a:ext cx="9603275" cy="3570514"/>
          </a:xfrm>
        </p:spPr>
        <p:txBody>
          <a:bodyPr>
            <a:normAutofit lnSpcReduction="10000"/>
          </a:bodyPr>
          <a:lstStyle/>
          <a:p>
            <a:pPr marL="0" marR="0" lvl="0" indent="0" algn="ctr" defTabSz="914400" rtl="1" eaLnBrk="1" fontAlgn="auto" latinLnBrk="0" hangingPunct="1">
              <a:lnSpc>
                <a:spcPct val="200000"/>
              </a:lnSpc>
              <a:spcBef>
                <a:spcPts val="1000"/>
              </a:spcBef>
              <a:spcAft>
                <a:spcPts val="0"/>
              </a:spcAft>
              <a:buClr>
                <a:srgbClr val="B71E42"/>
              </a:buClr>
              <a:buSzPct val="100000"/>
              <a:buNone/>
              <a:tabLst/>
              <a:defRPr/>
            </a:pPr>
            <a:r>
              <a:rPr kumimoji="0" lang="ar-SA" sz="28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نجد في القرآن والسنة النبوية المشرفة الإشارة إلى العديد من أدوات الحوار، وفنون الحوار، ووسائل الإقناع، ووسائل التفاوض، وطرق التعامل مع الآخر ....... الخ</a:t>
            </a:r>
          </a:p>
          <a:p>
            <a:pPr marL="0" marR="0" lvl="0" indent="0" algn="ctr" defTabSz="914400" rtl="1" eaLnBrk="1" fontAlgn="auto" latinLnBrk="0" hangingPunct="1">
              <a:lnSpc>
                <a:spcPct val="120000"/>
              </a:lnSpc>
              <a:spcBef>
                <a:spcPts val="1000"/>
              </a:spcBef>
              <a:spcAft>
                <a:spcPts val="0"/>
              </a:spcAft>
              <a:buClr>
                <a:srgbClr val="B71E42"/>
              </a:buClr>
              <a:buSzPct val="100000"/>
              <a:buNone/>
              <a:tabLst/>
              <a:defRPr/>
            </a:pPr>
            <a:endParaRPr kumimoji="0" lang="ar-SA" sz="28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endParaRPr>
          </a:p>
          <a:p>
            <a:pPr marL="0" marR="0" lvl="0" indent="0" algn="ctr" defTabSz="914400" rtl="1" eaLnBrk="1" fontAlgn="auto" latinLnBrk="0" hangingPunct="1">
              <a:lnSpc>
                <a:spcPct val="120000"/>
              </a:lnSpc>
              <a:spcBef>
                <a:spcPts val="1000"/>
              </a:spcBef>
              <a:spcAft>
                <a:spcPts val="0"/>
              </a:spcAft>
              <a:buClr>
                <a:srgbClr val="B71E42"/>
              </a:buClr>
              <a:buSzPct val="100000"/>
              <a:buNone/>
              <a:tabLst/>
              <a:defRPr/>
            </a:pPr>
            <a:r>
              <a:rPr lang="ar-SA" sz="2800" b="1" dirty="0">
                <a:solidFill>
                  <a:prstClr val="black"/>
                </a:solidFill>
                <a:latin typeface="Traditional Arabic" panose="02010000000000000000" pitchFamily="2" charset="-78"/>
                <a:cs typeface="Traditional Arabic" panose="02010000000000000000" pitchFamily="2" charset="-78"/>
              </a:rPr>
              <a:t>والسؤال هنا هل حقيقة نستخدم كل ذلك في حياتنا ... ولماذا تغيب عنا هذه المعاني الجليلة؟</a:t>
            </a:r>
          </a:p>
          <a:p>
            <a:pPr marL="0" marR="0" lvl="0" indent="0" algn="ctr" defTabSz="914400" rtl="1" eaLnBrk="1" fontAlgn="auto" latinLnBrk="0" hangingPunct="1">
              <a:lnSpc>
                <a:spcPct val="120000"/>
              </a:lnSpc>
              <a:spcBef>
                <a:spcPts val="1000"/>
              </a:spcBef>
              <a:spcAft>
                <a:spcPts val="0"/>
              </a:spcAft>
              <a:buClr>
                <a:srgbClr val="B71E42"/>
              </a:buClr>
              <a:buSzPct val="100000"/>
              <a:buNone/>
              <a:tabLst/>
              <a:defRPr/>
            </a:pPr>
            <a:r>
              <a:rPr kumimoji="0" lang="ar-SA" sz="28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هل اختلفت طرق الحوار وآلياته في الوقت الحاضر </a:t>
            </a:r>
          </a:p>
          <a:p>
            <a:pPr marL="0" marR="0" lvl="0" indent="0" algn="r" defTabSz="914400" rtl="1" eaLnBrk="1" fontAlgn="auto" latinLnBrk="0" hangingPunct="1">
              <a:lnSpc>
                <a:spcPct val="120000"/>
              </a:lnSpc>
              <a:spcBef>
                <a:spcPts val="1000"/>
              </a:spcBef>
              <a:spcAft>
                <a:spcPts val="0"/>
              </a:spcAft>
              <a:buClr>
                <a:srgbClr val="B71E42"/>
              </a:buClr>
              <a:buSzPct val="100000"/>
              <a:buNone/>
              <a:tabLst/>
              <a:defRPr/>
            </a:pPr>
            <a:endParaRPr kumimoji="0" lang="ar-SA"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endParaRPr>
          </a:p>
          <a:p>
            <a:pPr marL="0" indent="0">
              <a:buNone/>
            </a:pPr>
            <a:endParaRPr lang="en-US" sz="2200" dirty="0"/>
          </a:p>
        </p:txBody>
      </p:sp>
    </p:spTree>
    <p:extLst>
      <p:ext uri="{BB962C8B-B14F-4D97-AF65-F5344CB8AC3E}">
        <p14:creationId xmlns:p14="http://schemas.microsoft.com/office/powerpoint/2010/main" val="1216292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A7B228C-3B03-4D6C-3148-D583A05472E9}"/>
              </a:ext>
            </a:extLst>
          </p:cNvPr>
          <p:cNvSpPr>
            <a:spLocks noGrp="1"/>
          </p:cNvSpPr>
          <p:nvPr>
            <p:ph type="title"/>
          </p:nvPr>
        </p:nvSpPr>
        <p:spPr/>
        <p:txBody>
          <a:bodyPr>
            <a:normAutofit/>
          </a:bodyPr>
          <a:lstStyle/>
          <a:p>
            <a:pPr algn="ctr"/>
            <a:r>
              <a:rPr lang="ar-SA" b="1" dirty="0">
                <a:latin typeface="Traditional Arabic" panose="02010000000000000000" pitchFamily="2" charset="-78"/>
                <a:cs typeface="Traditional Arabic" panose="02010000000000000000" pitchFamily="2" charset="-78"/>
              </a:rPr>
              <a:t>أصول الحوار والمناظرة</a:t>
            </a:r>
          </a:p>
        </p:txBody>
      </p:sp>
      <p:sp>
        <p:nvSpPr>
          <p:cNvPr id="3" name="عنصر نائب للمحتوى 2">
            <a:extLst>
              <a:ext uri="{FF2B5EF4-FFF2-40B4-BE49-F238E27FC236}">
                <a16:creationId xmlns:a16="http://schemas.microsoft.com/office/drawing/2014/main" id="{06368F77-B725-8D68-75BA-8AD74B96FD68}"/>
              </a:ext>
            </a:extLst>
          </p:cNvPr>
          <p:cNvSpPr>
            <a:spLocks noGrp="1"/>
          </p:cNvSpPr>
          <p:nvPr>
            <p:ph idx="1"/>
          </p:nvPr>
        </p:nvSpPr>
        <p:spPr/>
        <p:txBody>
          <a:bodyPr>
            <a:normAutofit/>
          </a:bodyPr>
          <a:lstStyle/>
          <a:p>
            <a:pPr marL="0" indent="0">
              <a:lnSpc>
                <a:spcPct val="200000"/>
              </a:lnSpc>
              <a:buNone/>
            </a:pPr>
            <a:r>
              <a:rPr lang="ar-SA" b="1" dirty="0">
                <a:latin typeface="Traditional Arabic" panose="02010000000000000000" pitchFamily="2" charset="-78"/>
                <a:cs typeface="Traditional Arabic" panose="02010000000000000000" pitchFamily="2" charset="-78"/>
              </a:rPr>
              <a:t>في الحوار  نراعي أصولاً مهمة، منها:</a:t>
            </a:r>
          </a:p>
          <a:p>
            <a:pPr>
              <a:lnSpc>
                <a:spcPct val="200000"/>
              </a:lnSpc>
            </a:pPr>
            <a:r>
              <a:rPr lang="ar-SA" b="1" dirty="0">
                <a:latin typeface="Traditional Arabic" panose="02010000000000000000" pitchFamily="2" charset="-78"/>
                <a:cs typeface="Traditional Arabic" panose="02010000000000000000" pitchFamily="2" charset="-78"/>
              </a:rPr>
              <a:t>تحديد أصل الإشكال للحوار: إذ لابد أن يُحدد ذلك الإشكال، وتحدد نقاط المحاورة ليثمر هذا الحوار.</a:t>
            </a:r>
          </a:p>
          <a:p>
            <a:pPr>
              <a:lnSpc>
                <a:spcPct val="200000"/>
              </a:lnSpc>
            </a:pPr>
            <a:r>
              <a:rPr lang="ar-SA" b="1" dirty="0">
                <a:latin typeface="Traditional Arabic" panose="02010000000000000000" pitchFamily="2" charset="-78"/>
                <a:cs typeface="Traditional Arabic" panose="02010000000000000000" pitchFamily="2" charset="-78"/>
              </a:rPr>
              <a:t>مناقشة الأصول المختلف فيها قبل الفروع، وهذا من أسباب إنجاح الحوار، ولا شيء أَفسدُ للحوار من مناقشة الفرعيات قبل الأصول، وإذا تم الاتفاق على الأصول المختلف فيها فعندها يحسن الابتداء بالحوار.</a:t>
            </a:r>
          </a:p>
        </p:txBody>
      </p:sp>
    </p:spTree>
    <p:extLst>
      <p:ext uri="{BB962C8B-B14F-4D97-AF65-F5344CB8AC3E}">
        <p14:creationId xmlns:p14="http://schemas.microsoft.com/office/powerpoint/2010/main" val="14620202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EA57A-411F-4C7D-9926-2FE38DBBAE61}"/>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الغاية من الحوار</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8DE58C8F-D378-43BF-AA72-9698076C6F0B}"/>
              </a:ext>
            </a:extLst>
          </p:cNvPr>
          <p:cNvSpPr>
            <a:spLocks noGrp="1"/>
          </p:cNvSpPr>
          <p:nvPr>
            <p:ph idx="1"/>
          </p:nvPr>
        </p:nvSpPr>
        <p:spPr/>
        <p:txBody>
          <a:bodyPr/>
          <a:lstStyle/>
          <a:p>
            <a:pPr marL="0" marR="0" lvl="0" indent="0" algn="r" defTabSz="914400" rtl="1" eaLnBrk="1" fontAlgn="auto" latinLnBrk="0" hangingPunct="1">
              <a:lnSpc>
                <a:spcPct val="120000"/>
              </a:lnSpc>
              <a:spcBef>
                <a:spcPts val="1000"/>
              </a:spcBef>
              <a:spcAft>
                <a:spcPts val="0"/>
              </a:spcAft>
              <a:buClr>
                <a:srgbClr val="B71E42"/>
              </a:buClr>
              <a:buSzPct val="100000"/>
              <a:buNone/>
              <a:tabLst/>
              <a:defRPr/>
            </a:pPr>
            <a:r>
              <a:rPr kumimoji="0" lang="ar-SA" sz="24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الغاية من الحوار :</a:t>
            </a:r>
          </a:p>
          <a:p>
            <a:pPr marL="228600" marR="0" lvl="0" indent="-228600" algn="r" defTabSz="914400" rtl="1"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kumimoji="0" lang="ar-SA" sz="24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الوصول إلى الحق</a:t>
            </a:r>
          </a:p>
          <a:p>
            <a:pPr marL="228600" marR="0" lvl="0" indent="-228600" algn="r" defTabSz="914400" rtl="1"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kumimoji="0" lang="ar-SA" sz="24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الأخذ برأي راجح</a:t>
            </a:r>
          </a:p>
          <a:p>
            <a:pPr marL="228600" marR="0" lvl="0" indent="-228600" algn="r" defTabSz="914400" rtl="1" eaLnBrk="1" fontAlgn="auto" latinLnBrk="0" hangingPunct="1">
              <a:lnSpc>
                <a:spcPct val="120000"/>
              </a:lnSpc>
              <a:spcBef>
                <a:spcPts val="1000"/>
              </a:spcBef>
              <a:spcAft>
                <a:spcPts val="0"/>
              </a:spcAft>
              <a:buClr>
                <a:srgbClr val="B71E42"/>
              </a:buClr>
              <a:buSzPct val="100000"/>
              <a:buFont typeface="Arial" panose="020B0604020202020204" pitchFamily="34" charset="0"/>
              <a:buChar char="•"/>
              <a:tabLst/>
              <a:defRPr/>
            </a:pPr>
            <a:r>
              <a:rPr kumimoji="0" lang="ar-SA" sz="24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تقريب وجهات النظر وتضييق هوة الخلاف.</a:t>
            </a:r>
          </a:p>
          <a:p>
            <a:endParaRPr lang="en-US" dirty="0"/>
          </a:p>
        </p:txBody>
      </p:sp>
    </p:spTree>
    <p:extLst>
      <p:ext uri="{BB962C8B-B14F-4D97-AF65-F5344CB8AC3E}">
        <p14:creationId xmlns:p14="http://schemas.microsoft.com/office/powerpoint/2010/main" val="289321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92FF502-6C41-83D6-8DA5-D3FF1959C875}"/>
              </a:ext>
            </a:extLst>
          </p:cNvPr>
          <p:cNvSpPr>
            <a:spLocks noGrp="1"/>
          </p:cNvSpPr>
          <p:nvPr>
            <p:ph type="title"/>
          </p:nvPr>
        </p:nvSpPr>
        <p:spPr/>
        <p:txBody>
          <a:bodyPr>
            <a:normAutofit/>
          </a:bodyPr>
          <a:lstStyle/>
          <a:p>
            <a:pPr algn="ctr"/>
            <a:r>
              <a:rPr lang="ar-SA" sz="3100" b="1" dirty="0">
                <a:latin typeface="Traditional Arabic" panose="02010000000000000000" pitchFamily="2" charset="-78"/>
                <a:cs typeface="Traditional Arabic" panose="02010000000000000000" pitchFamily="2" charset="-78"/>
              </a:rPr>
              <a:t>كيف يكون الحوار إيجابيا؟</a:t>
            </a:r>
            <a:endParaRPr lang="ar-SA" b="1" dirty="0">
              <a:latin typeface="Traditional Arabic" panose="02010000000000000000" pitchFamily="2" charset="-78"/>
              <a:cs typeface="Traditional Arabic" panose="02010000000000000000" pitchFamily="2" charset="-78"/>
            </a:endParaRPr>
          </a:p>
        </p:txBody>
      </p:sp>
      <p:sp>
        <p:nvSpPr>
          <p:cNvPr id="3" name="عنصر نائب للمحتوى 2">
            <a:extLst>
              <a:ext uri="{FF2B5EF4-FFF2-40B4-BE49-F238E27FC236}">
                <a16:creationId xmlns:a16="http://schemas.microsoft.com/office/drawing/2014/main" id="{8B2DBE92-A3EA-AC16-70BC-DE7723200FAC}"/>
              </a:ext>
            </a:extLst>
          </p:cNvPr>
          <p:cNvSpPr>
            <a:spLocks noGrp="1"/>
          </p:cNvSpPr>
          <p:nvPr>
            <p:ph idx="1"/>
          </p:nvPr>
        </p:nvSpPr>
        <p:spPr>
          <a:xfrm>
            <a:off x="1451579" y="1959429"/>
            <a:ext cx="9603275" cy="3561805"/>
          </a:xfrm>
        </p:spPr>
        <p:txBody>
          <a:bodyPr>
            <a:normAutofit/>
          </a:bodyPr>
          <a:lstStyle/>
          <a:p>
            <a:r>
              <a:rPr lang="ar-SA" b="1" dirty="0">
                <a:latin typeface="Traditional Arabic" panose="02010000000000000000" pitchFamily="2" charset="-78"/>
                <a:cs typeface="Traditional Arabic" panose="02010000000000000000" pitchFamily="2" charset="-78"/>
              </a:rPr>
              <a:t>إذا أردت أن أتحاور مع أي شخص كائناً من كان : نقيس مجريات الحوار.. دون تكلّف ..</a:t>
            </a:r>
          </a:p>
          <a:p>
            <a:r>
              <a:rPr lang="ar-SA" b="1" dirty="0">
                <a:latin typeface="Traditional Arabic" panose="02010000000000000000" pitchFamily="2" charset="-78"/>
                <a:cs typeface="Traditional Arabic" panose="02010000000000000000" pitchFamily="2" charset="-78"/>
              </a:rPr>
              <a:t>نتعرف هل الحوار القادم إيجابي أم سيكون سلبي .. وكيف أستطيع أن أقوّم الحوار بجعله إيجابياً؟</a:t>
            </a:r>
          </a:p>
          <a:p>
            <a:r>
              <a:rPr lang="ar-SA" b="1" dirty="0">
                <a:latin typeface="Traditional Arabic" panose="02010000000000000000" pitchFamily="2" charset="-78"/>
                <a:cs typeface="Traditional Arabic" panose="02010000000000000000" pitchFamily="2" charset="-78"/>
              </a:rPr>
              <a:t>(وكيف نستطيع أن نسيطر على حواراتنا) هل تستحق حواراتنا دراسة جدوى؟</a:t>
            </a:r>
          </a:p>
          <a:p>
            <a:r>
              <a:rPr lang="ar-SA" b="1" dirty="0">
                <a:latin typeface="Traditional Arabic" panose="02010000000000000000" pitchFamily="2" charset="-78"/>
                <a:cs typeface="Traditional Arabic" panose="02010000000000000000" pitchFamily="2" charset="-78"/>
              </a:rPr>
              <a:t>- الحوار الإيجابي:</a:t>
            </a:r>
          </a:p>
          <a:p>
            <a:pPr marL="0" indent="0" algn="ctr">
              <a:buNone/>
            </a:pPr>
            <a:r>
              <a:rPr lang="ar-SA" b="1" dirty="0">
                <a:latin typeface="Traditional Arabic" panose="02010000000000000000" pitchFamily="2" charset="-78"/>
                <a:cs typeface="Traditional Arabic" panose="02010000000000000000" pitchFamily="2" charset="-78"/>
              </a:rPr>
              <a:t>حوار له قيمة – يحقق الأهداف – يراعي فيه المتحاورون أصول الحوار – التزام المتحاورون بآداب الحوار.</a:t>
            </a:r>
          </a:p>
          <a:p>
            <a:pPr marL="0" indent="0">
              <a:buNone/>
            </a:pPr>
            <a:r>
              <a:rPr lang="ar-SA" b="1" dirty="0">
                <a:latin typeface="Traditional Arabic" panose="02010000000000000000" pitchFamily="2" charset="-78"/>
                <a:cs typeface="Traditional Arabic" panose="02010000000000000000" pitchFamily="2" charset="-78"/>
              </a:rPr>
              <a:t>يقول محمد شمس الدين </a:t>
            </a:r>
            <a:r>
              <a:rPr lang="ar-SA" b="1" dirty="0" err="1">
                <a:latin typeface="Traditional Arabic" panose="02010000000000000000" pitchFamily="2" charset="-78"/>
                <a:cs typeface="Traditional Arabic" panose="02010000000000000000" pitchFamily="2" charset="-78"/>
              </a:rPr>
              <a:t>خوجه</a:t>
            </a:r>
            <a:r>
              <a:rPr lang="ar-SA" b="1" dirty="0">
                <a:latin typeface="Traditional Arabic" panose="02010000000000000000" pitchFamily="2" charset="-78"/>
                <a:cs typeface="Traditional Arabic" panose="02010000000000000000" pitchFamily="2" charset="-78"/>
              </a:rPr>
              <a:t>: "الحوار الإيجابي هو: الحوار الموضوعي الذي يرى الحسنات والسيئات في ذات الوقت، ويرى العقبات وإمكانات التغلب عليها، وهو حوار متفائل، ومتكافئ يعطي لكلا الطرفين فرصة التعبير والإبداع الحقيقي ويحترم الرأي الآخر".</a:t>
            </a:r>
          </a:p>
          <a:p>
            <a:endParaRPr lang="ar-SA" dirty="0"/>
          </a:p>
        </p:txBody>
      </p:sp>
    </p:spTree>
    <p:extLst>
      <p:ext uri="{BB962C8B-B14F-4D97-AF65-F5344CB8AC3E}">
        <p14:creationId xmlns:p14="http://schemas.microsoft.com/office/powerpoint/2010/main" val="3724214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F04C0-863A-4317-8E5A-F13A9607ABAE}"/>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النظام الاتصالي</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E8927F74-A40D-402D-8CCD-B0990FB18208}"/>
              </a:ext>
            </a:extLst>
          </p:cNvPr>
          <p:cNvSpPr>
            <a:spLocks noGrp="1"/>
          </p:cNvSpPr>
          <p:nvPr>
            <p:ph idx="1"/>
          </p:nvPr>
        </p:nvSpPr>
        <p:spPr/>
        <p:txBody>
          <a:bodyPr/>
          <a:lstStyle/>
          <a:p>
            <a:pPr marL="0" indent="0">
              <a:buNone/>
            </a:pPr>
            <a:r>
              <a:rPr lang="ar-SA" sz="2000" b="1" dirty="0">
                <a:latin typeface="Traditional Arabic" panose="02010000000000000000" pitchFamily="2" charset="-78"/>
                <a:cs typeface="Traditional Arabic" panose="02010000000000000000" pitchFamily="2" charset="-78"/>
              </a:rPr>
              <a:t>النظام الاتصالي، هو عبارة عن: </a:t>
            </a:r>
          </a:p>
          <a:p>
            <a:r>
              <a:rPr lang="ar-SA" sz="2400" b="1" dirty="0">
                <a:solidFill>
                  <a:schemeClr val="accent4">
                    <a:lumMod val="75000"/>
                  </a:schemeClr>
                </a:solidFill>
                <a:latin typeface="Traditional Arabic" panose="02010000000000000000" pitchFamily="2" charset="-78"/>
                <a:cs typeface="Traditional Arabic" panose="02010000000000000000" pitchFamily="2" charset="-78"/>
              </a:rPr>
              <a:t>مفردات</a:t>
            </a:r>
            <a:r>
              <a:rPr lang="ar-SA" sz="2000" b="1" dirty="0">
                <a:latin typeface="Traditional Arabic" panose="02010000000000000000" pitchFamily="2" charset="-78"/>
                <a:cs typeface="Traditional Arabic" panose="02010000000000000000" pitchFamily="2" charset="-78"/>
              </a:rPr>
              <a:t>: وهي تختلف من شخص لشخص في إيصال المفردة الصحيحة للدماغ بحيث تكون أقرب لحصول الاتصال الصحيح.</a:t>
            </a:r>
          </a:p>
          <a:p>
            <a:r>
              <a:rPr lang="ar-SA" sz="2400" b="1" dirty="0">
                <a:solidFill>
                  <a:schemeClr val="accent4">
                    <a:lumMod val="75000"/>
                  </a:schemeClr>
                </a:solidFill>
                <a:latin typeface="Traditional Arabic" panose="02010000000000000000" pitchFamily="2" charset="-78"/>
                <a:cs typeface="Traditional Arabic" panose="02010000000000000000" pitchFamily="2" charset="-78"/>
              </a:rPr>
              <a:t>أصوات</a:t>
            </a:r>
            <a:r>
              <a:rPr lang="ar-SA" sz="2000" b="1" dirty="0">
                <a:latin typeface="Traditional Arabic" panose="02010000000000000000" pitchFamily="2" charset="-78"/>
                <a:cs typeface="Traditional Arabic" panose="02010000000000000000" pitchFamily="2" charset="-78"/>
              </a:rPr>
              <a:t>: نبرات الجمل ومستوى التأرجح الصوتي في سياق الحديث.</a:t>
            </a:r>
          </a:p>
          <a:p>
            <a:r>
              <a:rPr lang="ar-SA" sz="2400" b="1" dirty="0">
                <a:solidFill>
                  <a:schemeClr val="accent4">
                    <a:lumMod val="75000"/>
                  </a:schemeClr>
                </a:solidFill>
                <a:latin typeface="Traditional Arabic" panose="02010000000000000000" pitchFamily="2" charset="-78"/>
                <a:cs typeface="Traditional Arabic" panose="02010000000000000000" pitchFamily="2" charset="-78"/>
              </a:rPr>
              <a:t>معاني</a:t>
            </a:r>
            <a:r>
              <a:rPr lang="ar-SA" sz="2000" b="1" dirty="0">
                <a:latin typeface="Traditional Arabic" panose="02010000000000000000" pitchFamily="2" charset="-78"/>
                <a:cs typeface="Traditional Arabic" panose="02010000000000000000" pitchFamily="2" charset="-78"/>
              </a:rPr>
              <a:t>: وهي الهدف الذي تحويه الرسالة ويود المتحدث إيصاله.</a:t>
            </a:r>
          </a:p>
          <a:p>
            <a:pPr marL="0" indent="0" algn="ctr">
              <a:buNone/>
            </a:pPr>
            <a:r>
              <a:rPr lang="ar-SA" sz="2800" b="1" dirty="0">
                <a:latin typeface="Traditional Arabic" panose="02010000000000000000" pitchFamily="2" charset="-78"/>
                <a:cs typeface="Traditional Arabic" panose="02010000000000000000" pitchFamily="2" charset="-78"/>
              </a:rPr>
              <a:t>( كلما كان الهدف أنبل وأسمى – كانت الرسالة أقوى وكانت اللغة أزكى )</a:t>
            </a:r>
          </a:p>
          <a:p>
            <a:endParaRPr lang="en-US" dirty="0"/>
          </a:p>
        </p:txBody>
      </p:sp>
    </p:spTree>
    <p:extLst>
      <p:ext uri="{BB962C8B-B14F-4D97-AF65-F5344CB8AC3E}">
        <p14:creationId xmlns:p14="http://schemas.microsoft.com/office/powerpoint/2010/main" val="3222309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36FA0-45E7-459C-A189-7E03946FB5BE}"/>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النشاطات التواصلية</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3B5DF94A-8B36-4C52-A592-65615C1FD08D}"/>
              </a:ext>
            </a:extLst>
          </p:cNvPr>
          <p:cNvSpPr>
            <a:spLocks noGrp="1"/>
          </p:cNvSpPr>
          <p:nvPr>
            <p:ph idx="1"/>
          </p:nvPr>
        </p:nvSpPr>
        <p:spPr/>
        <p:txBody>
          <a:bodyPr/>
          <a:lstStyle/>
          <a:p>
            <a:pPr marL="0" indent="0">
              <a:buNone/>
            </a:pPr>
            <a:r>
              <a:rPr lang="ar-SA" b="1" dirty="0">
                <a:latin typeface="Traditional Arabic" panose="02010000000000000000" pitchFamily="2" charset="-78"/>
                <a:cs typeface="Traditional Arabic" panose="02010000000000000000" pitchFamily="2" charset="-78"/>
              </a:rPr>
              <a:t>في دراستين حول النشاطات التواصلية للإنسان، احتل الاستماع المرتبة الأولى في أوجه التواصل، والحوار الجيد يحتاج إلى استماع جيد، للأفكار والمفاهيم والقضايا.</a:t>
            </a:r>
          </a:p>
          <a:p>
            <a:pPr marL="0" indent="0">
              <a:buNone/>
            </a:pPr>
            <a:endParaRPr lang="ar-SA" b="1" dirty="0">
              <a:latin typeface="Traditional Arabic" panose="02010000000000000000" pitchFamily="2" charset="-78"/>
              <a:cs typeface="Traditional Arabic" panose="02010000000000000000" pitchFamily="2" charset="-78"/>
            </a:endParaRPr>
          </a:p>
          <a:p>
            <a:pPr marL="0" indent="0">
              <a:buNone/>
            </a:pPr>
            <a:r>
              <a:rPr lang="ar-SA" sz="1400" b="1" dirty="0">
                <a:latin typeface="Traditional Arabic" panose="02010000000000000000" pitchFamily="2" charset="-78"/>
                <a:cs typeface="Traditional Arabic" panose="02010000000000000000" pitchFamily="2" charset="-78"/>
              </a:rPr>
              <a:t>دراسة </a:t>
            </a:r>
            <a:r>
              <a:rPr lang="ar-SA" sz="1400" b="1" dirty="0" err="1">
                <a:latin typeface="Traditional Arabic" panose="02010000000000000000" pitchFamily="2" charset="-78"/>
                <a:cs typeface="Traditional Arabic" panose="02010000000000000000" pitchFamily="2" charset="-78"/>
              </a:rPr>
              <a:t>رانكين</a:t>
            </a:r>
            <a:r>
              <a:rPr lang="ar-SA" sz="1400" b="1" dirty="0">
                <a:latin typeface="Traditional Arabic" panose="02010000000000000000" pitchFamily="2" charset="-78"/>
                <a:cs typeface="Traditional Arabic" panose="02010000000000000000" pitchFamily="2" charset="-78"/>
              </a:rPr>
              <a:t> كانت على مجموعة من البالغين</a:t>
            </a:r>
          </a:p>
          <a:p>
            <a:pPr marL="0" indent="0">
              <a:buNone/>
            </a:pPr>
            <a:r>
              <a:rPr lang="ar-SA" sz="1400" b="1" dirty="0">
                <a:latin typeface="Traditional Arabic" panose="02010000000000000000" pitchFamily="2" charset="-78"/>
                <a:cs typeface="Traditional Arabic" panose="02010000000000000000" pitchFamily="2" charset="-78"/>
              </a:rPr>
              <a:t>دراسة باركر كانت على مجموعة من طلبة الجامعات</a:t>
            </a:r>
          </a:p>
          <a:p>
            <a:endParaRPr lang="en-US" dirty="0"/>
          </a:p>
        </p:txBody>
      </p:sp>
      <p:pic>
        <p:nvPicPr>
          <p:cNvPr id="5" name="Picture 4">
            <a:extLst>
              <a:ext uri="{FF2B5EF4-FFF2-40B4-BE49-F238E27FC236}">
                <a16:creationId xmlns:a16="http://schemas.microsoft.com/office/drawing/2014/main" id="{60A87A54-765F-4DC2-AAE9-EAB2A830D9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7109" y="2515432"/>
            <a:ext cx="5972855" cy="2950913"/>
          </a:xfrm>
          <a:prstGeom prst="rect">
            <a:avLst/>
          </a:prstGeom>
        </p:spPr>
      </p:pic>
    </p:spTree>
    <p:extLst>
      <p:ext uri="{BB962C8B-B14F-4D97-AF65-F5344CB8AC3E}">
        <p14:creationId xmlns:p14="http://schemas.microsoft.com/office/powerpoint/2010/main" val="3040908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E384F-9250-4B7F-A831-17853CDBE048}"/>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لكي يكون التواصل مع الآخرين ناجحا</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609AEB32-AE9B-48D9-BB88-6F340745B713}"/>
              </a:ext>
            </a:extLst>
          </p:cNvPr>
          <p:cNvSpPr>
            <a:spLocks noGrp="1"/>
          </p:cNvSpPr>
          <p:nvPr>
            <p:ph idx="1"/>
          </p:nvPr>
        </p:nvSpPr>
        <p:spPr>
          <a:xfrm>
            <a:off x="1451579" y="1853754"/>
            <a:ext cx="9603275" cy="3612591"/>
          </a:xfrm>
        </p:spPr>
        <p:txBody>
          <a:bodyPr>
            <a:normAutofit/>
          </a:bodyPr>
          <a:lstStyle/>
          <a:p>
            <a:r>
              <a:rPr lang="ar-SA" b="1" dirty="0">
                <a:solidFill>
                  <a:srgbClr val="002060"/>
                </a:solidFill>
                <a:latin typeface="Traditional Arabic" panose="02010000000000000000" pitchFamily="2" charset="-78"/>
                <a:cs typeface="Traditional Arabic" panose="02010000000000000000" pitchFamily="2" charset="-78"/>
              </a:rPr>
              <a:t>اختيار البيئة المناسبة</a:t>
            </a:r>
            <a:r>
              <a:rPr lang="ar-SA" b="1" dirty="0">
                <a:latin typeface="Traditional Arabic" panose="02010000000000000000" pitchFamily="2" charset="-78"/>
                <a:cs typeface="Traditional Arabic" panose="02010000000000000000" pitchFamily="2" charset="-78"/>
              </a:rPr>
              <a:t>، فالبيئة الهادئة المريحة أدعى لان يكون الحوار مثمراً وبناءً.</a:t>
            </a:r>
          </a:p>
          <a:p>
            <a:r>
              <a:rPr lang="ar-SA" b="1" dirty="0">
                <a:solidFill>
                  <a:srgbClr val="002060"/>
                </a:solidFill>
                <a:latin typeface="Traditional Arabic" panose="02010000000000000000" pitchFamily="2" charset="-78"/>
                <a:cs typeface="Traditional Arabic" panose="02010000000000000000" pitchFamily="2" charset="-78"/>
              </a:rPr>
              <a:t>الوضع الصحي المناسب</a:t>
            </a:r>
            <a:r>
              <a:rPr lang="ar-SA" b="1" dirty="0">
                <a:latin typeface="Traditional Arabic" panose="02010000000000000000" pitchFamily="2" charset="-78"/>
                <a:cs typeface="Traditional Arabic" panose="02010000000000000000" pitchFamily="2" charset="-78"/>
              </a:rPr>
              <a:t>، فالحالة الصحية تؤثر في الإنسان وقد تدفعه إلى سلوكيات غير جيدة في الحوار.</a:t>
            </a:r>
          </a:p>
          <a:p>
            <a:r>
              <a:rPr lang="ar-SA" b="1" dirty="0">
                <a:solidFill>
                  <a:srgbClr val="002060"/>
                </a:solidFill>
                <a:latin typeface="Traditional Arabic" panose="02010000000000000000" pitchFamily="2" charset="-78"/>
                <a:cs typeface="Traditional Arabic" panose="02010000000000000000" pitchFamily="2" charset="-78"/>
              </a:rPr>
              <a:t>الموضوع المناسب وفي الزمان المناسب</a:t>
            </a:r>
            <a:r>
              <a:rPr lang="ar-SA" b="1" dirty="0">
                <a:latin typeface="Traditional Arabic" panose="02010000000000000000" pitchFamily="2" charset="-78"/>
                <a:cs typeface="Traditional Arabic" panose="02010000000000000000" pitchFamily="2" charset="-78"/>
              </a:rPr>
              <a:t>، فلا بد أن يكون المحاور على معرفة مسبقة بموضوع الحوار، ويفضل تجنب الزمان الذي يكون فيه موضوع الحوار يثير العواطف والانفعالات النفسية.</a:t>
            </a:r>
          </a:p>
          <a:p>
            <a:r>
              <a:rPr lang="ar-SA" b="1" dirty="0">
                <a:solidFill>
                  <a:srgbClr val="002060"/>
                </a:solidFill>
                <a:latin typeface="Traditional Arabic" panose="02010000000000000000" pitchFamily="2" charset="-78"/>
                <a:cs typeface="Traditional Arabic" panose="02010000000000000000" pitchFamily="2" charset="-78"/>
              </a:rPr>
              <a:t>الإنصات للحوار </a:t>
            </a:r>
            <a:r>
              <a:rPr lang="ar-SA" b="1" dirty="0">
                <a:latin typeface="Traditional Arabic" panose="02010000000000000000" pitchFamily="2" charset="-78"/>
                <a:cs typeface="Traditional Arabic" panose="02010000000000000000" pitchFamily="2" charset="-78"/>
              </a:rPr>
              <a:t>بانتباه وتركيز وعدم مقاطعة المتحدث (إلا إذا استدعى الأمر).</a:t>
            </a:r>
          </a:p>
          <a:p>
            <a:r>
              <a:rPr lang="ar-SA" b="1" dirty="0">
                <a:solidFill>
                  <a:srgbClr val="002060"/>
                </a:solidFill>
                <a:latin typeface="Traditional Arabic" panose="02010000000000000000" pitchFamily="2" charset="-78"/>
                <a:cs typeface="Traditional Arabic" panose="02010000000000000000" pitchFamily="2" charset="-78"/>
              </a:rPr>
              <a:t>لا تقوم بإصدار الأحكام قبل انتهاء الحوار</a:t>
            </a:r>
            <a:r>
              <a:rPr lang="ar-SA" b="1" dirty="0">
                <a:latin typeface="Traditional Arabic" panose="02010000000000000000" pitchFamily="2" charset="-78"/>
                <a:cs typeface="Traditional Arabic" panose="02010000000000000000" pitchFamily="2" charset="-78"/>
              </a:rPr>
              <a:t>، فعلى المحاور أن يتمتع بقدر كبير من الصبر وضبط الذات واحترام الآخرين.</a:t>
            </a:r>
          </a:p>
          <a:p>
            <a:r>
              <a:rPr lang="ar-SA" b="1" dirty="0">
                <a:latin typeface="Traditional Arabic" panose="02010000000000000000" pitchFamily="2" charset="-78"/>
                <a:cs typeface="Traditional Arabic" panose="02010000000000000000" pitchFamily="2" charset="-78"/>
              </a:rPr>
              <a:t>حافظ على </a:t>
            </a:r>
            <a:r>
              <a:rPr lang="ar-SA" b="1" dirty="0">
                <a:solidFill>
                  <a:srgbClr val="002060"/>
                </a:solidFill>
                <a:latin typeface="Traditional Arabic" panose="02010000000000000000" pitchFamily="2" charset="-78"/>
                <a:cs typeface="Traditional Arabic" panose="02010000000000000000" pitchFamily="2" charset="-78"/>
              </a:rPr>
              <a:t>تواصل بصري دائم مع المحاور</a:t>
            </a:r>
            <a:r>
              <a:rPr lang="ar-SA" b="1" dirty="0">
                <a:latin typeface="Traditional Arabic" panose="02010000000000000000" pitchFamily="2" charset="-78"/>
                <a:cs typeface="Traditional Arabic" panose="02010000000000000000" pitchFamily="2" charset="-78"/>
              </a:rPr>
              <a:t>، وكن طبيعيا في تصرفاتك وانفعالاتك.</a:t>
            </a:r>
            <a:endParaRPr lang="en-US" b="1" dirty="0">
              <a:latin typeface="Traditional Arabic" panose="02010000000000000000" pitchFamily="2" charset="-78"/>
              <a:cs typeface="Traditional Arabic" panose="02010000000000000000" pitchFamily="2" charset="-78"/>
            </a:endParaRPr>
          </a:p>
        </p:txBody>
      </p:sp>
    </p:spTree>
    <p:extLst>
      <p:ext uri="{BB962C8B-B14F-4D97-AF65-F5344CB8AC3E}">
        <p14:creationId xmlns:p14="http://schemas.microsoft.com/office/powerpoint/2010/main" val="4203947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52AB4-A5B5-4931-B4DC-8BA9CF93F8D7}"/>
              </a:ext>
            </a:extLst>
          </p:cNvPr>
          <p:cNvSpPr>
            <a:spLocks noGrp="1"/>
          </p:cNvSpPr>
          <p:nvPr>
            <p:ph type="title"/>
          </p:nvPr>
        </p:nvSpPr>
        <p:spPr/>
        <p:txBody>
          <a:bodyPr/>
          <a:lstStyle/>
          <a:p>
            <a:pPr algn="ctr"/>
            <a:r>
              <a:rPr lang="ar-SA" dirty="0">
                <a:latin typeface="Traditional Arabic" panose="02010000000000000000" pitchFamily="2" charset="-78"/>
                <a:cs typeface="Traditional Arabic" panose="02010000000000000000" pitchFamily="2" charset="-78"/>
              </a:rPr>
              <a:t>بسم الله الرحمن الرحيم</a:t>
            </a:r>
            <a:endParaRPr lang="en-US"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2F1DB059-A904-47DD-908E-22A7134348C7}"/>
              </a:ext>
            </a:extLst>
          </p:cNvPr>
          <p:cNvSpPr>
            <a:spLocks noGrp="1"/>
          </p:cNvSpPr>
          <p:nvPr>
            <p:ph idx="1"/>
          </p:nvPr>
        </p:nvSpPr>
        <p:spPr/>
        <p:txBody>
          <a:bodyPr>
            <a:normAutofit/>
          </a:bodyPr>
          <a:lstStyle/>
          <a:p>
            <a:pPr marL="0" indent="0" algn="ctr">
              <a:lnSpc>
                <a:spcPct val="150000"/>
              </a:lnSpc>
              <a:buNone/>
            </a:pPr>
            <a:r>
              <a:rPr lang="ar-SA" sz="4000" dirty="0">
                <a:latin typeface="Al-QuranAlKareem" panose="02000000000000000000" pitchFamily="2" charset="-78"/>
                <a:cs typeface="Al-QuranAlKareem" panose="02000000000000000000" pitchFamily="2" charset="-78"/>
              </a:rPr>
              <a:t>قال تعالى: </a:t>
            </a:r>
            <a:r>
              <a:rPr lang="ar-SA" sz="3600" dirty="0" err="1">
                <a:latin typeface="KFGQPC HAFS Uthmanic Script" panose="02000000000000000000" pitchFamily="2" charset="-78"/>
                <a:cs typeface="KFGQPC HAFS Uthmanic Script" panose="02000000000000000000" pitchFamily="2" charset="-78"/>
              </a:rPr>
              <a:t>قَالَتۡ</a:t>
            </a:r>
            <a:r>
              <a:rPr lang="ar-SA" sz="3600" dirty="0">
                <a:latin typeface="KFGQPC HAFS Uthmanic Script" panose="02000000000000000000" pitchFamily="2" charset="-78"/>
                <a:cs typeface="KFGQPC HAFS Uthmanic Script" panose="02000000000000000000" pitchFamily="2" charset="-78"/>
              </a:rPr>
              <a:t> </a:t>
            </a:r>
            <a:r>
              <a:rPr lang="ar-SA" sz="3600" dirty="0" err="1">
                <a:latin typeface="KFGQPC HAFS Uthmanic Script" panose="02000000000000000000" pitchFamily="2" charset="-78"/>
                <a:cs typeface="KFGQPC HAFS Uthmanic Script" panose="02000000000000000000" pitchFamily="2" charset="-78"/>
              </a:rPr>
              <a:t>إِحۡدَىٰهُمَا</a:t>
            </a:r>
            <a:r>
              <a:rPr lang="ar-SA" sz="3600" dirty="0">
                <a:latin typeface="KFGQPC HAFS Uthmanic Script" panose="02000000000000000000" pitchFamily="2" charset="-78"/>
                <a:cs typeface="KFGQPC HAFS Uthmanic Script" panose="02000000000000000000" pitchFamily="2" charset="-78"/>
              </a:rPr>
              <a:t> </a:t>
            </a:r>
            <a:r>
              <a:rPr lang="ar-SA" sz="3600" dirty="0" err="1">
                <a:latin typeface="KFGQPC HAFS Uthmanic Script" panose="02000000000000000000" pitchFamily="2" charset="-78"/>
                <a:cs typeface="KFGQPC HAFS Uthmanic Script" panose="02000000000000000000" pitchFamily="2" charset="-78"/>
              </a:rPr>
              <a:t>يَٰٓأَبَتِ</a:t>
            </a:r>
            <a:r>
              <a:rPr lang="ar-SA" sz="3600" dirty="0">
                <a:latin typeface="KFGQPC HAFS Uthmanic Script" panose="02000000000000000000" pitchFamily="2" charset="-78"/>
                <a:cs typeface="KFGQPC HAFS Uthmanic Script" panose="02000000000000000000" pitchFamily="2" charset="-78"/>
              </a:rPr>
              <a:t> </a:t>
            </a:r>
            <a:r>
              <a:rPr lang="ar-SA" sz="3600" dirty="0" err="1">
                <a:latin typeface="KFGQPC HAFS Uthmanic Script" panose="02000000000000000000" pitchFamily="2" charset="-78"/>
                <a:cs typeface="KFGQPC HAFS Uthmanic Script" panose="02000000000000000000" pitchFamily="2" charset="-78"/>
              </a:rPr>
              <a:t>ٱسۡتَـٔۡجِرۡهُۖ</a:t>
            </a:r>
            <a:r>
              <a:rPr lang="ar-SA" sz="3600" dirty="0">
                <a:latin typeface="KFGQPC HAFS Uthmanic Script" panose="02000000000000000000" pitchFamily="2" charset="-78"/>
                <a:cs typeface="KFGQPC HAFS Uthmanic Script" panose="02000000000000000000" pitchFamily="2" charset="-78"/>
              </a:rPr>
              <a:t> إِنَّ </a:t>
            </a:r>
            <a:r>
              <a:rPr lang="ar-SA" sz="3600" dirty="0" err="1">
                <a:latin typeface="KFGQPC HAFS Uthmanic Script" panose="02000000000000000000" pitchFamily="2" charset="-78"/>
                <a:cs typeface="KFGQPC HAFS Uthmanic Script" panose="02000000000000000000" pitchFamily="2" charset="-78"/>
              </a:rPr>
              <a:t>خَيۡرَ</a:t>
            </a:r>
            <a:r>
              <a:rPr lang="ar-SA" sz="3600" dirty="0">
                <a:latin typeface="KFGQPC HAFS Uthmanic Script" panose="02000000000000000000" pitchFamily="2" charset="-78"/>
                <a:cs typeface="KFGQPC HAFS Uthmanic Script" panose="02000000000000000000" pitchFamily="2" charset="-78"/>
              </a:rPr>
              <a:t> مَنِ </a:t>
            </a:r>
            <a:r>
              <a:rPr lang="ar-SA" sz="3600" dirty="0" err="1">
                <a:latin typeface="KFGQPC HAFS Uthmanic Script" panose="02000000000000000000" pitchFamily="2" charset="-78"/>
                <a:cs typeface="KFGQPC HAFS Uthmanic Script" panose="02000000000000000000" pitchFamily="2" charset="-78"/>
              </a:rPr>
              <a:t>ٱسۡتَـٔۡجَرۡتَ</a:t>
            </a:r>
            <a:r>
              <a:rPr lang="ar-SA" sz="3600" dirty="0">
                <a:latin typeface="KFGQPC HAFS Uthmanic Script" panose="02000000000000000000" pitchFamily="2" charset="-78"/>
                <a:cs typeface="KFGQPC HAFS Uthmanic Script" panose="02000000000000000000" pitchFamily="2" charset="-78"/>
              </a:rPr>
              <a:t> ‌</a:t>
            </a:r>
            <a:r>
              <a:rPr lang="ar-SA" sz="3600" dirty="0" err="1">
                <a:latin typeface="KFGQPC HAFS Uthmanic Script" panose="02000000000000000000" pitchFamily="2" charset="-78"/>
                <a:cs typeface="KFGQPC HAFS Uthmanic Script" panose="02000000000000000000" pitchFamily="2" charset="-78"/>
              </a:rPr>
              <a:t>ٱلۡقَوِيُّ</a:t>
            </a:r>
            <a:r>
              <a:rPr lang="ar-SA" sz="3600" dirty="0">
                <a:latin typeface="KFGQPC HAFS Uthmanic Script" panose="02000000000000000000" pitchFamily="2" charset="-78"/>
                <a:cs typeface="KFGQPC HAFS Uthmanic Script" panose="02000000000000000000" pitchFamily="2" charset="-78"/>
              </a:rPr>
              <a:t> </a:t>
            </a:r>
            <a:r>
              <a:rPr lang="ar-SA" sz="3600" dirty="0" err="1">
                <a:latin typeface="KFGQPC HAFS Uthmanic Script" panose="02000000000000000000" pitchFamily="2" charset="-78"/>
                <a:cs typeface="KFGQPC HAFS Uthmanic Script" panose="02000000000000000000" pitchFamily="2" charset="-78"/>
              </a:rPr>
              <a:t>ٱلۡأَمِينُﵞ</a:t>
            </a:r>
            <a:r>
              <a:rPr lang="ar-SA" sz="3600" dirty="0">
                <a:latin typeface="Traditional Naskh" panose="02010000000000000000" pitchFamily="2" charset="-78"/>
                <a:cs typeface="Traditional Naskh" panose="02010000000000000000" pitchFamily="2" charset="-78"/>
              </a:rPr>
              <a:t> </a:t>
            </a:r>
            <a:r>
              <a:rPr lang="ar-SA" dirty="0">
                <a:latin typeface="Traditional Naskh" panose="02010000000000000000" pitchFamily="2" charset="-78"/>
                <a:cs typeface="Traditional Naskh" panose="02010000000000000000" pitchFamily="2" charset="-78"/>
              </a:rPr>
              <a:t>[القصص: 26]  </a:t>
            </a:r>
            <a:endParaRPr lang="en-US" sz="4000" dirty="0">
              <a:latin typeface="Al-QuranAlKareem" panose="02000000000000000000" pitchFamily="2" charset="-78"/>
              <a:cs typeface="Al-QuranAlKareem" panose="02000000000000000000" pitchFamily="2" charset="-78"/>
            </a:endParaRPr>
          </a:p>
          <a:p>
            <a:pPr marL="0" indent="0" algn="ctr">
              <a:lnSpc>
                <a:spcPct val="150000"/>
              </a:lnSpc>
              <a:buNone/>
            </a:pPr>
            <a:r>
              <a:rPr lang="ar-SA" sz="3600" b="1" dirty="0">
                <a:effectLst/>
                <a:latin typeface="Al-QuranAlKareem" panose="02000000000000000000" pitchFamily="2" charset="-78"/>
                <a:cs typeface="Al-QuranAlKareem" panose="02000000000000000000" pitchFamily="2" charset="-78"/>
              </a:rPr>
              <a:t>الوظيفة: </a:t>
            </a:r>
            <a:r>
              <a:rPr lang="ar-SA" sz="2800" dirty="0">
                <a:effectLst/>
                <a:latin typeface="Al-QuranAlKareem" panose="02000000000000000000" pitchFamily="2" charset="-78"/>
                <a:cs typeface="Al-QuranAlKareem" panose="02000000000000000000" pitchFamily="2" charset="-78"/>
              </a:rPr>
              <a:t>عقد استئجار بين جهة العمل والموظف المسؤول عن العمل الوظيفي الذي استؤجر له"</a:t>
            </a:r>
          </a:p>
        </p:txBody>
      </p:sp>
    </p:spTree>
    <p:extLst>
      <p:ext uri="{BB962C8B-B14F-4D97-AF65-F5344CB8AC3E}">
        <p14:creationId xmlns:p14="http://schemas.microsoft.com/office/powerpoint/2010/main" val="1399813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76DD2-4CE8-430F-B103-13E44D566FA5}"/>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الحوار الاتصالي بين القبول والتجاهل</a:t>
            </a:r>
            <a:endParaRPr lang="en-US" b="1" dirty="0">
              <a:latin typeface="Traditional Arabic" panose="02010000000000000000" pitchFamily="2" charset="-78"/>
              <a:cs typeface="Traditional Arabic" panose="02010000000000000000" pitchFamily="2" charset="-78"/>
            </a:endParaRPr>
          </a:p>
        </p:txBody>
      </p:sp>
      <p:graphicFrame>
        <p:nvGraphicFramePr>
          <p:cNvPr id="4" name="Content Placeholder 3">
            <a:extLst>
              <a:ext uri="{FF2B5EF4-FFF2-40B4-BE49-F238E27FC236}">
                <a16:creationId xmlns:a16="http://schemas.microsoft.com/office/drawing/2014/main" id="{46AA44AC-D0FE-4CF3-B861-DFADADD1ED73}"/>
              </a:ext>
            </a:extLst>
          </p:cNvPr>
          <p:cNvGraphicFramePr>
            <a:graphicFrameLocks noGrp="1"/>
          </p:cNvGraphicFramePr>
          <p:nvPr>
            <p:ph idx="1"/>
            <p:extLst>
              <p:ext uri="{D42A27DB-BD31-4B8C-83A1-F6EECF244321}">
                <p14:modId xmlns:p14="http://schemas.microsoft.com/office/powerpoint/2010/main" val="1877833813"/>
              </p:ext>
            </p:extLst>
          </p:nvPr>
        </p:nvGraphicFramePr>
        <p:xfrm>
          <a:off x="2090057" y="1853752"/>
          <a:ext cx="8525692" cy="3928116"/>
        </p:xfrm>
        <a:graphic>
          <a:graphicData uri="http://schemas.openxmlformats.org/drawingml/2006/table">
            <a:tbl>
              <a:tblPr firstRow="1" firstCol="1" bandRow="1"/>
              <a:tblGrid>
                <a:gridCol w="4262846">
                  <a:extLst>
                    <a:ext uri="{9D8B030D-6E8A-4147-A177-3AD203B41FA5}">
                      <a16:colId xmlns:a16="http://schemas.microsoft.com/office/drawing/2014/main" val="357577328"/>
                    </a:ext>
                  </a:extLst>
                </a:gridCol>
                <a:gridCol w="4262846">
                  <a:extLst>
                    <a:ext uri="{9D8B030D-6E8A-4147-A177-3AD203B41FA5}">
                      <a16:colId xmlns:a16="http://schemas.microsoft.com/office/drawing/2014/main" val="3344245350"/>
                    </a:ext>
                  </a:extLst>
                </a:gridCol>
              </a:tblGrid>
              <a:tr h="264602">
                <a:tc>
                  <a:txBody>
                    <a:bodyPr/>
                    <a:lstStyle/>
                    <a:p>
                      <a:pPr algn="ctr">
                        <a:lnSpc>
                          <a:spcPct val="150000"/>
                        </a:lnSpc>
                        <a:spcAft>
                          <a:spcPts val="800"/>
                        </a:spcAft>
                      </a:pPr>
                      <a:r>
                        <a:rPr lang="ar-SA" sz="1800" b="1" dirty="0">
                          <a:effectLst/>
                          <a:latin typeface="Traditional Arabic" panose="02010000000000000000" pitchFamily="2" charset="-78"/>
                          <a:ea typeface="Calibri" panose="020F0502020204030204" pitchFamily="34" charset="0"/>
                          <a:cs typeface="Traditional Arabic" panose="02010000000000000000" pitchFamily="2" charset="-78"/>
                        </a:rPr>
                        <a:t>التجاهل</a:t>
                      </a:r>
                      <a:r>
                        <a:rPr lang="ar-SA" sz="1800" b="1" dirty="0">
                          <a:solidFill>
                            <a:srgbClr val="000000"/>
                          </a:solidFill>
                          <a:effectLst/>
                          <a:latin typeface="Traditional Arabic" panose="02010000000000000000" pitchFamily="2" charset="-78"/>
                          <a:ea typeface="Calibri" panose="020F0502020204030204" pitchFamily="34" charset="0"/>
                          <a:cs typeface="Traditional Arabic" panose="02010000000000000000" pitchFamily="2" charset="-78"/>
                        </a:rPr>
                        <a:t> (سلبي)</a:t>
                      </a:r>
                      <a:endParaRPr lang="en-US" sz="1800" b="1" dirty="0">
                        <a:effectLst/>
                        <a:latin typeface="Traditional Arabic" panose="02010000000000000000" pitchFamily="2" charset="-78"/>
                        <a:ea typeface="Calibri" panose="020F0502020204030204" pitchFamily="34" charset="0"/>
                        <a:cs typeface="Traditional Arabic" panose="02010000000000000000" pitchFamily="2" charset="-78"/>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a:txBody>
                    <a:bodyPr/>
                    <a:lstStyle/>
                    <a:p>
                      <a:pPr algn="ctr">
                        <a:lnSpc>
                          <a:spcPct val="150000"/>
                        </a:lnSpc>
                        <a:spcAft>
                          <a:spcPts val="800"/>
                        </a:spcAft>
                      </a:pPr>
                      <a:r>
                        <a:rPr lang="ar-SA" sz="1800" b="1" dirty="0">
                          <a:solidFill>
                            <a:srgbClr val="000000"/>
                          </a:solidFill>
                          <a:effectLst/>
                          <a:latin typeface="Traditional Arabic" panose="02010000000000000000" pitchFamily="2" charset="-78"/>
                          <a:ea typeface="Calibri" panose="020F0502020204030204" pitchFamily="34" charset="0"/>
                          <a:cs typeface="Traditional Arabic" panose="02010000000000000000" pitchFamily="2" charset="-78"/>
                        </a:rPr>
                        <a:t>القبول (إيجابي)</a:t>
                      </a:r>
                      <a:endParaRPr lang="en-US" sz="1800" b="1" dirty="0">
                        <a:effectLst/>
                        <a:latin typeface="Traditional Arabic" panose="02010000000000000000" pitchFamily="2" charset="-78"/>
                        <a:ea typeface="Calibri" panose="020F0502020204030204" pitchFamily="34" charset="0"/>
                        <a:cs typeface="Traditional Arabic" panose="02010000000000000000" pitchFamily="2" charset="-78"/>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extLst>
                  <a:ext uri="{0D108BD9-81ED-4DB2-BD59-A6C34878D82A}">
                    <a16:rowId xmlns:a16="http://schemas.microsoft.com/office/drawing/2014/main" val="2883748015"/>
                  </a:ext>
                </a:extLst>
              </a:tr>
              <a:tr h="735018">
                <a:tc>
                  <a:txBody>
                    <a:bodyPr/>
                    <a:lstStyle/>
                    <a:p>
                      <a:pPr algn="r">
                        <a:lnSpc>
                          <a:spcPct val="107000"/>
                        </a:lnSpc>
                        <a:spcAft>
                          <a:spcPts val="800"/>
                        </a:spcAft>
                      </a:pPr>
                      <a:r>
                        <a:rPr lang="ar-SA" sz="1600" b="1" dirty="0">
                          <a:effectLst/>
                          <a:latin typeface="Calibri" panose="020F0502020204030204" pitchFamily="34" charset="0"/>
                          <a:ea typeface="Calibri" panose="020F0502020204030204" pitchFamily="34" charset="0"/>
                          <a:cs typeface="Traditional Arabic" panose="02010000000000000000" pitchFamily="2" charset="-78"/>
                        </a:rPr>
                        <a:t>يتجاهل وجود الآخر وما يقوله، ويبدو غير مبال بالشخص وما يقوله.</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600" b="1" dirty="0">
                          <a:effectLst/>
                          <a:latin typeface="Calibri" panose="020F0502020204030204" pitchFamily="34" charset="0"/>
                          <a:ea typeface="Calibri" panose="020F0502020204030204" pitchFamily="34" charset="0"/>
                          <a:cs typeface="Traditional Arabic" panose="02010000000000000000" pitchFamily="2" charset="-78"/>
                        </a:rPr>
                        <a:t>يقر بوجود الآخر على نحو لفظي وغير لفظي، كما يقر بإسهام الآخر في التواصل سواء بالاتفاق معه أو مناقشته</a:t>
                      </a:r>
                      <a:r>
                        <a:rPr lang="en-US" sz="1600" b="1" dirty="0">
                          <a:effectLst/>
                          <a:latin typeface="Traditional Arabic" panose="02010000000000000000" pitchFamily="2" charset="-78"/>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1170"/>
                  </a:ext>
                </a:extLst>
              </a:tr>
              <a:tr h="553695">
                <a:tc>
                  <a:txBody>
                    <a:bodyPr/>
                    <a:lstStyle/>
                    <a:p>
                      <a:pPr algn="r" rtl="1">
                        <a:lnSpc>
                          <a:spcPct val="107000"/>
                        </a:lnSpc>
                        <a:spcAft>
                          <a:spcPts val="800"/>
                        </a:spcAft>
                      </a:pPr>
                      <a:r>
                        <a:rPr lang="ar-SA" sz="1600" b="1" dirty="0">
                          <a:effectLst/>
                          <a:latin typeface="Calibri" panose="020F0502020204030204" pitchFamily="34" charset="0"/>
                          <a:ea typeface="Calibri" panose="020F0502020204030204" pitchFamily="34" charset="0"/>
                          <a:cs typeface="Traditional Arabic" panose="02010000000000000000" pitchFamily="2" charset="-78"/>
                        </a:rPr>
                        <a:t>لا يقوم بأي تواصل غير لفظي، ويتجنب التواصل البصري، كما يتجنب أنماط التواصل الجسمية</a:t>
                      </a:r>
                      <a:r>
                        <a:rPr lang="en-US" sz="1600" b="1" dirty="0">
                          <a:effectLst/>
                          <a:latin typeface="Traditional Arabic" panose="02010000000000000000" pitchFamily="2" charset="-78"/>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600" b="1" dirty="0">
                          <a:effectLst/>
                          <a:latin typeface="Calibri" panose="020F0502020204030204" pitchFamily="34" charset="0"/>
                          <a:ea typeface="Calibri" panose="020F0502020204030204" pitchFamily="34" charset="0"/>
                          <a:cs typeface="Traditional Arabic" panose="02010000000000000000" pitchFamily="2" charset="-78"/>
                        </a:rPr>
                        <a:t>يحافظ على التواصل البصري، وعلى أنماط التواصل الجسمية المختلفة الملائمة التي تفيد الإقرار بالآخر</a:t>
                      </a:r>
                      <a:r>
                        <a:rPr lang="en-US" sz="1600" b="1" dirty="0">
                          <a:effectLst/>
                          <a:latin typeface="Traditional Arabic" panose="02010000000000000000" pitchFamily="2" charset="-78"/>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810293"/>
                  </a:ext>
                </a:extLst>
              </a:tr>
              <a:tr h="621948">
                <a:tc>
                  <a:txBody>
                    <a:bodyPr/>
                    <a:lstStyle/>
                    <a:p>
                      <a:pPr algn="r" rtl="1">
                        <a:lnSpc>
                          <a:spcPct val="107000"/>
                        </a:lnSpc>
                        <a:spcAft>
                          <a:spcPts val="800"/>
                        </a:spcAft>
                      </a:pPr>
                      <a:r>
                        <a:rPr lang="ar-SA" sz="1600" b="1">
                          <a:effectLst/>
                          <a:latin typeface="Calibri" panose="020F0502020204030204" pitchFamily="34" charset="0"/>
                          <a:ea typeface="Calibri" panose="020F0502020204030204" pitchFamily="34" charset="0"/>
                          <a:cs typeface="Traditional Arabic" panose="02010000000000000000" pitchFamily="2" charset="-78"/>
                        </a:rPr>
                        <a:t>ينخرط في حوار ذاتي حيث يتحدث شخص واحد ويستمع شخص واحد، وحيث لا يوجد تفاعل حقيقي أو احترام أو اهتمام حقيقي متبادل</a:t>
                      </a:r>
                      <a:r>
                        <a:rPr lang="en-US" sz="1600" b="1">
                          <a:effectLst/>
                          <a:latin typeface="Traditional Arabic" panose="02010000000000000000" pitchFamily="2" charset="-78"/>
                          <a:ea typeface="Calibri" panose="020F0502020204030204" pitchFamily="34" charset="0"/>
                          <a:cs typeface="Arial" panose="020B0604020202020204" pitchFamily="34" charset="0"/>
                        </a:rPr>
                        <a:t>.</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600" b="1">
                          <a:effectLst/>
                          <a:latin typeface="Calibri" panose="020F0502020204030204" pitchFamily="34" charset="0"/>
                          <a:ea typeface="Calibri" panose="020F0502020204030204" pitchFamily="34" charset="0"/>
                          <a:cs typeface="Traditional Arabic" panose="02010000000000000000" pitchFamily="2" charset="-78"/>
                        </a:rPr>
                        <a:t>ينخرط في حوار تواصلي حيث يكون الطرفان متحدثين ومستمعين، وحيث ينغمس الاثنان في هذا الحوار، ويهتمان ويحترمان بعضهما</a:t>
                      </a:r>
                      <a:r>
                        <a:rPr lang="en-US" sz="1600" b="1">
                          <a:effectLst/>
                          <a:latin typeface="Traditional Arabic" panose="02010000000000000000" pitchFamily="2" charset="-78"/>
                          <a:ea typeface="Calibri" panose="020F0502020204030204" pitchFamily="34" charset="0"/>
                          <a:cs typeface="Arial" panose="020B0604020202020204" pitchFamily="34" charset="0"/>
                        </a:rPr>
                        <a:t>.</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0029694"/>
                  </a:ext>
                </a:extLst>
              </a:tr>
              <a:tr h="553695">
                <a:tc>
                  <a:txBody>
                    <a:bodyPr/>
                    <a:lstStyle/>
                    <a:p>
                      <a:pPr algn="r">
                        <a:lnSpc>
                          <a:spcPct val="107000"/>
                        </a:lnSpc>
                        <a:spcAft>
                          <a:spcPts val="800"/>
                        </a:spcAft>
                      </a:pPr>
                      <a:r>
                        <a:rPr lang="ar-SA" sz="1600" b="1">
                          <a:effectLst/>
                          <a:latin typeface="Calibri" panose="020F0502020204030204" pitchFamily="34" charset="0"/>
                          <a:ea typeface="Calibri" panose="020F0502020204030204" pitchFamily="34" charset="0"/>
                          <a:cs typeface="Traditional Arabic" panose="02010000000000000000" pitchFamily="2" charset="-78"/>
                        </a:rPr>
                        <a:t>يعبر عن مشاعره الخاصة، ويتجاهل مشاعر الآخرين، أو يستجيب على نحو غير ملائم.</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600" b="1">
                          <a:effectLst/>
                          <a:latin typeface="Calibri" panose="020F0502020204030204" pitchFamily="34" charset="0"/>
                          <a:ea typeface="Calibri" panose="020F0502020204030204" pitchFamily="34" charset="0"/>
                          <a:cs typeface="Traditional Arabic" panose="02010000000000000000" pitchFamily="2" charset="-78"/>
                        </a:rPr>
                        <a:t>يعكس مشاعر الآخر لإظهار التفهم</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246865"/>
                  </a:ext>
                </a:extLst>
              </a:tr>
              <a:tr h="543285">
                <a:tc>
                  <a:txBody>
                    <a:bodyPr/>
                    <a:lstStyle/>
                    <a:p>
                      <a:pPr algn="r" rtl="1">
                        <a:lnSpc>
                          <a:spcPct val="107000"/>
                        </a:lnSpc>
                        <a:spcAft>
                          <a:spcPts val="800"/>
                        </a:spcAft>
                      </a:pPr>
                      <a:r>
                        <a:rPr lang="ar-SA" sz="1600" b="1">
                          <a:effectLst/>
                          <a:latin typeface="Calibri" panose="020F0502020204030204" pitchFamily="34" charset="0"/>
                          <a:ea typeface="Calibri" panose="020F0502020204030204" pitchFamily="34" charset="0"/>
                          <a:cs typeface="Traditional Arabic" panose="02010000000000000000" pitchFamily="2" charset="-78"/>
                        </a:rPr>
                        <a:t>يقاطع تعبير الآخر عن نفسه، أو يجعل هذا التعبير صعبًا</a:t>
                      </a:r>
                      <a:r>
                        <a:rPr lang="en-US" sz="1600" b="1">
                          <a:effectLst/>
                          <a:latin typeface="Traditional Arabic" panose="02010000000000000000" pitchFamily="2" charset="-78"/>
                          <a:ea typeface="Calibri" panose="020F0502020204030204" pitchFamily="34" charset="0"/>
                          <a:cs typeface="Arial" panose="020B0604020202020204" pitchFamily="34" charset="0"/>
                        </a:rPr>
                        <a:t>.</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600" b="1">
                          <a:effectLst/>
                          <a:latin typeface="Calibri" panose="020F0502020204030204" pitchFamily="34" charset="0"/>
                          <a:ea typeface="Calibri" panose="020F0502020204030204" pitchFamily="34" charset="0"/>
                          <a:cs typeface="Traditional Arabic" panose="02010000000000000000" pitchFamily="2" charset="-78"/>
                        </a:rPr>
                        <a:t>يشجع الآخر على التعبير عن أفكاره ومشاعره.</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7585847"/>
                  </a:ext>
                </a:extLst>
              </a:tr>
              <a:tr h="543285">
                <a:tc>
                  <a:txBody>
                    <a:bodyPr/>
                    <a:lstStyle/>
                    <a:p>
                      <a:pPr algn="r" rtl="1">
                        <a:lnSpc>
                          <a:spcPct val="107000"/>
                        </a:lnSpc>
                        <a:spcAft>
                          <a:spcPts val="800"/>
                        </a:spcAft>
                      </a:pPr>
                      <a:r>
                        <a:rPr lang="ar-SA" sz="1600" b="1" dirty="0">
                          <a:effectLst/>
                          <a:latin typeface="Calibri" panose="020F0502020204030204" pitchFamily="34" charset="0"/>
                          <a:ea typeface="Calibri" panose="020F0502020204030204" pitchFamily="34" charset="0"/>
                          <a:cs typeface="Traditional Arabic" panose="02010000000000000000" pitchFamily="2" charset="-78"/>
                        </a:rPr>
                        <a:t>يستجيب على نحو هامشي، ويحول الرسالة إلى اتجاه آخر.</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800"/>
                        </a:spcAft>
                      </a:pPr>
                      <a:r>
                        <a:rPr lang="ar-SA" sz="1600" b="1" dirty="0">
                          <a:effectLst/>
                          <a:latin typeface="Calibri" panose="020F0502020204030204" pitchFamily="34" charset="0"/>
                          <a:ea typeface="Calibri" panose="020F0502020204030204" pitchFamily="34" charset="0"/>
                          <a:cs typeface="Traditional Arabic" panose="02010000000000000000" pitchFamily="2" charset="-78"/>
                        </a:rPr>
                        <a:t>يستجيب على نحو مباشر وتام لما يقوله الآخر.</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7291" marR="672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215092"/>
                  </a:ext>
                </a:extLst>
              </a:tr>
            </a:tbl>
          </a:graphicData>
        </a:graphic>
      </p:graphicFrame>
    </p:spTree>
    <p:extLst>
      <p:ext uri="{BB962C8B-B14F-4D97-AF65-F5344CB8AC3E}">
        <p14:creationId xmlns:p14="http://schemas.microsoft.com/office/powerpoint/2010/main" val="1744157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74D461-4B20-200B-08D6-111AF3959601}"/>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محددات البعد الاتصالي في الحوار</a:t>
            </a:r>
          </a:p>
        </p:txBody>
      </p:sp>
      <p:sp>
        <p:nvSpPr>
          <p:cNvPr id="3" name="عنصر نائب للمحتوى 2">
            <a:extLst>
              <a:ext uri="{FF2B5EF4-FFF2-40B4-BE49-F238E27FC236}">
                <a16:creationId xmlns:a16="http://schemas.microsoft.com/office/drawing/2014/main" id="{CE135847-FAF3-C9E3-E677-FD8E64EFD32A}"/>
              </a:ext>
            </a:extLst>
          </p:cNvPr>
          <p:cNvSpPr>
            <a:spLocks noGrp="1"/>
          </p:cNvSpPr>
          <p:nvPr>
            <p:ph idx="1"/>
          </p:nvPr>
        </p:nvSpPr>
        <p:spPr/>
        <p:txBody>
          <a:bodyPr>
            <a:normAutofit fontScale="92500" lnSpcReduction="10000"/>
          </a:bodyPr>
          <a:lstStyle/>
          <a:p>
            <a:r>
              <a:rPr lang="ar-SA" sz="2100" b="1" dirty="0">
                <a:solidFill>
                  <a:schemeClr val="accent2">
                    <a:lumMod val="75000"/>
                  </a:schemeClr>
                </a:solidFill>
                <a:latin typeface="Traditional Arabic" panose="02010000000000000000" pitchFamily="2" charset="-78"/>
                <a:cs typeface="Traditional Arabic" panose="02010000000000000000" pitchFamily="2" charset="-78"/>
              </a:rPr>
              <a:t>الرصيد الذهني: </a:t>
            </a:r>
            <a:r>
              <a:rPr lang="ar-SA" sz="2100" b="1" dirty="0">
                <a:latin typeface="Traditional Arabic" panose="02010000000000000000" pitchFamily="2" charset="-78"/>
                <a:cs typeface="Traditional Arabic" panose="02010000000000000000" pitchFamily="2" charset="-78"/>
              </a:rPr>
              <a:t>ما تحتويه ذاكرة السامع أو المتحدث من معاني وروابط وذكريات حول الكلمة أو الجملة أو الأسماء المستخدمة في الرسالة – وتلعب الثقافة السائدة دوراً مهما في ذلك في إعطاء انطباع مسبق.</a:t>
            </a:r>
          </a:p>
          <a:p>
            <a:r>
              <a:rPr lang="ar-SA" sz="2100" b="1" dirty="0">
                <a:solidFill>
                  <a:schemeClr val="accent2">
                    <a:lumMod val="75000"/>
                  </a:schemeClr>
                </a:solidFill>
                <a:latin typeface="Traditional Arabic" panose="02010000000000000000" pitchFamily="2" charset="-78"/>
                <a:cs typeface="Traditional Arabic" panose="02010000000000000000" pitchFamily="2" charset="-78"/>
              </a:rPr>
              <a:t>القالب التعبيري</a:t>
            </a:r>
            <a:r>
              <a:rPr lang="ar-SA" sz="2100" b="1" dirty="0">
                <a:latin typeface="Traditional Arabic" panose="02010000000000000000" pitchFamily="2" charset="-78"/>
                <a:cs typeface="Traditional Arabic" panose="02010000000000000000" pitchFamily="2" charset="-78"/>
              </a:rPr>
              <a:t>: من بلاغة وتشبيهات وأمثلة وتساؤلات تثير الأذهان وتقرر الحقائق إلى غير ذلك.</a:t>
            </a:r>
          </a:p>
          <a:p>
            <a:r>
              <a:rPr lang="ar-SA" sz="2100" b="1" dirty="0">
                <a:solidFill>
                  <a:schemeClr val="accent2">
                    <a:lumMod val="75000"/>
                  </a:schemeClr>
                </a:solidFill>
                <a:latin typeface="Traditional Arabic" panose="02010000000000000000" pitchFamily="2" charset="-78"/>
                <a:cs typeface="Traditional Arabic" panose="02010000000000000000" pitchFamily="2" charset="-78"/>
              </a:rPr>
              <a:t>الحالة المزاجية</a:t>
            </a:r>
            <a:r>
              <a:rPr lang="ar-SA" sz="2100" b="1" dirty="0">
                <a:latin typeface="Traditional Arabic" panose="02010000000000000000" pitchFamily="2" charset="-78"/>
                <a:cs typeface="Traditional Arabic" panose="02010000000000000000" pitchFamily="2" charset="-78"/>
              </a:rPr>
              <a:t>: فالحالة الانفعالية من الغضب والحب وغيرها له أثر كبير على رسالة الحوار. كما قد لا تخدم الحالة النفسية  الحوار ولا قضاياه.</a:t>
            </a:r>
          </a:p>
          <a:p>
            <a:r>
              <a:rPr lang="ar-SA" sz="2100" b="1" dirty="0">
                <a:solidFill>
                  <a:schemeClr val="accent2">
                    <a:lumMod val="75000"/>
                  </a:schemeClr>
                </a:solidFill>
                <a:latin typeface="Traditional Arabic" panose="02010000000000000000" pitchFamily="2" charset="-78"/>
                <a:cs typeface="Traditional Arabic" panose="02010000000000000000" pitchFamily="2" charset="-78"/>
              </a:rPr>
              <a:t>الترتيب المنطقي</a:t>
            </a:r>
            <a:r>
              <a:rPr lang="ar-SA" sz="2100" b="1" dirty="0">
                <a:latin typeface="Traditional Arabic" panose="02010000000000000000" pitchFamily="2" charset="-78"/>
                <a:cs typeface="Traditional Arabic" panose="02010000000000000000" pitchFamily="2" charset="-78"/>
              </a:rPr>
              <a:t>: التسلسل الذهني الذي تقبله العقول والنصوص.</a:t>
            </a:r>
          </a:p>
          <a:p>
            <a:r>
              <a:rPr lang="ar-SA" sz="2100" b="1" dirty="0">
                <a:solidFill>
                  <a:schemeClr val="accent2">
                    <a:lumMod val="75000"/>
                  </a:schemeClr>
                </a:solidFill>
                <a:latin typeface="Traditional Arabic" panose="02010000000000000000" pitchFamily="2" charset="-78"/>
                <a:cs typeface="Traditional Arabic" panose="02010000000000000000" pitchFamily="2" charset="-78"/>
              </a:rPr>
              <a:t>الطاقة الاتصالية: </a:t>
            </a:r>
            <a:r>
              <a:rPr lang="ar-SA" sz="2100" b="1" dirty="0">
                <a:latin typeface="Traditional Arabic" panose="02010000000000000000" pitchFamily="2" charset="-78"/>
                <a:cs typeface="Traditional Arabic" panose="02010000000000000000" pitchFamily="2" charset="-78"/>
              </a:rPr>
              <a:t>الجو العام الذي يحيط بالرسالة فالداعية بإمكانه بابتسامة أن ينشر في داخل المتلقي ضوءا يسوده الرضا والاقتناع.</a:t>
            </a:r>
          </a:p>
          <a:p>
            <a:r>
              <a:rPr lang="ar-SA" sz="2100" b="1" dirty="0">
                <a:solidFill>
                  <a:schemeClr val="accent2">
                    <a:lumMod val="75000"/>
                  </a:schemeClr>
                </a:solidFill>
                <a:latin typeface="Traditional Arabic" panose="02010000000000000000" pitchFamily="2" charset="-78"/>
                <a:cs typeface="Traditional Arabic" panose="02010000000000000000" pitchFamily="2" charset="-78"/>
              </a:rPr>
              <a:t>الإيقاع: </a:t>
            </a:r>
            <a:r>
              <a:rPr lang="ar-SA" sz="2100" b="1" dirty="0">
                <a:latin typeface="Traditional Arabic" panose="02010000000000000000" pitchFamily="2" charset="-78"/>
                <a:cs typeface="Traditional Arabic" panose="02010000000000000000" pitchFamily="2" charset="-78"/>
              </a:rPr>
              <a:t>وهو سرعة تتابع الأفكار والجمل لأن لكل إيقاع دلالته ومواضيعه فمثلا على سبيل الوجدانيات لا يتناسب الإيقاع المتسارع</a:t>
            </a:r>
          </a:p>
          <a:p>
            <a:pPr marL="0" indent="0" algn="ctr">
              <a:buNone/>
            </a:pPr>
            <a:r>
              <a:rPr lang="ar-SA" sz="2100" b="1" dirty="0">
                <a:solidFill>
                  <a:srgbClr val="006600"/>
                </a:solidFill>
                <a:latin typeface="Traditional Arabic" panose="02010000000000000000" pitchFamily="2" charset="-78"/>
                <a:cs typeface="Traditional Arabic" panose="02010000000000000000" pitchFamily="2" charset="-78"/>
              </a:rPr>
              <a:t>(من يتعامل مع الجمهور لابد أن يطوّر أداة البعد الاتصالي للحوار)</a:t>
            </a:r>
          </a:p>
          <a:p>
            <a:endParaRPr lang="ar-SA" dirty="0"/>
          </a:p>
        </p:txBody>
      </p:sp>
    </p:spTree>
    <p:extLst>
      <p:ext uri="{BB962C8B-B14F-4D97-AF65-F5344CB8AC3E}">
        <p14:creationId xmlns:p14="http://schemas.microsoft.com/office/powerpoint/2010/main" val="2254986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0EEAE-47DE-4446-ABD5-736942A872A4}"/>
              </a:ext>
            </a:extLst>
          </p:cNvPr>
          <p:cNvSpPr>
            <a:spLocks noGrp="1"/>
          </p:cNvSpPr>
          <p:nvPr>
            <p:ph type="title"/>
          </p:nvPr>
        </p:nvSpPr>
        <p:spPr/>
        <p:txBody>
          <a:bodyPr>
            <a:normAutofit fontScale="90000"/>
          </a:bodyPr>
          <a:lstStyle/>
          <a:p>
            <a:pPr algn="ctr" rtl="1">
              <a:lnSpc>
                <a:spcPct val="107000"/>
              </a:lnSpc>
              <a:spcAft>
                <a:spcPts val="800"/>
              </a:spcAft>
            </a:pPr>
            <a:r>
              <a:rPr lang="ar-SA" sz="3200" b="1" dirty="0">
                <a:effectLst/>
                <a:latin typeface="Calibri" panose="020F0502020204030204" pitchFamily="34" charset="0"/>
                <a:ea typeface="Calibri" panose="020F0502020204030204" pitchFamily="34" charset="0"/>
                <a:cs typeface="Traditional Arabic" panose="02010000000000000000" pitchFamily="2" charset="-78"/>
              </a:rPr>
              <a:t>الطريقة المثلى للحديث أثناء الحوار</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0B7E5638-D2FE-4D34-8A1B-85A91C93214F}"/>
              </a:ext>
            </a:extLst>
          </p:cNvPr>
          <p:cNvSpPr>
            <a:spLocks noGrp="1"/>
          </p:cNvSpPr>
          <p:nvPr>
            <p:ph idx="1"/>
          </p:nvPr>
        </p:nvSpPr>
        <p:spPr/>
        <p:txBody>
          <a:bodyPr/>
          <a:lstStyle/>
          <a:p>
            <a:pPr marL="342900" lvl="0" indent="-342900" algn="r" rtl="1">
              <a:lnSpc>
                <a:spcPct val="107000"/>
              </a:lnSpc>
              <a:spcAft>
                <a:spcPts val="800"/>
              </a:spcAft>
              <a:buFont typeface="Symbol" panose="05050102010706020507" pitchFamily="18" charset="2"/>
              <a:buChar char=""/>
            </a:pPr>
            <a:r>
              <a:rPr lang="ar-SA" b="1" dirty="0">
                <a:effectLst/>
                <a:latin typeface="Calibri" panose="020F0502020204030204" pitchFamily="34" charset="0"/>
                <a:ea typeface="Calibri" panose="020F0502020204030204" pitchFamily="34" charset="0"/>
                <a:cs typeface="Traditional Arabic" panose="02010000000000000000" pitchFamily="2" charset="-78"/>
              </a:rPr>
              <a:t>التأني أثناء الحديث، وذلك أدعى لفهم الخطاب واستيعابه والتفكر فيه.</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b="1" dirty="0">
                <a:effectLst/>
                <a:latin typeface="Calibri" panose="020F0502020204030204" pitchFamily="34" charset="0"/>
                <a:ea typeface="Calibri" panose="020F0502020204030204" pitchFamily="34" charset="0"/>
                <a:cs typeface="Traditional Arabic" panose="02010000000000000000" pitchFamily="2" charset="-78"/>
              </a:rPr>
              <a:t>الإجمال ثم التفصيل، طرح فكرة الموضوع بكلمات قليلة مختصرة، ثم توضيحها بمزيد من التفصيل.</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b="1" dirty="0">
                <a:effectLst/>
                <a:latin typeface="Calibri" panose="020F0502020204030204" pitchFamily="34" charset="0"/>
                <a:ea typeface="Calibri" panose="020F0502020204030204" pitchFamily="34" charset="0"/>
                <a:cs typeface="Traditional Arabic" panose="02010000000000000000" pitchFamily="2" charset="-78"/>
              </a:rPr>
              <a:t>عدم الإكثار في الكلام حتى لا يتشتت الانتباه ويتسلل الملل.</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b="1" dirty="0">
                <a:effectLst/>
                <a:latin typeface="Calibri" panose="020F0502020204030204" pitchFamily="34" charset="0"/>
                <a:ea typeface="Calibri" panose="020F0502020204030204" pitchFamily="34" charset="0"/>
                <a:cs typeface="Traditional Arabic" panose="02010000000000000000" pitchFamily="2" charset="-78"/>
              </a:rPr>
              <a:t>المحافظة على نبرة صوتية هادئة وتجنب رفع الصوت.</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b="1" dirty="0">
                <a:effectLst/>
                <a:latin typeface="Calibri" panose="020F0502020204030204" pitchFamily="34" charset="0"/>
                <a:ea typeface="Calibri" panose="020F0502020204030204" pitchFamily="34" charset="0"/>
                <a:cs typeface="Traditional Arabic" panose="02010000000000000000" pitchFamily="2" charset="-78"/>
              </a:rPr>
              <a:t>عدم تكرار العبارات أو المواقف، إلا إذا كان الموضوع يستلزم ذلك.</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b="1" dirty="0">
                <a:effectLst/>
                <a:latin typeface="Calibri" panose="020F0502020204030204" pitchFamily="34" charset="0"/>
                <a:ea typeface="Calibri" panose="020F0502020204030204" pitchFamily="34" charset="0"/>
                <a:cs typeface="Traditional Arabic" panose="02010000000000000000" pitchFamily="2" charset="-78"/>
              </a:rPr>
              <a:t>عدم استخدام الألفاظ الأجنبية أو المصطلحات الغريبة، وإنما الحديث والتعبير عن الرأي بكلام أقرب للسماع والفهم. </a:t>
            </a:r>
            <a:endParaRPr lang="en-US"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177230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0B5C0-B5D4-4F32-98BE-C270CD5E2897}"/>
              </a:ext>
            </a:extLst>
          </p:cNvPr>
          <p:cNvSpPr>
            <a:spLocks noGrp="1"/>
          </p:cNvSpPr>
          <p:nvPr>
            <p:ph type="title"/>
          </p:nvPr>
        </p:nvSpPr>
        <p:spPr/>
        <p:txBody>
          <a:bodyPr>
            <a:normAutofit/>
          </a:bodyPr>
          <a:lstStyle/>
          <a:p>
            <a:pPr algn="ctr" rtl="1">
              <a:lnSpc>
                <a:spcPct val="107000"/>
              </a:lnSpc>
              <a:spcAft>
                <a:spcPts val="800"/>
              </a:spcAft>
            </a:pPr>
            <a:r>
              <a:rPr lang="ar-SA" sz="3200" b="1" dirty="0">
                <a:effectLst/>
                <a:latin typeface="Calibri" panose="020F0502020204030204" pitchFamily="34" charset="0"/>
                <a:ea typeface="Calibri" panose="020F0502020204030204" pitchFamily="34" charset="0"/>
                <a:cs typeface="Traditional Arabic" panose="02010000000000000000" pitchFamily="2" charset="-78"/>
              </a:rPr>
              <a:t>كيف نصحح أخطاء الآخرين؟</a:t>
            </a:r>
            <a:endParaRPr lang="en-US" dirty="0"/>
          </a:p>
        </p:txBody>
      </p:sp>
      <p:sp>
        <p:nvSpPr>
          <p:cNvPr id="3" name="Content Placeholder 2">
            <a:extLst>
              <a:ext uri="{FF2B5EF4-FFF2-40B4-BE49-F238E27FC236}">
                <a16:creationId xmlns:a16="http://schemas.microsoft.com/office/drawing/2014/main" id="{39E66BB5-8041-4272-9B6D-759D5B64EC69}"/>
              </a:ext>
            </a:extLst>
          </p:cNvPr>
          <p:cNvSpPr>
            <a:spLocks noGrp="1"/>
          </p:cNvSpPr>
          <p:nvPr>
            <p:ph idx="1"/>
          </p:nvPr>
        </p:nvSpPr>
        <p:spPr>
          <a:xfrm>
            <a:off x="1451579" y="1853754"/>
            <a:ext cx="9603275" cy="3612592"/>
          </a:xfrm>
        </p:spPr>
        <p:txBody>
          <a:bodyPr>
            <a:normAutofit lnSpcReduction="10000"/>
          </a:bodyPr>
          <a:lstStyle/>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التلميح دون التصريح (تصحيح الخطأ بشكل غير مباشر)</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تجنب أوقات اللجاج والمواجهة، واختيار الأوقات والبيئات المناسبة لتصحيح الخطأ.</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التصحيح عن طريق طرف آخر </a:t>
            </a:r>
          </a:p>
          <a:p>
            <a:pPr marL="0" lvl="0" indent="0" algn="ctr" rtl="1">
              <a:lnSpc>
                <a:spcPct val="107000"/>
              </a:lnSpc>
              <a:spcAft>
                <a:spcPts val="800"/>
              </a:spcAft>
              <a:buNone/>
            </a:pPr>
            <a:r>
              <a:rPr lang="ar-SA" sz="1700" dirty="0">
                <a:effectLst/>
                <a:latin typeface="Calibri" panose="020F0502020204030204" pitchFamily="34" charset="0"/>
                <a:ea typeface="Calibri" panose="020F0502020204030204" pitchFamily="34" charset="0"/>
                <a:cs typeface="Traditional Arabic" panose="02010000000000000000" pitchFamily="2" charset="-78"/>
              </a:rPr>
              <a:t>(مواجهة المخطئ بالخطأ قد يؤثر في نفسيته ويشكل ردة فعل لديه أو يهينه أمام الآخرين، ولكن تصحيح الخطأ من طرف ثالث قد يكون أدعى لتقبله للخطأ).</a:t>
            </a:r>
            <a:endParaRPr lang="en-US" sz="17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تعليل سبب الخطأ، وذلك حتى يدرك المخطئ السبب فيكون أقرب للتجاوز عنه.</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إتاحة الفرصة أمام المخطئ لمراجعة نفسه ويصحح ذاته.</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استخدام أسلوب الثناء وذكر المحاسن، قبل التنبيه على الخطأ.</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18613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27E38-BC86-4D5A-BD0C-5BE23AE068AE}"/>
              </a:ext>
            </a:extLst>
          </p:cNvPr>
          <p:cNvSpPr>
            <a:spLocks noGrp="1"/>
          </p:cNvSpPr>
          <p:nvPr>
            <p:ph type="title"/>
          </p:nvPr>
        </p:nvSpPr>
        <p:spPr/>
        <p:txBody>
          <a:bodyPr>
            <a:normAutofit fontScale="90000"/>
          </a:bodyPr>
          <a:lstStyle/>
          <a:p>
            <a:pPr algn="ctr" rtl="1">
              <a:lnSpc>
                <a:spcPct val="107000"/>
              </a:lnSpc>
              <a:spcAft>
                <a:spcPts val="800"/>
              </a:spcAft>
            </a:pPr>
            <a:r>
              <a:rPr lang="ar-SA" sz="3200" b="1" dirty="0">
                <a:effectLst/>
                <a:latin typeface="Calibri" panose="020F0502020204030204" pitchFamily="34" charset="0"/>
                <a:ea typeface="Calibri" panose="020F0502020204030204" pitchFamily="34" charset="0"/>
                <a:cs typeface="Traditional Arabic" panose="02010000000000000000" pitchFamily="2" charset="-78"/>
              </a:rPr>
              <a:t>آداب للحوار مع الآخر</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B4038C5F-0645-43E7-9C46-AC4BB00BE9FB}"/>
              </a:ext>
            </a:extLst>
          </p:cNvPr>
          <p:cNvSpPr>
            <a:spLocks noGrp="1"/>
          </p:cNvSpPr>
          <p:nvPr>
            <p:ph idx="1"/>
          </p:nvPr>
        </p:nvSpPr>
        <p:spPr/>
        <p:txBody>
          <a:bodyPr>
            <a:normAutofit fontScale="92500" lnSpcReduction="10000"/>
          </a:bodyPr>
          <a:lstStyle/>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استخدام أحب الأسماء أو الألقاب وأقربها لقلب الطرف الآخر.</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تقدير الشخص وإعطاءه المنزلة والمكانة التي يستحقها (سواء بذكر لقبه العلمي أو منصبه الإداري أو إعطاءه صدارة المجلس....الخ)</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تصديق المتحدث والإشادة بحديثه.</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الثناء على المتحدث وذكر محاسنه ومواقفه المشرفة.</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التبسم والبشاشة وطلاقة الوجه.</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التفاعل الحسي والمعنوي مع الطرف الآخر والمزاح غير المخل.</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الدعاء للمحاور.</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03293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4CF5E-E999-4CDA-BE33-14F626C8357E}"/>
              </a:ext>
            </a:extLst>
          </p:cNvPr>
          <p:cNvSpPr>
            <a:spLocks noGrp="1"/>
          </p:cNvSpPr>
          <p:nvPr>
            <p:ph type="title"/>
          </p:nvPr>
        </p:nvSpPr>
        <p:spPr/>
        <p:txBody>
          <a:bodyPr>
            <a:normAutofit fontScale="90000"/>
          </a:bodyPr>
          <a:lstStyle/>
          <a:p>
            <a:pPr algn="ctr" rtl="1">
              <a:lnSpc>
                <a:spcPct val="107000"/>
              </a:lnSpc>
              <a:spcAft>
                <a:spcPts val="800"/>
              </a:spcAft>
            </a:pPr>
            <a:r>
              <a:rPr lang="ar-SA" sz="3200" b="1" dirty="0">
                <a:effectLst/>
                <a:latin typeface="Calibri" panose="020F0502020204030204" pitchFamily="34" charset="0"/>
                <a:ea typeface="Calibri" panose="020F0502020204030204" pitchFamily="34" charset="0"/>
                <a:cs typeface="Traditional Arabic" panose="02010000000000000000" pitchFamily="2" charset="-78"/>
              </a:rPr>
              <a:t>كيف نواجه الخطأ وننبه إليه؟</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4BB445EA-C1F4-48D5-BA3B-4C6E53ED2AB9}"/>
              </a:ext>
            </a:extLst>
          </p:cNvPr>
          <p:cNvSpPr>
            <a:spLocks noGrp="1"/>
          </p:cNvSpPr>
          <p:nvPr>
            <p:ph idx="1"/>
          </p:nvPr>
        </p:nvSpPr>
        <p:spPr/>
        <p:txBody>
          <a:bodyPr>
            <a:normAutofit/>
          </a:bodyPr>
          <a:lstStyle/>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الرفق واللين وتجنب التعنيف والكلام القاسي.</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عدم معاتبة المخطئ  (وخاصة أمام الآخرين). </a:t>
            </a: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تجنب استخدام لغة الجسد التي تدل على التهديد أو الغلظة، والمحافظة على تعبيرات الوجه التي تدل على القبول والموافقة وتجنب تعبيرات الغضب أو الملل ...</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إذا واجهنا موقفا فيه غلظة فلا نرد بنفس الأسلوب بل نقابل الإساءة بالإحسان.</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Symbol" panose="05050102010706020507" pitchFamily="18" charset="2"/>
              <a:buChar char=""/>
            </a:pPr>
            <a:r>
              <a:rPr lang="ar-SA" sz="2000" b="1" dirty="0">
                <a:effectLst/>
                <a:latin typeface="Calibri" panose="020F0502020204030204" pitchFamily="34" charset="0"/>
                <a:ea typeface="Calibri" panose="020F0502020204030204" pitchFamily="34" charset="0"/>
                <a:cs typeface="Traditional Arabic" panose="02010000000000000000" pitchFamily="2" charset="-78"/>
              </a:rPr>
              <a:t>نعامل الناس بأخلاقنا نحن لا بأخلاقها.</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72720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F5E68F3-4C00-2A40-12B2-0AB30F48C59B}"/>
              </a:ext>
            </a:extLst>
          </p:cNvPr>
          <p:cNvSpPr>
            <a:spLocks noGrp="1"/>
          </p:cNvSpPr>
          <p:nvPr>
            <p:ph type="title"/>
          </p:nvPr>
        </p:nvSpPr>
        <p:spPr/>
        <p:txBody>
          <a:bodyPr/>
          <a:lstStyle/>
          <a:p>
            <a:pPr algn="ctr"/>
            <a:r>
              <a:rPr lang="ar-SA" sz="3200" b="1" dirty="0">
                <a:latin typeface="Traditional Arabic" panose="02010000000000000000" pitchFamily="2" charset="-78"/>
                <a:cs typeface="Traditional Arabic" panose="02010000000000000000" pitchFamily="2" charset="-78"/>
              </a:rPr>
              <a:t>معلومة إثرائية: صنع الأقوياء </a:t>
            </a:r>
          </a:p>
        </p:txBody>
      </p:sp>
      <p:sp>
        <p:nvSpPr>
          <p:cNvPr id="3" name="عنصر نائب للمحتوى 2">
            <a:extLst>
              <a:ext uri="{FF2B5EF4-FFF2-40B4-BE49-F238E27FC236}">
                <a16:creationId xmlns:a16="http://schemas.microsoft.com/office/drawing/2014/main" id="{FA4B3FA3-27A8-8412-8304-8293ABE4A356}"/>
              </a:ext>
            </a:extLst>
          </p:cNvPr>
          <p:cNvSpPr>
            <a:spLocks noGrp="1"/>
          </p:cNvSpPr>
          <p:nvPr>
            <p:ph idx="1"/>
          </p:nvPr>
        </p:nvSpPr>
        <p:spPr>
          <a:xfrm>
            <a:off x="1451579" y="1663338"/>
            <a:ext cx="9603275" cy="3803008"/>
          </a:xfrm>
        </p:spPr>
        <p:txBody>
          <a:bodyPr>
            <a:normAutofit fontScale="92500" lnSpcReduction="20000"/>
          </a:bodyPr>
          <a:lstStyle/>
          <a:p>
            <a:pPr marL="0" indent="0">
              <a:buNone/>
            </a:pPr>
            <a:endParaRPr lang="ar-SA" dirty="0"/>
          </a:p>
          <a:p>
            <a:pPr>
              <a:lnSpc>
                <a:spcPct val="150000"/>
              </a:lnSpc>
            </a:pPr>
            <a:r>
              <a:rPr lang="ar-SA" sz="2400" b="1" dirty="0">
                <a:latin typeface="Traditional Arabic" panose="02010000000000000000" pitchFamily="2" charset="-78"/>
                <a:cs typeface="Traditional Arabic" panose="02010000000000000000" pitchFamily="2" charset="-78"/>
              </a:rPr>
              <a:t>الطريق الصحيح الذي تشارك فيه النجاح مع الآخرين والذين سيأتون من بعدك، أن تقدّم لهم نصائح من واقع التجربة، </a:t>
            </a:r>
            <a:r>
              <a:rPr lang="ar-SA" sz="2400" b="1" dirty="0">
                <a:solidFill>
                  <a:schemeClr val="accent1"/>
                </a:solidFill>
                <a:latin typeface="Traditional Arabic" panose="02010000000000000000" pitchFamily="2" charset="-78"/>
                <a:cs typeface="Traditional Arabic" panose="02010000000000000000" pitchFamily="2" charset="-78"/>
              </a:rPr>
              <a:t>فتلمس تجارب من سبقوك واجمعها ودونها بشكل منظم</a:t>
            </a:r>
            <a:r>
              <a:rPr lang="ar-SA" sz="2400" b="1" dirty="0">
                <a:latin typeface="Traditional Arabic" panose="02010000000000000000" pitchFamily="2" charset="-78"/>
                <a:cs typeface="Traditional Arabic" panose="02010000000000000000" pitchFamily="2" charset="-78"/>
              </a:rPr>
              <a:t>. </a:t>
            </a:r>
          </a:p>
          <a:p>
            <a:pPr>
              <a:lnSpc>
                <a:spcPct val="150000"/>
              </a:lnSpc>
            </a:pPr>
            <a:r>
              <a:rPr lang="ar-SA" sz="2400" b="1" dirty="0">
                <a:solidFill>
                  <a:schemeClr val="accent1"/>
                </a:solidFill>
                <a:latin typeface="Traditional Arabic" panose="02010000000000000000" pitchFamily="2" charset="-78"/>
                <a:cs typeface="Traditional Arabic" panose="02010000000000000000" pitchFamily="2" charset="-78"/>
              </a:rPr>
              <a:t>التدريب صورة من صور التعليم وهو من الطرق المثلى لنقل الخبرة</a:t>
            </a:r>
            <a:r>
              <a:rPr lang="ar-SA" sz="2400" b="1" dirty="0">
                <a:latin typeface="Traditional Arabic" panose="02010000000000000000" pitchFamily="2" charset="-78"/>
                <a:cs typeface="Traditional Arabic" panose="02010000000000000000" pitchFamily="2" charset="-78"/>
              </a:rPr>
              <a:t>، ها أنت تشاهد مثلا مدرّب فريق الكرة بارع في التدريب أكثر من لو مارس اللعبة.</a:t>
            </a:r>
          </a:p>
          <a:p>
            <a:pPr>
              <a:lnSpc>
                <a:spcPct val="150000"/>
              </a:lnSpc>
            </a:pPr>
            <a:r>
              <a:rPr lang="ar-SA" sz="2400" b="1" dirty="0">
                <a:latin typeface="Traditional Arabic" panose="02010000000000000000" pitchFamily="2" charset="-78"/>
                <a:cs typeface="Traditional Arabic" panose="02010000000000000000" pitchFamily="2" charset="-78"/>
              </a:rPr>
              <a:t> الآن أنت هنا، ما الطموحات التي ترغب بها: فلو قلنا أنك تريد أن تكون قائداً لابد أن تصنع القادة، وإذن </a:t>
            </a:r>
            <a:r>
              <a:rPr lang="ar-SA" sz="2400" b="1" dirty="0">
                <a:solidFill>
                  <a:schemeClr val="accent1"/>
                </a:solidFill>
                <a:latin typeface="Traditional Arabic" panose="02010000000000000000" pitchFamily="2" charset="-78"/>
                <a:cs typeface="Traditional Arabic" panose="02010000000000000000" pitchFamily="2" charset="-78"/>
              </a:rPr>
              <a:t>لا بد أن تقدّم لمن معك تدريب يمنحهم الخبرة ويصنع نماذج تؤدّي الدور عنك.</a:t>
            </a:r>
            <a:br>
              <a:rPr lang="ar-SA" dirty="0">
                <a:solidFill>
                  <a:schemeClr val="accent1"/>
                </a:solidFill>
              </a:rPr>
            </a:br>
            <a:endParaRPr lang="ar-SA" dirty="0">
              <a:solidFill>
                <a:schemeClr val="accent1"/>
              </a:solidFill>
            </a:endParaRPr>
          </a:p>
          <a:p>
            <a:endParaRPr lang="ar-SA" dirty="0"/>
          </a:p>
        </p:txBody>
      </p:sp>
    </p:spTree>
    <p:extLst>
      <p:ext uri="{BB962C8B-B14F-4D97-AF65-F5344CB8AC3E}">
        <p14:creationId xmlns:p14="http://schemas.microsoft.com/office/powerpoint/2010/main" val="3105683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88A940C-AACA-D717-8E49-AF8CE885E2C0}"/>
              </a:ext>
            </a:extLst>
          </p:cNvPr>
          <p:cNvSpPr>
            <a:spLocks noGrp="1"/>
          </p:cNvSpPr>
          <p:nvPr>
            <p:ph type="title"/>
          </p:nvPr>
        </p:nvSpPr>
        <p:spPr/>
        <p:txBody>
          <a:bodyPr/>
          <a:lstStyle/>
          <a:p>
            <a:pPr algn="ctr"/>
            <a:r>
              <a:rPr lang="ar-SA" b="1" dirty="0">
                <a:latin typeface="Traditional Arabic" panose="02020603050405020304" pitchFamily="18" charset="-78"/>
                <a:cs typeface="Traditional Arabic" panose="02020603050405020304" pitchFamily="18" charset="-78"/>
              </a:rPr>
              <a:t>الحوار المجتمعي وفن تخفيف التعصب</a:t>
            </a:r>
          </a:p>
        </p:txBody>
      </p:sp>
      <p:sp>
        <p:nvSpPr>
          <p:cNvPr id="3" name="عنصر نائب للمحتوى 2">
            <a:extLst>
              <a:ext uri="{FF2B5EF4-FFF2-40B4-BE49-F238E27FC236}">
                <a16:creationId xmlns:a16="http://schemas.microsoft.com/office/drawing/2014/main" id="{504E85CC-8088-913A-D0B0-8B3CF826E501}"/>
              </a:ext>
            </a:extLst>
          </p:cNvPr>
          <p:cNvSpPr>
            <a:spLocks noGrp="1"/>
          </p:cNvSpPr>
          <p:nvPr>
            <p:ph idx="1"/>
          </p:nvPr>
        </p:nvSpPr>
        <p:spPr/>
        <p:txBody>
          <a:bodyPr>
            <a:normAutofit/>
          </a:bodyPr>
          <a:lstStyle/>
          <a:p>
            <a:pPr marL="0" indent="0">
              <a:buNone/>
            </a:pPr>
            <a:r>
              <a:rPr lang="ar-SA" b="1" dirty="0">
                <a:latin typeface="Traditional Arabic" panose="02010000000000000000" pitchFamily="2" charset="-78"/>
                <a:cs typeface="Traditional Arabic" panose="02010000000000000000" pitchFamily="2" charset="-78"/>
              </a:rPr>
              <a:t>تم إجراء دراسة استطلاعية لتحديد المشكلات التي ترتبط بالتعصب ( مشكلات سلوكية)، فكانت على الوجه الآتي: </a:t>
            </a:r>
          </a:p>
          <a:p>
            <a:pPr marL="174625" indent="0" algn="ctr">
              <a:lnSpc>
                <a:spcPct val="150000"/>
              </a:lnSpc>
              <a:buNone/>
              <a:tabLst>
                <a:tab pos="9144000" algn="l"/>
              </a:tabLst>
            </a:pPr>
            <a:r>
              <a:rPr lang="ar-SA" sz="2400" b="1" dirty="0">
                <a:solidFill>
                  <a:schemeClr val="accent1">
                    <a:lumMod val="75000"/>
                  </a:schemeClr>
                </a:solidFill>
                <a:latin typeface="Traditional Arabic" panose="02010000000000000000" pitchFamily="2" charset="-78"/>
                <a:cs typeface="Traditional Arabic" panose="02010000000000000000" pitchFamily="2" charset="-78"/>
              </a:rPr>
              <a:t>عدم القدرة على التعبير عن الآراء – عدم احترام  الآخرين لبعضهم البعض – عدم تحديد نقاط الالتقاء وتنميتها</a:t>
            </a:r>
          </a:p>
          <a:p>
            <a:pPr marL="174625" indent="0" algn="ctr">
              <a:lnSpc>
                <a:spcPct val="150000"/>
              </a:lnSpc>
              <a:buNone/>
              <a:tabLst>
                <a:tab pos="9144000" algn="l"/>
              </a:tabLst>
            </a:pPr>
            <a:r>
              <a:rPr lang="ar-SA" sz="2400" b="1" dirty="0">
                <a:solidFill>
                  <a:schemeClr val="accent1">
                    <a:lumMod val="75000"/>
                  </a:schemeClr>
                </a:solidFill>
                <a:latin typeface="Traditional Arabic" panose="02010000000000000000" pitchFamily="2" charset="-78"/>
                <a:cs typeface="Traditional Arabic" panose="02010000000000000000" pitchFamily="2" charset="-78"/>
              </a:rPr>
              <a:t>نقص الوازع الديني - تحيز البعض لمعارفهم وأقربائهم "العلاقات الاجتماعية" – عدم الإنصات- عدم المشاركة</a:t>
            </a:r>
          </a:p>
          <a:p>
            <a:pPr marL="174625" indent="0" algn="ctr">
              <a:lnSpc>
                <a:spcPct val="150000"/>
              </a:lnSpc>
              <a:buNone/>
              <a:tabLst>
                <a:tab pos="9144000" algn="l"/>
              </a:tabLst>
            </a:pPr>
            <a:r>
              <a:rPr lang="ar-SA" sz="2400" b="1" dirty="0">
                <a:solidFill>
                  <a:schemeClr val="accent1">
                    <a:lumMod val="75000"/>
                  </a:schemeClr>
                </a:solidFill>
                <a:latin typeface="Traditional Arabic" panose="02010000000000000000" pitchFamily="2" charset="-78"/>
                <a:cs typeface="Traditional Arabic" panose="02010000000000000000" pitchFamily="2" charset="-78"/>
              </a:rPr>
              <a:t>الانطواء واللامبالاة - عدم تحمل المسؤولية -  عدم احترام آراء الآخرين - عدم التعاون – العدوانية.</a:t>
            </a:r>
          </a:p>
          <a:p>
            <a:endParaRPr lang="ar-SA" dirty="0"/>
          </a:p>
        </p:txBody>
      </p:sp>
    </p:spTree>
    <p:extLst>
      <p:ext uri="{BB962C8B-B14F-4D97-AF65-F5344CB8AC3E}">
        <p14:creationId xmlns:p14="http://schemas.microsoft.com/office/powerpoint/2010/main" val="1161482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8A41F3-505B-27E4-4685-C14725636311}"/>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في الختام </a:t>
            </a:r>
          </a:p>
        </p:txBody>
      </p:sp>
      <p:sp>
        <p:nvSpPr>
          <p:cNvPr id="3" name="عنصر نائب للمحتوى 2">
            <a:extLst>
              <a:ext uri="{FF2B5EF4-FFF2-40B4-BE49-F238E27FC236}">
                <a16:creationId xmlns:a16="http://schemas.microsoft.com/office/drawing/2014/main" id="{8B987890-DA63-C8CB-075D-887CC5747DD1}"/>
              </a:ext>
            </a:extLst>
          </p:cNvPr>
          <p:cNvSpPr>
            <a:spLocks noGrp="1"/>
          </p:cNvSpPr>
          <p:nvPr>
            <p:ph idx="1"/>
          </p:nvPr>
        </p:nvSpPr>
        <p:spPr/>
        <p:txBody>
          <a:bodyPr>
            <a:normAutofit/>
          </a:bodyPr>
          <a:lstStyle/>
          <a:p>
            <a:pPr marL="0" indent="0" algn="ctr">
              <a:lnSpc>
                <a:spcPct val="200000"/>
              </a:lnSpc>
              <a:buNone/>
            </a:pPr>
            <a:r>
              <a:rPr lang="ar-SA" sz="2800" b="1" dirty="0">
                <a:effectLst/>
                <a:latin typeface="Traditional Arabic" panose="02010000000000000000" pitchFamily="2" charset="-78"/>
                <a:cs typeface="Traditional Arabic" panose="02010000000000000000" pitchFamily="2" charset="-78"/>
              </a:rPr>
              <a:t>"والكلام الرقيق مصايد القلوب، إن منه لما يستعطف المستشيط غيظاً، </a:t>
            </a:r>
            <a:r>
              <a:rPr lang="ar-SA" sz="2800" b="1" dirty="0" err="1">
                <a:effectLst/>
                <a:latin typeface="Traditional Arabic" panose="02010000000000000000" pitchFamily="2" charset="-78"/>
                <a:cs typeface="Traditional Arabic" panose="02010000000000000000" pitchFamily="2" charset="-78"/>
              </a:rPr>
              <a:t>والمندمل</a:t>
            </a:r>
            <a:r>
              <a:rPr lang="ar-SA" sz="2800" b="1" dirty="0">
                <a:effectLst/>
                <a:latin typeface="Traditional Arabic" panose="02010000000000000000" pitchFamily="2" charset="-78"/>
                <a:cs typeface="Traditional Arabic" panose="02010000000000000000" pitchFamily="2" charset="-78"/>
              </a:rPr>
              <a:t> حقداً، حتى يطفئ جمرة غيظه، ويستل دفائن حقده، وإن منه لما يستميل قلب اللئيم، ويأخذ بسمع الكريم وبصره"</a:t>
            </a:r>
          </a:p>
          <a:p>
            <a:pPr marL="0" indent="0" algn="l">
              <a:buNone/>
            </a:pPr>
            <a:r>
              <a:rPr lang="ar-SA" sz="1600" b="1" dirty="0">
                <a:effectLst/>
                <a:latin typeface="Traditional Arabic" panose="02010000000000000000" pitchFamily="2" charset="-78"/>
                <a:cs typeface="Traditional Arabic" panose="02010000000000000000" pitchFamily="2" charset="-78"/>
              </a:rPr>
              <a:t>ابن عبد ربه في العقد الفريد</a:t>
            </a:r>
          </a:p>
          <a:p>
            <a:pPr marL="0" indent="0" algn="ctr">
              <a:buNone/>
            </a:pPr>
            <a:r>
              <a:rPr lang="ar-SA" sz="2400" b="1" dirty="0" err="1">
                <a:effectLst/>
                <a:latin typeface="KFGQPC HAFS Uthmanic Script" panose="02000000000000000000" pitchFamily="2" charset="-78"/>
                <a:cs typeface="KFGQPC HAFS Uthmanic Script" panose="02000000000000000000" pitchFamily="2" charset="-78"/>
              </a:rPr>
              <a:t>ﵟدَعۡوَىٰهُمۡ</a:t>
            </a:r>
            <a:r>
              <a:rPr lang="ar-SA" sz="2400" b="1" dirty="0">
                <a:effectLst/>
                <a:latin typeface="KFGQPC HAFS Uthmanic Script" panose="02000000000000000000" pitchFamily="2" charset="-78"/>
                <a:cs typeface="KFGQPC HAFS Uthmanic Script" panose="02000000000000000000" pitchFamily="2" charset="-78"/>
              </a:rPr>
              <a:t> فِيهَا </a:t>
            </a:r>
            <a:r>
              <a:rPr lang="ar-SA" sz="2400" b="1" dirty="0" err="1">
                <a:effectLst/>
                <a:latin typeface="KFGQPC HAFS Uthmanic Script" panose="02000000000000000000" pitchFamily="2" charset="-78"/>
                <a:cs typeface="KFGQPC HAFS Uthmanic Script" panose="02000000000000000000" pitchFamily="2" charset="-78"/>
              </a:rPr>
              <a:t>سُبۡحَٰنَكَ</a:t>
            </a:r>
            <a:r>
              <a:rPr lang="ar-SA" sz="2400" b="1" dirty="0">
                <a:effectLst/>
                <a:latin typeface="KFGQPC HAFS Uthmanic Script" panose="02000000000000000000" pitchFamily="2" charset="-78"/>
                <a:cs typeface="KFGQPC HAFS Uthmanic Script" panose="02000000000000000000" pitchFamily="2" charset="-78"/>
              </a:rPr>
              <a:t> </a:t>
            </a:r>
            <a:r>
              <a:rPr lang="ar-SA" sz="2400" b="1" dirty="0" err="1">
                <a:effectLst/>
                <a:latin typeface="KFGQPC HAFS Uthmanic Script" panose="02000000000000000000" pitchFamily="2" charset="-78"/>
                <a:cs typeface="KFGQPC HAFS Uthmanic Script" panose="02000000000000000000" pitchFamily="2" charset="-78"/>
              </a:rPr>
              <a:t>ٱللَّهُمَّ</a:t>
            </a:r>
            <a:r>
              <a:rPr lang="ar-SA" sz="2400" b="1" dirty="0">
                <a:effectLst/>
                <a:latin typeface="KFGQPC HAFS Uthmanic Script" panose="02000000000000000000" pitchFamily="2" charset="-78"/>
                <a:cs typeface="KFGQPC HAFS Uthmanic Script" panose="02000000000000000000" pitchFamily="2" charset="-78"/>
              </a:rPr>
              <a:t> </a:t>
            </a:r>
            <a:r>
              <a:rPr lang="ar-SA" sz="2400" b="1" dirty="0" err="1">
                <a:effectLst/>
                <a:latin typeface="KFGQPC HAFS Uthmanic Script" panose="02000000000000000000" pitchFamily="2" charset="-78"/>
                <a:cs typeface="KFGQPC HAFS Uthmanic Script" panose="02000000000000000000" pitchFamily="2" charset="-78"/>
              </a:rPr>
              <a:t>وَتَحِيَّتُهُمۡ</a:t>
            </a:r>
            <a:r>
              <a:rPr lang="ar-SA" sz="2400" b="1" dirty="0">
                <a:effectLst/>
                <a:latin typeface="KFGQPC HAFS Uthmanic Script" panose="02000000000000000000" pitchFamily="2" charset="-78"/>
                <a:cs typeface="KFGQPC HAFS Uthmanic Script" panose="02000000000000000000" pitchFamily="2" charset="-78"/>
              </a:rPr>
              <a:t> فِيهَا </a:t>
            </a:r>
            <a:r>
              <a:rPr lang="ar-SA" sz="2400" b="1" dirty="0" err="1">
                <a:effectLst/>
                <a:latin typeface="KFGQPC HAFS Uthmanic Script" panose="02000000000000000000" pitchFamily="2" charset="-78"/>
                <a:cs typeface="KFGQPC HAFS Uthmanic Script" panose="02000000000000000000" pitchFamily="2" charset="-78"/>
              </a:rPr>
              <a:t>سَلَٰمٞۚ</a:t>
            </a:r>
            <a:r>
              <a:rPr lang="ar-SA" sz="2400" b="1" dirty="0">
                <a:effectLst/>
                <a:latin typeface="KFGQPC HAFS Uthmanic Script" panose="02000000000000000000" pitchFamily="2" charset="-78"/>
                <a:cs typeface="KFGQPC HAFS Uthmanic Script" panose="02000000000000000000" pitchFamily="2" charset="-78"/>
              </a:rPr>
              <a:t> </a:t>
            </a:r>
            <a:r>
              <a:rPr lang="ar-SA" sz="2400" b="1" dirty="0" err="1">
                <a:effectLst/>
                <a:latin typeface="KFGQPC HAFS Uthmanic Script" panose="02000000000000000000" pitchFamily="2" charset="-78"/>
                <a:cs typeface="KFGQPC HAFS Uthmanic Script" panose="02000000000000000000" pitchFamily="2" charset="-78"/>
              </a:rPr>
              <a:t>وَءَاخِرُ</a:t>
            </a:r>
            <a:r>
              <a:rPr lang="ar-SA" sz="2400" b="1" dirty="0">
                <a:effectLst/>
                <a:latin typeface="KFGQPC HAFS Uthmanic Script" panose="02000000000000000000" pitchFamily="2" charset="-78"/>
                <a:cs typeface="KFGQPC HAFS Uthmanic Script" panose="02000000000000000000" pitchFamily="2" charset="-78"/>
              </a:rPr>
              <a:t> </a:t>
            </a:r>
            <a:r>
              <a:rPr lang="ar-SA" sz="2400" b="1" dirty="0" err="1">
                <a:effectLst/>
                <a:latin typeface="KFGQPC HAFS Uthmanic Script" panose="02000000000000000000" pitchFamily="2" charset="-78"/>
                <a:cs typeface="KFGQPC HAFS Uthmanic Script" panose="02000000000000000000" pitchFamily="2" charset="-78"/>
              </a:rPr>
              <a:t>دَعۡوَىٰهُمۡ</a:t>
            </a:r>
            <a:r>
              <a:rPr lang="ar-SA" sz="2400" b="1" dirty="0">
                <a:effectLst/>
                <a:latin typeface="KFGQPC HAFS Uthmanic Script" panose="02000000000000000000" pitchFamily="2" charset="-78"/>
                <a:cs typeface="KFGQPC HAFS Uthmanic Script" panose="02000000000000000000" pitchFamily="2" charset="-78"/>
              </a:rPr>
              <a:t> ‌أَنِ ‌</a:t>
            </a:r>
            <a:r>
              <a:rPr lang="ar-SA" sz="2400" b="1" dirty="0" err="1">
                <a:effectLst/>
                <a:latin typeface="KFGQPC HAFS Uthmanic Script" panose="02000000000000000000" pitchFamily="2" charset="-78"/>
                <a:cs typeface="KFGQPC HAFS Uthmanic Script" panose="02000000000000000000" pitchFamily="2" charset="-78"/>
              </a:rPr>
              <a:t>ٱلۡحَمۡدُ</a:t>
            </a:r>
            <a:r>
              <a:rPr lang="ar-SA" sz="2400" b="1" dirty="0">
                <a:effectLst/>
                <a:latin typeface="KFGQPC HAFS Uthmanic Script" panose="02000000000000000000" pitchFamily="2" charset="-78"/>
                <a:cs typeface="KFGQPC HAFS Uthmanic Script" panose="02000000000000000000" pitchFamily="2" charset="-78"/>
              </a:rPr>
              <a:t> ‌لِلَّهِ ‌رَبِّ ‌</a:t>
            </a:r>
            <a:r>
              <a:rPr lang="ar-SA" sz="2400" b="1" dirty="0" err="1">
                <a:effectLst/>
                <a:latin typeface="KFGQPC HAFS Uthmanic Script" panose="02000000000000000000" pitchFamily="2" charset="-78"/>
                <a:cs typeface="KFGQPC HAFS Uthmanic Script" panose="02000000000000000000" pitchFamily="2" charset="-78"/>
              </a:rPr>
              <a:t>ٱلۡعَٰلَمِينَﵞ</a:t>
            </a:r>
            <a:r>
              <a:rPr lang="ar-SA" sz="2400" b="1" dirty="0">
                <a:effectLst/>
                <a:latin typeface="Traditional Naskh" panose="02010000000000000000" pitchFamily="2" charset="-78"/>
                <a:cs typeface="Traditional Naskh" panose="02010000000000000000" pitchFamily="2" charset="-78"/>
              </a:rPr>
              <a:t> </a:t>
            </a:r>
            <a:r>
              <a:rPr lang="ar-SA" sz="1800" b="1" dirty="0">
                <a:effectLst/>
                <a:latin typeface="Traditional Naskh" panose="02010000000000000000" pitchFamily="2" charset="-78"/>
                <a:cs typeface="Traditional Naskh" panose="02010000000000000000" pitchFamily="2" charset="-78"/>
              </a:rPr>
              <a:t>يونس: 10 </a:t>
            </a:r>
            <a:endParaRPr lang="ar-SA" sz="1800" b="1" dirty="0"/>
          </a:p>
        </p:txBody>
      </p:sp>
    </p:spTree>
    <p:extLst>
      <p:ext uri="{BB962C8B-B14F-4D97-AF65-F5344CB8AC3E}">
        <p14:creationId xmlns:p14="http://schemas.microsoft.com/office/powerpoint/2010/main" val="303362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01F15E5-D864-3116-BC07-AE5475D03C1B}"/>
              </a:ext>
            </a:extLst>
          </p:cNvPr>
          <p:cNvSpPr>
            <a:spLocks noGrp="1"/>
          </p:cNvSpPr>
          <p:nvPr>
            <p:ph type="title"/>
          </p:nvPr>
        </p:nvSpPr>
        <p:spPr>
          <a:xfrm>
            <a:off x="1451579" y="719667"/>
            <a:ext cx="9603275" cy="956733"/>
          </a:xfrm>
        </p:spPr>
        <p:txBody>
          <a:bodyPr>
            <a:normAutofit fontScale="90000"/>
          </a:bodyPr>
          <a:lstStyle/>
          <a:p>
            <a:pPr algn="ctr"/>
            <a:r>
              <a:rPr lang="ar-SA" b="1" dirty="0">
                <a:latin typeface="Traditional Arabic" panose="02020603050405020304" pitchFamily="18" charset="-78"/>
                <a:cs typeface="Traditional Arabic" panose="02020603050405020304" pitchFamily="18" charset="-78"/>
              </a:rPr>
              <a:t>أهم الأفكار التي سيتم استعراضها في هذه الدورة</a:t>
            </a:r>
            <a:br>
              <a:rPr lang="ar-SA" b="1" dirty="0">
                <a:latin typeface="Traditional Arabic" panose="02020603050405020304" pitchFamily="18" charset="-78"/>
                <a:cs typeface="Traditional Arabic" panose="02020603050405020304" pitchFamily="18" charset="-78"/>
              </a:rPr>
            </a:br>
            <a:endParaRPr lang="ar-SA" b="1" dirty="0">
              <a:latin typeface="Traditional Arabic" panose="02020603050405020304" pitchFamily="18" charset="-78"/>
              <a:cs typeface="Traditional Arabic" panose="02020603050405020304" pitchFamily="18" charset="-78"/>
            </a:endParaRPr>
          </a:p>
        </p:txBody>
      </p:sp>
      <p:sp>
        <p:nvSpPr>
          <p:cNvPr id="3" name="عنصر نائب للمحتوى 2">
            <a:extLst>
              <a:ext uri="{FF2B5EF4-FFF2-40B4-BE49-F238E27FC236}">
                <a16:creationId xmlns:a16="http://schemas.microsoft.com/office/drawing/2014/main" id="{8E316715-8340-ED54-5AA7-59981341096D}"/>
              </a:ext>
            </a:extLst>
          </p:cNvPr>
          <p:cNvSpPr>
            <a:spLocks noGrp="1"/>
          </p:cNvSpPr>
          <p:nvPr>
            <p:ph idx="1"/>
          </p:nvPr>
        </p:nvSpPr>
        <p:spPr/>
        <p:txBody>
          <a:bodyPr>
            <a:normAutofit fontScale="92500" lnSpcReduction="10000"/>
          </a:bodyPr>
          <a:lstStyle/>
          <a:p>
            <a:r>
              <a:rPr lang="ar-SA" sz="2800" b="1" dirty="0">
                <a:latin typeface="Traditional Arabic" panose="02010000000000000000" pitchFamily="2" charset="-78"/>
                <a:cs typeface="Traditional Arabic" panose="02010000000000000000" pitchFamily="2" charset="-78"/>
              </a:rPr>
              <a:t>أصل العلاقة مع الآخر، وما هي طبيعة الاختلاف وإلى ماذا تعود؟ وهل الحوار ضرورة؟</a:t>
            </a:r>
          </a:p>
          <a:p>
            <a:r>
              <a:rPr lang="ar-SA" sz="2800" b="1" dirty="0">
                <a:latin typeface="Traditional Arabic" panose="02010000000000000000" pitchFamily="2" charset="-78"/>
                <a:cs typeface="Traditional Arabic" panose="02010000000000000000" pitchFamily="2" charset="-78"/>
              </a:rPr>
              <a:t>ما الغاية من الحوار؟</a:t>
            </a:r>
          </a:p>
          <a:p>
            <a:r>
              <a:rPr lang="ar-SA" sz="2800" b="1" dirty="0">
                <a:latin typeface="Traditional Arabic" panose="02010000000000000000" pitchFamily="2" charset="-78"/>
                <a:cs typeface="Traditional Arabic" panose="02010000000000000000" pitchFamily="2" charset="-78"/>
              </a:rPr>
              <a:t>ما هي أصول الحوار؟</a:t>
            </a:r>
          </a:p>
          <a:p>
            <a:r>
              <a:rPr lang="ar-SA" sz="2800" b="1" dirty="0">
                <a:latin typeface="Traditional Arabic" panose="02010000000000000000" pitchFamily="2" charset="-78"/>
                <a:cs typeface="Traditional Arabic" panose="02010000000000000000" pitchFamily="2" charset="-78"/>
              </a:rPr>
              <a:t>كيفية الحوار؟</a:t>
            </a:r>
          </a:p>
          <a:p>
            <a:r>
              <a:rPr lang="ar-SA" sz="2800" b="1" dirty="0">
                <a:latin typeface="Traditional Arabic" panose="02010000000000000000" pitchFamily="2" charset="-78"/>
                <a:cs typeface="Traditional Arabic" panose="02010000000000000000" pitchFamily="2" charset="-78"/>
              </a:rPr>
              <a:t>أدوات الحوار مع الآخر وطريقته.</a:t>
            </a:r>
            <a:endParaRPr lang="en-US" sz="2800" b="1" dirty="0">
              <a:latin typeface="Traditional Arabic" panose="02010000000000000000" pitchFamily="2" charset="-78"/>
              <a:cs typeface="Traditional Arabic" panose="02010000000000000000" pitchFamily="2" charset="-78"/>
            </a:endParaRPr>
          </a:p>
          <a:p>
            <a:r>
              <a:rPr lang="ar-SA" sz="2800" b="1" dirty="0">
                <a:latin typeface="Traditional Arabic" panose="02010000000000000000" pitchFamily="2" charset="-78"/>
                <a:cs typeface="Traditional Arabic" panose="02010000000000000000" pitchFamily="2" charset="-78"/>
              </a:rPr>
              <a:t>كيف نستطيع أن نقوّم حواراتنا للوصول إلى نتائجها المنشودة.</a:t>
            </a:r>
          </a:p>
          <a:p>
            <a:endParaRPr lang="ar-SA" dirty="0"/>
          </a:p>
          <a:p>
            <a:endParaRPr lang="ar-SA" dirty="0"/>
          </a:p>
          <a:p>
            <a:endParaRPr lang="ar-SA" dirty="0"/>
          </a:p>
        </p:txBody>
      </p:sp>
    </p:spTree>
    <p:extLst>
      <p:ext uri="{BB962C8B-B14F-4D97-AF65-F5344CB8AC3E}">
        <p14:creationId xmlns:p14="http://schemas.microsoft.com/office/powerpoint/2010/main" val="770150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682CEF5-7A2D-F04A-A5EE-BABCD2BE0968}"/>
              </a:ext>
            </a:extLst>
          </p:cNvPr>
          <p:cNvSpPr>
            <a:spLocks noGrp="1"/>
          </p:cNvSpPr>
          <p:nvPr>
            <p:ph type="title"/>
          </p:nvPr>
        </p:nvSpPr>
        <p:spPr>
          <a:xfrm>
            <a:off x="1451578" y="787400"/>
            <a:ext cx="9603275" cy="880087"/>
          </a:xfrm>
        </p:spPr>
        <p:txBody>
          <a:bodyPr/>
          <a:lstStyle/>
          <a:p>
            <a:pPr algn="ctr"/>
            <a:r>
              <a:rPr lang="ar-SA" b="1" dirty="0">
                <a:latin typeface="Traditional Arabic" panose="02020603050405020304" pitchFamily="18" charset="-78"/>
                <a:cs typeface="Traditional Arabic" panose="02020603050405020304" pitchFamily="18" charset="-78"/>
              </a:rPr>
              <a:t>إشكاليات الحوار</a:t>
            </a:r>
          </a:p>
        </p:txBody>
      </p:sp>
      <p:sp>
        <p:nvSpPr>
          <p:cNvPr id="3" name="عنصر نائب للمحتوى 2">
            <a:extLst>
              <a:ext uri="{FF2B5EF4-FFF2-40B4-BE49-F238E27FC236}">
                <a16:creationId xmlns:a16="http://schemas.microsoft.com/office/drawing/2014/main" id="{8EF6573E-A6DE-E284-BFB0-4016C36C3DE5}"/>
              </a:ext>
            </a:extLst>
          </p:cNvPr>
          <p:cNvSpPr>
            <a:spLocks noGrp="1"/>
          </p:cNvSpPr>
          <p:nvPr>
            <p:ph idx="1"/>
          </p:nvPr>
        </p:nvSpPr>
        <p:spPr/>
        <p:txBody>
          <a:bodyPr>
            <a:normAutofit/>
          </a:bodyPr>
          <a:lstStyle/>
          <a:p>
            <a:r>
              <a:rPr lang="ar-SA" sz="2400" b="1" dirty="0">
                <a:latin typeface="Traditional Arabic" panose="02010000000000000000" pitchFamily="2" charset="-78"/>
                <a:cs typeface="Traditional Arabic" panose="02010000000000000000" pitchFamily="2" charset="-78"/>
              </a:rPr>
              <a:t>الاختلاف ليس محصوراً بين شخصين يتجادلان في قضية إشكالية.</a:t>
            </a:r>
          </a:p>
          <a:p>
            <a:r>
              <a:rPr lang="ar-SA" sz="2400" b="1" dirty="0">
                <a:latin typeface="Traditional Arabic" panose="02010000000000000000" pitchFamily="2" charset="-78"/>
                <a:cs typeface="Traditional Arabic" panose="02010000000000000000" pitchFamily="2" charset="-78"/>
              </a:rPr>
              <a:t> الاختلاف يمتد إلى أمور حياتية كثيرة : بعض القضايا التي يمتد إليها الاختلاف.</a:t>
            </a:r>
          </a:p>
          <a:p>
            <a:r>
              <a:rPr lang="ar-SA" sz="2400" b="1" dirty="0">
                <a:latin typeface="Traditional Arabic" panose="02010000000000000000" pitchFamily="2" charset="-78"/>
                <a:cs typeface="Traditional Arabic" panose="02010000000000000000" pitchFamily="2" charset="-78"/>
              </a:rPr>
              <a:t>صور نشاهدها في اختلافاتنا الثقافية. ( بقالة الجدل )</a:t>
            </a:r>
          </a:p>
          <a:p>
            <a:r>
              <a:rPr lang="ar-SA" sz="2400" b="1" dirty="0">
                <a:latin typeface="Traditional Arabic" panose="02010000000000000000" pitchFamily="2" charset="-78"/>
                <a:cs typeface="Traditional Arabic" panose="02010000000000000000" pitchFamily="2" charset="-78"/>
              </a:rPr>
              <a:t>هل للثقافة دوراً في جعل حواراً ما مثمراً – وجعل الآخر عديم جدوى؟</a:t>
            </a:r>
          </a:p>
          <a:p>
            <a:r>
              <a:rPr lang="ar-SA" sz="2400" b="1" dirty="0">
                <a:latin typeface="Traditional Arabic" panose="02010000000000000000" pitchFamily="2" charset="-78"/>
                <a:cs typeface="Traditional Arabic" panose="02010000000000000000" pitchFamily="2" charset="-78"/>
              </a:rPr>
              <a:t>هل هناك ثقافة تؤمن بالحوار والاختلاف والأخذ والرد- وثقافة أخرى أحادية لا تقبل بالاختلاف؟</a:t>
            </a:r>
          </a:p>
          <a:p>
            <a:pPr>
              <a:buFontTx/>
              <a:buChar char="-"/>
            </a:pPr>
            <a:endParaRPr lang="ar-SA" dirty="0"/>
          </a:p>
          <a:p>
            <a:pPr>
              <a:buFontTx/>
              <a:buChar char="-"/>
            </a:pPr>
            <a:endParaRPr lang="ar-SA" dirty="0"/>
          </a:p>
          <a:p>
            <a:pPr>
              <a:buFontTx/>
              <a:buChar char="-"/>
            </a:pPr>
            <a:endParaRPr lang="ar-SA" dirty="0"/>
          </a:p>
        </p:txBody>
      </p:sp>
    </p:spTree>
    <p:extLst>
      <p:ext uri="{BB962C8B-B14F-4D97-AF65-F5344CB8AC3E}">
        <p14:creationId xmlns:p14="http://schemas.microsoft.com/office/powerpoint/2010/main" val="245892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18A8D-8023-43AC-9ED8-572C5D952226}"/>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بين الحوار والجدال والمراء</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18293EFE-4D44-4109-8B92-7B4FE9FF667A}"/>
              </a:ext>
            </a:extLst>
          </p:cNvPr>
          <p:cNvSpPr>
            <a:spLocks noGrp="1"/>
          </p:cNvSpPr>
          <p:nvPr>
            <p:ph idx="1"/>
          </p:nvPr>
        </p:nvSpPr>
        <p:spPr/>
        <p:txBody>
          <a:bodyPr/>
          <a:lstStyle/>
          <a:p>
            <a:pPr marL="228600" marR="0" lvl="0" indent="-228600" algn="r" defTabSz="914400" rtl="1" eaLnBrk="1" fontAlgn="auto" latinLnBrk="0" hangingPunct="1">
              <a:lnSpc>
                <a:spcPct val="120000"/>
              </a:lnSpc>
              <a:spcBef>
                <a:spcPts val="1000"/>
              </a:spcBef>
              <a:spcAft>
                <a:spcPts val="0"/>
              </a:spcAft>
              <a:buClr>
                <a:srgbClr val="B71E42"/>
              </a:buClr>
              <a:buSzPct val="100000"/>
              <a:buFontTx/>
              <a:buChar char="-"/>
              <a:tabLst/>
              <a:defRPr/>
            </a:pPr>
            <a:r>
              <a:rPr kumimoji="0" lang="ar-SA"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الحوار: مراجعة الكلام بين طرفين للوصول إلى الحقيقة ، التعلم ، التذكير.</a:t>
            </a:r>
          </a:p>
          <a:p>
            <a:pPr marL="228600" marR="0" lvl="0" indent="-228600" algn="r" defTabSz="914400" rtl="1" eaLnBrk="1" fontAlgn="auto" latinLnBrk="0" hangingPunct="1">
              <a:lnSpc>
                <a:spcPct val="120000"/>
              </a:lnSpc>
              <a:spcBef>
                <a:spcPts val="1000"/>
              </a:spcBef>
              <a:spcAft>
                <a:spcPts val="0"/>
              </a:spcAft>
              <a:buClr>
                <a:srgbClr val="B71E42"/>
              </a:buClr>
              <a:buSzPct val="100000"/>
              <a:buFontTx/>
              <a:buChar char="-"/>
              <a:tabLst/>
              <a:defRPr/>
            </a:pPr>
            <a:r>
              <a:rPr kumimoji="0" lang="ar-SA"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الجدال: المنازعة في الكلام، وامتداد الخصومة فيه.</a:t>
            </a:r>
          </a:p>
          <a:p>
            <a:pPr marL="0" marR="0" lvl="0" indent="0" algn="r" defTabSz="914400" rtl="1" eaLnBrk="1" fontAlgn="auto" latinLnBrk="0" hangingPunct="1">
              <a:lnSpc>
                <a:spcPct val="120000"/>
              </a:lnSpc>
              <a:spcBef>
                <a:spcPts val="1000"/>
              </a:spcBef>
              <a:spcAft>
                <a:spcPts val="0"/>
              </a:spcAft>
              <a:buClr>
                <a:srgbClr val="B71E42"/>
              </a:buClr>
              <a:buSzPct val="100000"/>
              <a:buNone/>
              <a:tabLst/>
              <a:defRPr/>
            </a:pPr>
            <a:r>
              <a:rPr lang="ar-SA" b="1" dirty="0">
                <a:solidFill>
                  <a:prstClr val="black"/>
                </a:solidFill>
                <a:latin typeface="Traditional Arabic" panose="02010000000000000000" pitchFamily="2" charset="-78"/>
                <a:cs typeface="Traditional Arabic" panose="02010000000000000000" pitchFamily="2" charset="-78"/>
              </a:rPr>
              <a:t>               (</a:t>
            </a:r>
            <a:r>
              <a:rPr lang="ar-SA" b="1" dirty="0">
                <a:effectLst/>
                <a:latin typeface="Traditional Arabic" panose="02010000000000000000" pitchFamily="2" charset="-78"/>
                <a:ea typeface="Calibri" panose="020F0502020204030204" pitchFamily="34" charset="0"/>
                <a:cs typeface="Traditional Arabic" panose="02010000000000000000" pitchFamily="2" charset="-78"/>
              </a:rPr>
              <a:t>الجدال والحوار كلاهما مراجعة للكلام، ولكن الجدال يغلب عليه الخصومة مع التعصب للرأي أو الفكرة</a:t>
            </a:r>
            <a:r>
              <a:rPr lang="ar-SA" b="1" dirty="0">
                <a:solidFill>
                  <a:prstClr val="black"/>
                </a:solidFill>
                <a:latin typeface="Traditional Arabic" panose="02010000000000000000" pitchFamily="2" charset="-78"/>
                <a:cs typeface="Traditional Arabic" panose="02010000000000000000" pitchFamily="2" charset="-78"/>
              </a:rPr>
              <a:t>)</a:t>
            </a:r>
          </a:p>
          <a:p>
            <a:pPr marL="0" indent="0" algn="ctr">
              <a:lnSpc>
                <a:spcPct val="107000"/>
              </a:lnSpc>
              <a:spcAft>
                <a:spcPts val="800"/>
              </a:spcAft>
              <a:buNone/>
            </a:pPr>
            <a:r>
              <a:rPr kumimoji="0" lang="ar-SA" sz="16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قال تعالى "</a:t>
            </a:r>
            <a:r>
              <a:rPr lang="ar-SA" sz="1800" dirty="0">
                <a:effectLst/>
                <a:latin typeface="KFGQPC HAFS Uthmanic Script" panose="02000000000000000000" pitchFamily="2" charset="-78"/>
                <a:cs typeface="KFGQPC HAFS Uthmanic Script" panose="02000000000000000000" pitchFamily="2" charset="-78"/>
              </a:rPr>
              <a:t> </a:t>
            </a:r>
            <a:r>
              <a:rPr lang="ar-SA" sz="1800" b="1" dirty="0" err="1">
                <a:effectLst/>
                <a:latin typeface="KFGQPC HAFS Uthmanic Script" panose="02000000000000000000" pitchFamily="2" charset="-78"/>
                <a:cs typeface="KFGQPC HAFS Uthmanic Script" panose="02000000000000000000" pitchFamily="2" charset="-78"/>
              </a:rPr>
              <a:t>ﵟمَا</a:t>
            </a:r>
            <a:r>
              <a:rPr lang="ar-SA" sz="1800" b="1" dirty="0">
                <a:effectLst/>
                <a:latin typeface="KFGQPC HAFS Uthmanic Script" panose="02000000000000000000" pitchFamily="2" charset="-78"/>
                <a:cs typeface="KFGQPC HAFS Uthmanic Script" panose="02000000000000000000" pitchFamily="2" charset="-78"/>
              </a:rPr>
              <a:t> ضَرَبُوهُ لَكَ إِلَّا </a:t>
            </a:r>
            <a:r>
              <a:rPr lang="ar-SA" sz="1800" b="1" dirty="0" err="1">
                <a:effectLst/>
                <a:latin typeface="KFGQPC HAFS Uthmanic Script" panose="02000000000000000000" pitchFamily="2" charset="-78"/>
                <a:cs typeface="KFGQPC HAFS Uthmanic Script" panose="02000000000000000000" pitchFamily="2" charset="-78"/>
              </a:rPr>
              <a:t>جَدَلَۢاۚ</a:t>
            </a:r>
            <a:r>
              <a:rPr lang="ar-SA" sz="1800" b="1" dirty="0">
                <a:effectLst/>
                <a:latin typeface="KFGQPC HAFS Uthmanic Script" panose="02000000000000000000" pitchFamily="2" charset="-78"/>
                <a:cs typeface="KFGQPC HAFS Uthmanic Script" panose="02000000000000000000" pitchFamily="2" charset="-78"/>
              </a:rPr>
              <a:t> </a:t>
            </a:r>
            <a:r>
              <a:rPr lang="ar-SA" sz="1800" b="1" dirty="0" err="1">
                <a:effectLst/>
                <a:latin typeface="KFGQPC HAFS Uthmanic Script" panose="02000000000000000000" pitchFamily="2" charset="-78"/>
                <a:cs typeface="KFGQPC HAFS Uthmanic Script" panose="02000000000000000000" pitchFamily="2" charset="-78"/>
              </a:rPr>
              <a:t>بَلۡ</a:t>
            </a:r>
            <a:r>
              <a:rPr lang="ar-SA" sz="1800" b="1" dirty="0">
                <a:effectLst/>
                <a:latin typeface="KFGQPC HAFS Uthmanic Script" panose="02000000000000000000" pitchFamily="2" charset="-78"/>
                <a:cs typeface="KFGQPC HAFS Uthmanic Script" panose="02000000000000000000" pitchFamily="2" charset="-78"/>
              </a:rPr>
              <a:t> </a:t>
            </a:r>
            <a:r>
              <a:rPr lang="ar-SA" sz="1800" b="1" dirty="0" err="1">
                <a:effectLst/>
                <a:latin typeface="KFGQPC HAFS Uthmanic Script" panose="02000000000000000000" pitchFamily="2" charset="-78"/>
                <a:cs typeface="KFGQPC HAFS Uthmanic Script" panose="02000000000000000000" pitchFamily="2" charset="-78"/>
              </a:rPr>
              <a:t>هُمۡ</a:t>
            </a:r>
            <a:r>
              <a:rPr lang="ar-SA" sz="1800" b="1" dirty="0">
                <a:effectLst/>
                <a:latin typeface="KFGQPC HAFS Uthmanic Script" panose="02000000000000000000" pitchFamily="2" charset="-78"/>
                <a:cs typeface="KFGQPC HAFS Uthmanic Script" panose="02000000000000000000" pitchFamily="2" charset="-78"/>
              </a:rPr>
              <a:t> </a:t>
            </a:r>
            <a:r>
              <a:rPr lang="ar-SA" sz="1800" b="1" dirty="0" err="1">
                <a:effectLst/>
                <a:latin typeface="KFGQPC HAFS Uthmanic Script" panose="02000000000000000000" pitchFamily="2" charset="-78"/>
                <a:cs typeface="KFGQPC HAFS Uthmanic Script" panose="02000000000000000000" pitchFamily="2" charset="-78"/>
              </a:rPr>
              <a:t>قَوۡمٌ</a:t>
            </a:r>
            <a:r>
              <a:rPr lang="ar-SA" sz="1800" b="1" dirty="0">
                <a:effectLst/>
                <a:latin typeface="KFGQPC HAFS Uthmanic Script" panose="02000000000000000000" pitchFamily="2" charset="-78"/>
                <a:cs typeface="KFGQPC HAFS Uthmanic Script" panose="02000000000000000000" pitchFamily="2" charset="-78"/>
              </a:rPr>
              <a:t> </a:t>
            </a:r>
            <a:r>
              <a:rPr lang="ar-SA" sz="1800" b="1" dirty="0" err="1">
                <a:effectLst/>
                <a:latin typeface="KFGQPC HAFS Uthmanic Script" panose="02000000000000000000" pitchFamily="2" charset="-78"/>
                <a:cs typeface="KFGQPC HAFS Uthmanic Script" panose="02000000000000000000" pitchFamily="2" charset="-78"/>
              </a:rPr>
              <a:t>خَصِمُونَﵞ</a:t>
            </a:r>
            <a:r>
              <a:rPr lang="ar-SA" sz="1800" dirty="0">
                <a:effectLst/>
                <a:latin typeface="Traditional Naskh" panose="02010000000000000000" pitchFamily="2" charset="-78"/>
                <a:cs typeface="Traditional Naskh" panose="02010000000000000000" pitchFamily="2" charset="-78"/>
              </a:rPr>
              <a:t>  </a:t>
            </a:r>
            <a:r>
              <a:rPr lang="ar-SA" sz="1600" dirty="0">
                <a:solidFill>
                  <a:srgbClr val="9DAB0C"/>
                </a:solidFill>
                <a:effectLst/>
                <a:latin typeface="KFGQPC Uthman Taha Naskh" panose="02000000000000000000" pitchFamily="2" charset="-78"/>
                <a:ea typeface="Calibri" panose="020F0502020204030204" pitchFamily="34" charset="0"/>
                <a:cs typeface="KFGQPC Uthman Taha Naskh" panose="02000000000000000000" pitchFamily="2" charset="-78"/>
              </a:rPr>
              <a:t>الزخرف: ٥٨</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228600" marR="0" lvl="0" indent="-228600" algn="r" defTabSz="914400" rtl="1" eaLnBrk="1" fontAlgn="auto" latinLnBrk="0" hangingPunct="1">
              <a:lnSpc>
                <a:spcPct val="120000"/>
              </a:lnSpc>
              <a:spcBef>
                <a:spcPts val="1000"/>
              </a:spcBef>
              <a:spcAft>
                <a:spcPts val="0"/>
              </a:spcAft>
              <a:buClr>
                <a:srgbClr val="B71E42"/>
              </a:buClr>
              <a:buSzPct val="100000"/>
              <a:buFontTx/>
              <a:buChar char="-"/>
              <a:tabLst/>
              <a:defRPr/>
            </a:pPr>
            <a:r>
              <a:rPr lang="ar-SA" b="1" dirty="0">
                <a:solidFill>
                  <a:prstClr val="black"/>
                </a:solidFill>
                <a:latin typeface="Traditional Arabic" panose="02010000000000000000" pitchFamily="2" charset="-78"/>
                <a:cs typeface="Traditional Arabic" panose="02010000000000000000" pitchFamily="2" charset="-78"/>
              </a:rPr>
              <a:t>المراء: الطعن في كلام الآخر وتكذيبه والتقليل منه وتحقيره.</a:t>
            </a:r>
          </a:p>
          <a:p>
            <a:pPr marL="0" indent="0" algn="ctr">
              <a:lnSpc>
                <a:spcPct val="107000"/>
              </a:lnSpc>
              <a:spcAft>
                <a:spcPts val="800"/>
              </a:spcAft>
              <a:buNone/>
            </a:pPr>
            <a:r>
              <a:rPr kumimoji="0" lang="ar-SA" sz="16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قال تعالى: </a:t>
            </a:r>
            <a:r>
              <a:rPr lang="ar-SA" sz="1800" b="1" dirty="0">
                <a:effectLst/>
                <a:latin typeface="KFGQPC HAFS Uthmanic Script" panose="02000000000000000000" pitchFamily="2" charset="-78"/>
                <a:cs typeface="KFGQPC HAFS Uthmanic Script" panose="02000000000000000000" pitchFamily="2" charset="-78"/>
              </a:rPr>
              <a:t>ﵟ </a:t>
            </a:r>
            <a:r>
              <a:rPr lang="ar-SA" sz="1800" b="1" dirty="0" err="1">
                <a:effectLst/>
                <a:latin typeface="KFGQPC HAFS Uthmanic Script" panose="02000000000000000000" pitchFamily="2" charset="-78"/>
                <a:cs typeface="KFGQPC HAFS Uthmanic Script" panose="02000000000000000000" pitchFamily="2" charset="-78"/>
              </a:rPr>
              <a:t>أَلَآ</a:t>
            </a:r>
            <a:r>
              <a:rPr lang="ar-SA" sz="1800" b="1" dirty="0">
                <a:effectLst/>
                <a:latin typeface="Traditional Naskh" panose="02010000000000000000" pitchFamily="2" charset="-78"/>
                <a:cs typeface="Traditional Naskh" panose="02010000000000000000" pitchFamily="2" charset="-78"/>
              </a:rPr>
              <a:t> </a:t>
            </a:r>
            <a:r>
              <a:rPr lang="ar-SA" sz="1800" b="1" dirty="0">
                <a:effectLst/>
                <a:latin typeface="KFGQPC HAFS Uthmanic Script" panose="02000000000000000000" pitchFamily="2" charset="-78"/>
                <a:cs typeface="KFGQPC HAFS Uthmanic Script" panose="02000000000000000000" pitchFamily="2" charset="-78"/>
              </a:rPr>
              <a:t>إِنَّ </a:t>
            </a:r>
            <a:r>
              <a:rPr lang="ar-SA" sz="1800" b="1" dirty="0" err="1">
                <a:effectLst/>
                <a:latin typeface="KFGQPC HAFS Uthmanic Script" panose="02000000000000000000" pitchFamily="2" charset="-78"/>
                <a:cs typeface="KFGQPC HAFS Uthmanic Script" panose="02000000000000000000" pitchFamily="2" charset="-78"/>
              </a:rPr>
              <a:t>ٱلَّذِينَ</a:t>
            </a:r>
            <a:r>
              <a:rPr lang="ar-SA" sz="1800" b="1" dirty="0">
                <a:effectLst/>
                <a:latin typeface="KFGQPC HAFS Uthmanic Script" panose="02000000000000000000" pitchFamily="2" charset="-78"/>
                <a:cs typeface="KFGQPC HAFS Uthmanic Script" panose="02000000000000000000" pitchFamily="2" charset="-78"/>
              </a:rPr>
              <a:t> يُمَارُونَ فِي </a:t>
            </a:r>
            <a:r>
              <a:rPr lang="ar-SA" sz="1800" b="1" dirty="0" err="1">
                <a:effectLst/>
                <a:latin typeface="KFGQPC HAFS Uthmanic Script" panose="02000000000000000000" pitchFamily="2" charset="-78"/>
                <a:cs typeface="KFGQPC HAFS Uthmanic Script" panose="02000000000000000000" pitchFamily="2" charset="-78"/>
              </a:rPr>
              <a:t>ٱلسَّاعَةِ</a:t>
            </a:r>
            <a:r>
              <a:rPr lang="ar-SA" sz="1800" b="1" dirty="0">
                <a:effectLst/>
                <a:latin typeface="KFGQPC HAFS Uthmanic Script" panose="02000000000000000000" pitchFamily="2" charset="-78"/>
                <a:cs typeface="KFGQPC HAFS Uthmanic Script" panose="02000000000000000000" pitchFamily="2" charset="-78"/>
              </a:rPr>
              <a:t> لَفِي </a:t>
            </a:r>
            <a:r>
              <a:rPr lang="ar-SA" sz="1800" b="1" dirty="0" err="1">
                <a:effectLst/>
                <a:latin typeface="KFGQPC HAFS Uthmanic Script" panose="02000000000000000000" pitchFamily="2" charset="-78"/>
                <a:cs typeface="KFGQPC HAFS Uthmanic Script" panose="02000000000000000000" pitchFamily="2" charset="-78"/>
              </a:rPr>
              <a:t>ضَلَٰلِۭ</a:t>
            </a:r>
            <a:r>
              <a:rPr lang="ar-SA" sz="1800" b="1" dirty="0">
                <a:effectLst/>
                <a:latin typeface="KFGQPC HAFS Uthmanic Script" panose="02000000000000000000" pitchFamily="2" charset="-78"/>
                <a:cs typeface="KFGQPC HAFS Uthmanic Script" panose="02000000000000000000" pitchFamily="2" charset="-78"/>
              </a:rPr>
              <a:t> </a:t>
            </a:r>
            <a:r>
              <a:rPr lang="ar-SA" sz="1800" b="1" dirty="0" err="1">
                <a:effectLst/>
                <a:latin typeface="KFGQPC HAFS Uthmanic Script" panose="02000000000000000000" pitchFamily="2" charset="-78"/>
                <a:cs typeface="KFGQPC HAFS Uthmanic Script" panose="02000000000000000000" pitchFamily="2" charset="-78"/>
              </a:rPr>
              <a:t>بَعِيدٍﵞ</a:t>
            </a:r>
            <a:r>
              <a:rPr lang="ar-SA" sz="1800" b="1" dirty="0">
                <a:effectLst/>
                <a:latin typeface="Traditional Naskh" panose="02010000000000000000" pitchFamily="2" charset="-78"/>
                <a:cs typeface="Traditional Naskh" panose="02010000000000000000" pitchFamily="2" charset="-78"/>
              </a:rPr>
              <a:t> </a:t>
            </a:r>
            <a:r>
              <a:rPr kumimoji="0" lang="ar-SA" sz="16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 </a:t>
            </a:r>
            <a:r>
              <a:rPr lang="ar-SA" sz="1600" dirty="0">
                <a:solidFill>
                  <a:srgbClr val="9DAB0C"/>
                </a:solidFill>
                <a:effectLst/>
                <a:latin typeface="KFGQPC Uthman Taha Naskh" panose="02000000000000000000" pitchFamily="2" charset="-78"/>
                <a:ea typeface="Calibri" panose="020F0502020204030204" pitchFamily="34" charset="0"/>
                <a:cs typeface="KFGQPC Uthman Taha Naskh" panose="02000000000000000000" pitchFamily="2" charset="-78"/>
              </a:rPr>
              <a:t>الشورى: ١٨</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20000"/>
              </a:lnSpc>
              <a:spcBef>
                <a:spcPts val="1000"/>
              </a:spcBef>
              <a:spcAft>
                <a:spcPts val="0"/>
              </a:spcAft>
              <a:buClr>
                <a:srgbClr val="B71E42"/>
              </a:buClr>
              <a:buSzPct val="100000"/>
              <a:buNone/>
              <a:tabLst/>
              <a:defRPr/>
            </a:pPr>
            <a:endParaRPr kumimoji="0" lang="ar-SA"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endParaRPr>
          </a:p>
          <a:p>
            <a:endParaRPr lang="en-US" dirty="0"/>
          </a:p>
        </p:txBody>
      </p:sp>
    </p:spTree>
    <p:extLst>
      <p:ext uri="{BB962C8B-B14F-4D97-AF65-F5344CB8AC3E}">
        <p14:creationId xmlns:p14="http://schemas.microsoft.com/office/powerpoint/2010/main" val="160878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16680F3-E2FF-6F19-3DE9-42BF3889B3E5}"/>
              </a:ext>
            </a:extLst>
          </p:cNvPr>
          <p:cNvSpPr>
            <a:spLocks noGrp="1"/>
          </p:cNvSpPr>
          <p:nvPr>
            <p:ph type="title"/>
          </p:nvPr>
        </p:nvSpPr>
        <p:spPr>
          <a:xfrm>
            <a:off x="1451579" y="439947"/>
            <a:ext cx="9603275" cy="1575785"/>
          </a:xfrm>
        </p:spPr>
        <p:txBody>
          <a:bodyPr>
            <a:normAutofit fontScale="90000"/>
          </a:bodyPr>
          <a:lstStyle/>
          <a:p>
            <a:pPr algn="ctr"/>
            <a:br>
              <a:rPr kumimoji="0" lang="ar-SA" sz="24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br>
            <a:r>
              <a:rPr kumimoji="0" lang="ar-SA" sz="27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t>هل الاختلاف أمر فطري: كيف نختلف؟ وكيف نتفق؟</a:t>
            </a:r>
            <a:br>
              <a:rPr kumimoji="0" lang="ar-SA" sz="27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br>
            <a:br>
              <a:rPr kumimoji="0" lang="ar-SA" sz="27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br>
            <a:r>
              <a:rPr kumimoji="0" lang="ar-SA" sz="28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t>متى وكيف نـختلف؟</a:t>
            </a:r>
            <a:br>
              <a:rPr kumimoji="0" lang="ar-SA" sz="2800" b="0" i="0" u="none" strike="noStrike" kern="1200" cap="none" spc="0" normalizeH="0" baseline="0" noProof="0" dirty="0">
                <a:ln>
                  <a:noFill/>
                </a:ln>
                <a:solidFill>
                  <a:prstClr val="black"/>
                </a:solidFill>
                <a:effectLst/>
                <a:uLnTx/>
                <a:uFillTx/>
                <a:latin typeface="Corbel"/>
                <a:ea typeface="+mn-ea"/>
                <a:cs typeface="Tahoma" panose="020B0604030504040204" pitchFamily="34" charset="0"/>
              </a:rPr>
            </a:br>
            <a:br>
              <a:rPr kumimoji="0" lang="ar-SA" sz="27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br>
            <a:br>
              <a:rPr kumimoji="0" lang="ar-SA" sz="2700" b="1" i="0" u="none" strike="noStrike" kern="1200" cap="none" spc="-100" normalizeH="0" baseline="0" noProof="0" dirty="0">
                <a:ln>
                  <a:noFill/>
                </a:ln>
                <a:solidFill>
                  <a:sysClr val="windowText" lastClr="000000"/>
                </a:solidFill>
                <a:effectLst/>
                <a:uLnTx/>
                <a:uFillTx/>
                <a:latin typeface="Traditional Arabic" panose="02010000000000000000" pitchFamily="2" charset="-78"/>
                <a:cs typeface="Traditional Arabic" panose="02010000000000000000" pitchFamily="2" charset="-78"/>
              </a:rPr>
            </a:br>
            <a:endParaRPr lang="ar-SA" sz="2700" b="1" dirty="0">
              <a:latin typeface="Traditional Arabic" panose="02010000000000000000" pitchFamily="2" charset="-78"/>
              <a:cs typeface="Traditional Arabic" panose="02010000000000000000" pitchFamily="2" charset="-78"/>
            </a:endParaRPr>
          </a:p>
        </p:txBody>
      </p:sp>
      <p:sp>
        <p:nvSpPr>
          <p:cNvPr id="3" name="عنصر نائب للمحتوى 2">
            <a:extLst>
              <a:ext uri="{FF2B5EF4-FFF2-40B4-BE49-F238E27FC236}">
                <a16:creationId xmlns:a16="http://schemas.microsoft.com/office/drawing/2014/main" id="{CEEB006E-4650-DA1E-0B5C-891FF1630CAA}"/>
              </a:ext>
            </a:extLst>
          </p:cNvPr>
          <p:cNvSpPr>
            <a:spLocks noGrp="1"/>
          </p:cNvSpPr>
          <p:nvPr>
            <p:ph idx="1"/>
          </p:nvPr>
        </p:nvSpPr>
        <p:spPr>
          <a:xfrm>
            <a:off x="4004733" y="2015732"/>
            <a:ext cx="6366935" cy="3450613"/>
          </a:xfrm>
        </p:spPr>
        <p:txBody>
          <a:bodyPr/>
          <a:lstStyle/>
          <a:p>
            <a:pPr marL="0" marR="0" lvl="0" indent="0" defTabSz="914400" rtl="1" eaLnBrk="1" fontAlgn="auto" latinLnBrk="0" hangingPunct="1">
              <a:lnSpc>
                <a:spcPct val="150000"/>
              </a:lnSpc>
              <a:spcBef>
                <a:spcPts val="0"/>
              </a:spcBef>
              <a:spcAft>
                <a:spcPts val="0"/>
              </a:spcAft>
              <a:buClrTx/>
              <a:buSzTx/>
              <a:buFontTx/>
              <a:buNone/>
              <a:tabLst/>
              <a:defRPr/>
            </a:pPr>
            <a:r>
              <a:rPr kumimoji="0" lang="ar-SA" sz="20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ما الفرق بين الخلاف والاختلاف ؟</a:t>
            </a:r>
          </a:p>
          <a:p>
            <a:pPr marL="0" marR="0" lvl="0" indent="627063" defTabSz="914400" rtl="1" eaLnBrk="1" fontAlgn="auto" latinLnBrk="0" hangingPunct="1">
              <a:lnSpc>
                <a:spcPct val="150000"/>
              </a:lnSpc>
              <a:spcBef>
                <a:spcPts val="0"/>
              </a:spcBef>
              <a:spcAft>
                <a:spcPts val="0"/>
              </a:spcAft>
              <a:buClrTx/>
              <a:buSzTx/>
              <a:buFontTx/>
              <a:buNone/>
              <a:tabLst/>
              <a:defRPr/>
            </a:pPr>
            <a:r>
              <a:rPr kumimoji="0" lang="ar-SA" sz="20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الخلاف :</a:t>
            </a:r>
          </a:p>
          <a:p>
            <a:pPr marL="0" marR="0" lvl="0" indent="627063" defTabSz="914400" rtl="1" eaLnBrk="1" fontAlgn="auto" latinLnBrk="0" hangingPunct="1">
              <a:lnSpc>
                <a:spcPct val="150000"/>
              </a:lnSpc>
              <a:spcBef>
                <a:spcPts val="0"/>
              </a:spcBef>
              <a:spcAft>
                <a:spcPts val="0"/>
              </a:spcAft>
              <a:buClrTx/>
              <a:buSzTx/>
              <a:buFontTx/>
              <a:buNone/>
              <a:tabLst/>
              <a:defRPr/>
            </a:pPr>
            <a:r>
              <a:rPr kumimoji="0" lang="ar-SA" sz="20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الاختلاف :</a:t>
            </a:r>
          </a:p>
          <a:p>
            <a:pPr marL="0" marR="0" lvl="0" indent="0" defTabSz="914400" rtl="1" eaLnBrk="1" fontAlgn="auto" latinLnBrk="0" hangingPunct="1">
              <a:lnSpc>
                <a:spcPct val="150000"/>
              </a:lnSpc>
              <a:spcBef>
                <a:spcPts val="0"/>
              </a:spcBef>
              <a:spcAft>
                <a:spcPts val="0"/>
              </a:spcAft>
              <a:buClrTx/>
              <a:buSzTx/>
              <a:buFontTx/>
              <a:buNone/>
              <a:tabLst/>
              <a:defRPr/>
            </a:pPr>
            <a:r>
              <a:rPr kumimoji="0" lang="ar-SA" sz="20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أيهما المذموم – أيهما المحمود</a:t>
            </a:r>
          </a:p>
          <a:p>
            <a:pPr marL="285750" marR="0" lvl="0" indent="-285750" defTabSz="914400" rtl="1" eaLnBrk="1" fontAlgn="auto" latinLnBrk="0" hangingPunct="1">
              <a:lnSpc>
                <a:spcPct val="150000"/>
              </a:lnSpc>
              <a:spcBef>
                <a:spcPts val="0"/>
              </a:spcBef>
              <a:spcAft>
                <a:spcPts val="0"/>
              </a:spcAft>
              <a:buClrTx/>
              <a:buSzTx/>
              <a:buFontTx/>
              <a:buChar char="-"/>
              <a:tabLst/>
              <a:defRPr/>
            </a:pPr>
            <a:r>
              <a:rPr kumimoji="0" lang="ar-SA" sz="20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هل الاختلاف سنة كونية ؟</a:t>
            </a:r>
          </a:p>
          <a:p>
            <a:pPr marL="285750" marR="0" lvl="0" indent="-285750" defTabSz="914400" rtl="1" eaLnBrk="1" fontAlgn="auto" latinLnBrk="0" hangingPunct="1">
              <a:lnSpc>
                <a:spcPct val="150000"/>
              </a:lnSpc>
              <a:spcBef>
                <a:spcPts val="0"/>
              </a:spcBef>
              <a:spcAft>
                <a:spcPts val="0"/>
              </a:spcAft>
              <a:buClrTx/>
              <a:buSzTx/>
              <a:buFontTx/>
              <a:buChar char="-"/>
              <a:tabLst/>
              <a:defRPr/>
            </a:pPr>
            <a:r>
              <a:rPr kumimoji="0" lang="ar-SA" sz="2000" b="1" i="0" u="none" strike="noStrike" kern="1200" cap="none" spc="0" normalizeH="0" baseline="0" noProof="0" dirty="0">
                <a:ln>
                  <a:noFill/>
                </a:ln>
                <a:solidFill>
                  <a:prstClr val="black"/>
                </a:solidFill>
                <a:effectLst/>
                <a:uLnTx/>
                <a:uFillTx/>
                <a:latin typeface="Traditional Arabic" panose="02010000000000000000" pitchFamily="2" charset="-78"/>
                <a:cs typeface="Traditional Arabic" panose="02010000000000000000" pitchFamily="2" charset="-78"/>
              </a:rPr>
              <a:t>ما هي قوانين الخلاف والاختلاف ؟</a:t>
            </a:r>
          </a:p>
          <a:p>
            <a:endParaRPr lang="ar-SA" dirty="0"/>
          </a:p>
        </p:txBody>
      </p:sp>
    </p:spTree>
    <p:extLst>
      <p:ext uri="{BB962C8B-B14F-4D97-AF65-F5344CB8AC3E}">
        <p14:creationId xmlns:p14="http://schemas.microsoft.com/office/powerpoint/2010/main" val="1098475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FD5A5-EAC4-4F6B-A8C9-25C84EB98FBB}"/>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وكيف نتفق؟</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3E3C7501-7758-493E-BF26-558957564B7C}"/>
              </a:ext>
            </a:extLst>
          </p:cNvPr>
          <p:cNvSpPr>
            <a:spLocks noGrp="1"/>
          </p:cNvSpPr>
          <p:nvPr>
            <p:ph idx="1"/>
          </p:nvPr>
        </p:nvSpPr>
        <p:spPr/>
        <p:txBody>
          <a:bodyPr/>
          <a:lstStyle/>
          <a:p>
            <a:pPr marL="0" indent="687388">
              <a:lnSpc>
                <a:spcPct val="200000"/>
              </a:lnSpc>
              <a:buNone/>
            </a:pPr>
            <a:r>
              <a:rPr lang="ar-SA" sz="2000" b="1" dirty="0">
                <a:latin typeface="Traditional Arabic" panose="02010000000000000000" pitchFamily="2" charset="-78"/>
                <a:cs typeface="Traditional Arabic" panose="02010000000000000000" pitchFamily="2" charset="-78"/>
              </a:rPr>
              <a:t>هل بالإمكان أن نلتقي؟</a:t>
            </a:r>
          </a:p>
          <a:p>
            <a:pPr marL="0" indent="687388">
              <a:lnSpc>
                <a:spcPct val="200000"/>
              </a:lnSpc>
              <a:buNone/>
            </a:pPr>
            <a:r>
              <a:rPr lang="ar-SA" sz="2000" b="1" dirty="0">
                <a:latin typeface="Traditional Arabic" panose="02010000000000000000" pitchFamily="2" charset="-78"/>
                <a:cs typeface="Traditional Arabic" panose="02010000000000000000" pitchFamily="2" charset="-78"/>
              </a:rPr>
              <a:t>كيف نلتقي؟</a:t>
            </a:r>
          </a:p>
          <a:p>
            <a:pPr marL="0" indent="687388">
              <a:lnSpc>
                <a:spcPct val="200000"/>
              </a:lnSpc>
              <a:buNone/>
            </a:pPr>
            <a:r>
              <a:rPr lang="ar-SA" sz="2000" b="1" dirty="0">
                <a:latin typeface="Traditional Arabic" panose="02010000000000000000" pitchFamily="2" charset="-78"/>
                <a:cs typeface="Traditional Arabic" panose="02010000000000000000" pitchFamily="2" charset="-78"/>
              </a:rPr>
              <a:t>متى أبدأ الحوار؟ وكيف أنهيه؟</a:t>
            </a:r>
          </a:p>
          <a:p>
            <a:pPr marL="0" indent="687388">
              <a:lnSpc>
                <a:spcPct val="200000"/>
              </a:lnSpc>
              <a:buNone/>
            </a:pPr>
            <a:r>
              <a:rPr lang="ar-SA" sz="2000" b="1" dirty="0">
                <a:latin typeface="Traditional Arabic" panose="02010000000000000000" pitchFamily="2" charset="-78"/>
                <a:cs typeface="Traditional Arabic" panose="02010000000000000000" pitchFamily="2" charset="-78"/>
              </a:rPr>
              <a:t>هل من الضرورة أن أكون دائما على صواب؟</a:t>
            </a:r>
            <a:endParaRPr lang="en-US" sz="2000" b="1" dirty="0">
              <a:latin typeface="Traditional Arabic" panose="02010000000000000000" pitchFamily="2" charset="-78"/>
              <a:cs typeface="Traditional Arabic" panose="02010000000000000000" pitchFamily="2" charset="-78"/>
            </a:endParaRPr>
          </a:p>
          <a:p>
            <a:pPr marL="0" indent="0">
              <a:buNone/>
            </a:pPr>
            <a:endParaRPr lang="en-US" dirty="0"/>
          </a:p>
        </p:txBody>
      </p:sp>
    </p:spTree>
    <p:extLst>
      <p:ext uri="{BB962C8B-B14F-4D97-AF65-F5344CB8AC3E}">
        <p14:creationId xmlns:p14="http://schemas.microsoft.com/office/powerpoint/2010/main" val="557920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3D48526-7415-6BD3-D684-9CC861DB9475}"/>
              </a:ext>
            </a:extLst>
          </p:cNvPr>
          <p:cNvSpPr>
            <a:spLocks noGrp="1"/>
          </p:cNvSpPr>
          <p:nvPr>
            <p:ph type="title"/>
          </p:nvPr>
        </p:nvSpPr>
        <p:spPr/>
        <p:txBody>
          <a:bodyPr/>
          <a:lstStyle/>
          <a:p>
            <a:pPr algn="ctr"/>
            <a:br>
              <a:rPr lang="ar-SA" b="1" dirty="0">
                <a:latin typeface="Traditional Arabic" panose="02020603050405020304" pitchFamily="18" charset="-78"/>
                <a:cs typeface="Traditional Arabic" panose="02020603050405020304" pitchFamily="18" charset="-78"/>
              </a:rPr>
            </a:br>
            <a:r>
              <a:rPr lang="ar-SA" b="1" dirty="0">
                <a:latin typeface="Traditional Arabic" panose="02020603050405020304" pitchFamily="18" charset="-78"/>
                <a:cs typeface="Traditional Arabic" panose="02020603050405020304" pitchFamily="18" charset="-78"/>
              </a:rPr>
              <a:t>أصل العلاقة مع الآخر</a:t>
            </a:r>
          </a:p>
        </p:txBody>
      </p:sp>
      <p:sp>
        <p:nvSpPr>
          <p:cNvPr id="3" name="عنصر نائب للمحتوى 2">
            <a:extLst>
              <a:ext uri="{FF2B5EF4-FFF2-40B4-BE49-F238E27FC236}">
                <a16:creationId xmlns:a16="http://schemas.microsoft.com/office/drawing/2014/main" id="{F6ED56EA-2377-1B42-5BAB-8BF7ED9C1BAC}"/>
              </a:ext>
            </a:extLst>
          </p:cNvPr>
          <p:cNvSpPr>
            <a:spLocks noGrp="1"/>
          </p:cNvSpPr>
          <p:nvPr>
            <p:ph idx="1"/>
          </p:nvPr>
        </p:nvSpPr>
        <p:spPr>
          <a:xfrm>
            <a:off x="1583659" y="2076692"/>
            <a:ext cx="9603275" cy="3450613"/>
          </a:xfrm>
        </p:spPr>
        <p:txBody>
          <a:bodyPr>
            <a:normAutofit/>
          </a:bodyPr>
          <a:lstStyle/>
          <a:p>
            <a:pPr algn="ctr">
              <a:lnSpc>
                <a:spcPct val="200000"/>
              </a:lnSpc>
            </a:pPr>
            <a:r>
              <a:rPr lang="ar-SA" sz="2800" b="1" dirty="0">
                <a:latin typeface="Traditional Arabic" panose="02010000000000000000" pitchFamily="2" charset="-78"/>
                <a:cs typeface="Traditional Arabic" panose="02010000000000000000" pitchFamily="2" charset="-78"/>
              </a:rPr>
              <a:t>قال تعالى:</a:t>
            </a:r>
            <a:r>
              <a:rPr lang="ar-SA" sz="2800" dirty="0">
                <a:latin typeface="Traditional Arabic" panose="02010000000000000000" pitchFamily="2" charset="-78"/>
                <a:cs typeface="Traditional Arabic" panose="0201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ﵟيَٰٓأَيُّهَا</a:t>
            </a:r>
            <a:r>
              <a:rPr lang="ar-SA" sz="2800" b="1" dirty="0">
                <a:effectLst/>
                <a:latin typeface="KFGQPC HAFS Uthmanic Script" panose="02000000000000000000" pitchFamily="2" charset="-78"/>
                <a:cs typeface="KFGQPC HAFS Uthmanic Script" panose="0200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ٱلنَّاسُ</a:t>
            </a:r>
            <a:r>
              <a:rPr lang="ar-SA" sz="2800" b="1" dirty="0">
                <a:effectLst/>
                <a:latin typeface="KFGQPC HAFS Uthmanic Script" panose="02000000000000000000" pitchFamily="2" charset="-78"/>
                <a:cs typeface="KFGQPC HAFS Uthmanic Script" panose="02000000000000000000" pitchFamily="2" charset="-78"/>
              </a:rPr>
              <a:t> إِنَّا </a:t>
            </a:r>
            <a:r>
              <a:rPr lang="ar-SA" sz="2800" b="1" dirty="0" err="1">
                <a:effectLst/>
                <a:latin typeface="KFGQPC HAFS Uthmanic Script" panose="02000000000000000000" pitchFamily="2" charset="-78"/>
                <a:cs typeface="KFGQPC HAFS Uthmanic Script" panose="02000000000000000000" pitchFamily="2" charset="-78"/>
              </a:rPr>
              <a:t>خَلَقۡنَٰكُم</a:t>
            </a:r>
            <a:r>
              <a:rPr lang="ar-SA" sz="2800" b="1" dirty="0">
                <a:effectLst/>
                <a:latin typeface="KFGQPC HAFS Uthmanic Script" panose="02000000000000000000" pitchFamily="2" charset="-78"/>
                <a:cs typeface="KFGQPC HAFS Uthmanic Script" panose="02000000000000000000" pitchFamily="2" charset="-78"/>
              </a:rPr>
              <a:t> مِّن ذَكَرٖ </a:t>
            </a:r>
            <a:r>
              <a:rPr lang="ar-SA" sz="2800" b="1" dirty="0" err="1">
                <a:effectLst/>
                <a:latin typeface="KFGQPC HAFS Uthmanic Script" panose="02000000000000000000" pitchFamily="2" charset="-78"/>
                <a:cs typeface="KFGQPC HAFS Uthmanic Script" panose="02000000000000000000" pitchFamily="2" charset="-78"/>
              </a:rPr>
              <a:t>وَأُنثَىٰ</a:t>
            </a:r>
            <a:r>
              <a:rPr lang="ar-SA" sz="2800" b="1" dirty="0">
                <a:effectLst/>
                <a:latin typeface="KFGQPC HAFS Uthmanic Script" panose="02000000000000000000" pitchFamily="2" charset="-78"/>
                <a:cs typeface="KFGQPC HAFS Uthmanic Script" panose="0200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وَجَعَلۡنَٰكُمۡ</a:t>
            </a:r>
            <a:r>
              <a:rPr lang="ar-SA" sz="2800" b="1" dirty="0">
                <a:effectLst/>
                <a:latin typeface="KFGQPC HAFS Uthmanic Script" panose="02000000000000000000" pitchFamily="2" charset="-78"/>
                <a:cs typeface="KFGQPC HAFS Uthmanic Script" panose="0200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شُعُوبٗا</a:t>
            </a:r>
            <a:r>
              <a:rPr lang="ar-SA" sz="2800" b="1" dirty="0">
                <a:effectLst/>
                <a:latin typeface="KFGQPC HAFS Uthmanic Script" panose="02000000000000000000" pitchFamily="2" charset="-78"/>
                <a:cs typeface="KFGQPC HAFS Uthmanic Script" panose="0200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وَقَبَآئِلَ</a:t>
            </a:r>
            <a:r>
              <a:rPr lang="ar-SA" sz="2800" b="1" dirty="0">
                <a:effectLst/>
                <a:latin typeface="KFGQPC HAFS Uthmanic Script" panose="02000000000000000000" pitchFamily="2" charset="-78"/>
                <a:cs typeface="KFGQPC HAFS Uthmanic Script" panose="0200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لِتَعَارَفُوٓاْۚ</a:t>
            </a:r>
            <a:r>
              <a:rPr lang="ar-SA" sz="2800" b="1" dirty="0">
                <a:effectLst/>
                <a:latin typeface="KFGQPC HAFS Uthmanic Script" panose="02000000000000000000" pitchFamily="2" charset="-78"/>
                <a:cs typeface="KFGQPC HAFS Uthmanic Script" panose="02000000000000000000" pitchFamily="2" charset="-78"/>
              </a:rPr>
              <a:t> إِنَّ </a:t>
            </a:r>
            <a:r>
              <a:rPr lang="ar-SA" sz="2800" b="1" dirty="0" err="1">
                <a:effectLst/>
                <a:latin typeface="KFGQPC HAFS Uthmanic Script" panose="02000000000000000000" pitchFamily="2" charset="-78"/>
                <a:cs typeface="KFGQPC HAFS Uthmanic Script" panose="02000000000000000000" pitchFamily="2" charset="-78"/>
              </a:rPr>
              <a:t>أَكۡرَمَكُمۡ</a:t>
            </a:r>
            <a:r>
              <a:rPr lang="ar-SA" sz="2800" b="1" dirty="0">
                <a:effectLst/>
                <a:latin typeface="KFGQPC HAFS Uthmanic Script" panose="02000000000000000000" pitchFamily="2" charset="-78"/>
                <a:cs typeface="KFGQPC HAFS Uthmanic Script" panose="02000000000000000000" pitchFamily="2" charset="-78"/>
              </a:rPr>
              <a:t> عِندَ </a:t>
            </a:r>
            <a:r>
              <a:rPr lang="ar-SA" sz="2800" b="1" dirty="0" err="1">
                <a:effectLst/>
                <a:latin typeface="KFGQPC HAFS Uthmanic Script" panose="02000000000000000000" pitchFamily="2" charset="-78"/>
                <a:cs typeface="KFGQPC HAFS Uthmanic Script" panose="02000000000000000000" pitchFamily="2" charset="-78"/>
              </a:rPr>
              <a:t>ٱللَّهِ</a:t>
            </a:r>
            <a:r>
              <a:rPr lang="ar-SA" sz="2800" b="1" dirty="0">
                <a:effectLst/>
                <a:latin typeface="KFGQPC HAFS Uthmanic Script" panose="02000000000000000000" pitchFamily="2" charset="-78"/>
                <a:cs typeface="KFGQPC HAFS Uthmanic Script" panose="02000000000000000000" pitchFamily="2" charset="-78"/>
              </a:rPr>
              <a:t> </a:t>
            </a:r>
            <a:r>
              <a:rPr lang="ar-SA" sz="2800" b="1" dirty="0" err="1">
                <a:effectLst/>
                <a:latin typeface="KFGQPC HAFS Uthmanic Script" panose="02000000000000000000" pitchFamily="2" charset="-78"/>
                <a:cs typeface="KFGQPC HAFS Uthmanic Script" panose="02000000000000000000" pitchFamily="2" charset="-78"/>
              </a:rPr>
              <a:t>أَتۡقَىٰكُمۡۚ</a:t>
            </a:r>
            <a:r>
              <a:rPr lang="ar-SA" sz="2800" b="1" dirty="0">
                <a:effectLst/>
                <a:latin typeface="KFGQPC HAFS Uthmanic Script" panose="02000000000000000000" pitchFamily="2" charset="-78"/>
                <a:cs typeface="KFGQPC HAFS Uthmanic Script" panose="02000000000000000000" pitchFamily="2" charset="-78"/>
              </a:rPr>
              <a:t> إِنَّ </a:t>
            </a:r>
            <a:r>
              <a:rPr lang="ar-SA" sz="2800" b="1" dirty="0" err="1">
                <a:effectLst/>
                <a:latin typeface="KFGQPC HAFS Uthmanic Script" panose="02000000000000000000" pitchFamily="2" charset="-78"/>
                <a:cs typeface="KFGQPC HAFS Uthmanic Script" panose="02000000000000000000" pitchFamily="2" charset="-78"/>
              </a:rPr>
              <a:t>ٱللَّهَ</a:t>
            </a:r>
            <a:r>
              <a:rPr lang="ar-SA" sz="2800" b="1" dirty="0">
                <a:effectLst/>
                <a:latin typeface="KFGQPC HAFS Uthmanic Script" panose="02000000000000000000" pitchFamily="2" charset="-78"/>
                <a:cs typeface="KFGQPC HAFS Uthmanic Script" panose="02000000000000000000" pitchFamily="2" charset="-78"/>
              </a:rPr>
              <a:t> عَلِيمٌ </a:t>
            </a:r>
            <a:r>
              <a:rPr lang="ar-SA" sz="2800" b="1" dirty="0" err="1">
                <a:effectLst/>
                <a:latin typeface="KFGQPC HAFS Uthmanic Script" panose="02000000000000000000" pitchFamily="2" charset="-78"/>
                <a:cs typeface="KFGQPC HAFS Uthmanic Script" panose="02000000000000000000" pitchFamily="2" charset="-78"/>
              </a:rPr>
              <a:t>خَبِيرٞﵞ</a:t>
            </a:r>
            <a:r>
              <a:rPr lang="ar-SA" sz="2800" b="1" dirty="0">
                <a:effectLst/>
                <a:latin typeface="Traditional Naskh" panose="02010000000000000000" pitchFamily="2" charset="-78"/>
                <a:cs typeface="Traditional Naskh" panose="02010000000000000000" pitchFamily="2" charset="-78"/>
              </a:rPr>
              <a:t> </a:t>
            </a:r>
            <a:r>
              <a:rPr lang="ar-SA" sz="2800" b="1" dirty="0">
                <a:solidFill>
                  <a:srgbClr val="9DAB0C"/>
                </a:solidFill>
                <a:effectLst/>
                <a:latin typeface="KFGQPC Uthman Taha Naskh" panose="02000000000000000000" pitchFamily="2" charset="-78"/>
                <a:ea typeface="Calibri" panose="020F0502020204030204" pitchFamily="34" charset="0"/>
                <a:cs typeface="KFGQPC Uthman Taha Naskh" panose="02000000000000000000" pitchFamily="2" charset="-78"/>
              </a:rPr>
              <a:t> </a:t>
            </a:r>
            <a:r>
              <a:rPr lang="ar-SA" sz="1900" dirty="0">
                <a:solidFill>
                  <a:srgbClr val="9DAB0C"/>
                </a:solidFill>
                <a:effectLst/>
                <a:latin typeface="KFGQPC Uthman Taha Naskh" panose="02000000000000000000" pitchFamily="2" charset="-78"/>
                <a:ea typeface="Calibri" panose="020F0502020204030204" pitchFamily="34" charset="0"/>
                <a:cs typeface="KFGQPC Uthman Taha Naskh" panose="02000000000000000000" pitchFamily="2" charset="-78"/>
              </a:rPr>
              <a:t>الحجرات: 13</a:t>
            </a:r>
            <a:endParaRPr lang="ar-SA" sz="1900" dirty="0"/>
          </a:p>
          <a:p>
            <a:pPr marL="0" indent="0" algn="ctr">
              <a:buNone/>
            </a:pPr>
            <a:endParaRPr lang="ar-SA" sz="2400" b="1" dirty="0">
              <a:latin typeface="Traditional Arabic" panose="02010000000000000000" pitchFamily="2" charset="-78"/>
              <a:cs typeface="Traditional Arabic" panose="02010000000000000000" pitchFamily="2" charset="-78"/>
            </a:endParaRPr>
          </a:p>
        </p:txBody>
      </p:sp>
    </p:spTree>
    <p:extLst>
      <p:ext uri="{BB962C8B-B14F-4D97-AF65-F5344CB8AC3E}">
        <p14:creationId xmlns:p14="http://schemas.microsoft.com/office/powerpoint/2010/main" val="1510732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80636-56E8-422A-A761-F60DD4D696D5}"/>
              </a:ext>
            </a:extLst>
          </p:cNvPr>
          <p:cNvSpPr>
            <a:spLocks noGrp="1"/>
          </p:cNvSpPr>
          <p:nvPr>
            <p:ph type="title"/>
          </p:nvPr>
        </p:nvSpPr>
        <p:spPr/>
        <p:txBody>
          <a:bodyPr/>
          <a:lstStyle/>
          <a:p>
            <a:pPr algn="ctr"/>
            <a:r>
              <a:rPr lang="ar-SA" b="1" dirty="0">
                <a:latin typeface="Traditional Arabic" panose="02010000000000000000" pitchFamily="2" charset="-78"/>
                <a:cs typeface="Traditional Arabic" panose="02010000000000000000" pitchFamily="2" charset="-78"/>
              </a:rPr>
              <a:t>العلاقة مع المؤسسة المجتمعية التي يعمل بها</a:t>
            </a:r>
            <a:endParaRPr lang="en-US" b="1" dirty="0">
              <a:latin typeface="Traditional Arabic" panose="02010000000000000000" pitchFamily="2" charset="-78"/>
              <a:cs typeface="Traditional Arabic" panose="02010000000000000000" pitchFamily="2" charset="-78"/>
            </a:endParaRPr>
          </a:p>
        </p:txBody>
      </p:sp>
      <p:sp>
        <p:nvSpPr>
          <p:cNvPr id="3" name="Content Placeholder 2">
            <a:extLst>
              <a:ext uri="{FF2B5EF4-FFF2-40B4-BE49-F238E27FC236}">
                <a16:creationId xmlns:a16="http://schemas.microsoft.com/office/drawing/2014/main" id="{FD9521F1-2281-4105-9E90-8E84379E4FA6}"/>
              </a:ext>
            </a:extLst>
          </p:cNvPr>
          <p:cNvSpPr>
            <a:spLocks noGrp="1"/>
          </p:cNvSpPr>
          <p:nvPr>
            <p:ph idx="1"/>
          </p:nvPr>
        </p:nvSpPr>
        <p:spPr/>
        <p:txBody>
          <a:bodyPr/>
          <a:lstStyle/>
          <a:p>
            <a:pPr marL="342900" lvl="0" indent="-342900" algn="r" rtl="1">
              <a:lnSpc>
                <a:spcPct val="150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تقدير المؤسسة التي يعمل بها، وتقديم مصلحة المؤسسة على المصلحة الشخصية الطارئة.</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إتقان العمل وتنفيذه بأفضل صورة ممكنة، قال تعالى: "إن خير من استأجرت القوي الأمين"، وفي الحديث "إن الله تعالى يحب إذا عمل أحدكم عملاً أن يتقنه".</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المحافظة على أموال المؤسسة ومصادرها، قال تعالى: "والذين هم لأماناتهم وعهدهم راعون"، وفي الحديث "أد الأمانة إلى من ائتمنك ولا تخن من خانك" رواه أحمد</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spcAft>
                <a:spcPts val="800"/>
              </a:spcAft>
              <a:buFont typeface="Symbol" panose="05050102010706020507" pitchFamily="18" charset="2"/>
              <a:buChar char=""/>
            </a:pPr>
            <a:r>
              <a:rPr lang="ar-SA" sz="1800" b="1" dirty="0">
                <a:effectLst/>
                <a:latin typeface="Calibri" panose="020F0502020204030204" pitchFamily="34" charset="0"/>
                <a:ea typeface="Calibri" panose="020F0502020204030204" pitchFamily="34" charset="0"/>
                <a:cs typeface="Traditional Arabic" panose="02010000000000000000" pitchFamily="2" charset="-78"/>
              </a:rPr>
              <a:t>أن لا يخون الأمانة التي عهد بها إليه فيفسد أو يقصر في أداء عمله، قال تعالى: "فهل عسيتم إن توليتم أن تفسدوا في الأرض وتقطعوا أرحامكم"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75136068"/>
      </p:ext>
    </p:extLst>
  </p:cSld>
  <p:clrMapOvr>
    <a:masterClrMapping/>
  </p:clrMapOvr>
</p:sld>
</file>

<file path=ppt/theme/theme1.xml><?xml version="1.0" encoding="utf-8"?>
<a:theme xmlns:a="http://schemas.openxmlformats.org/drawingml/2006/main" name="معرض">
  <a:themeElements>
    <a:clrScheme name="معرض">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معرض">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عرض">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937</TotalTime>
  <Words>2143</Words>
  <Application>Microsoft Office PowerPoint</Application>
  <PresentationFormat>شاشة عريضة</PresentationFormat>
  <Paragraphs>171</Paragraphs>
  <Slides>28</Slides>
  <Notes>0</Notes>
  <HiddenSlides>0</HiddenSlides>
  <MMClips>0</MMClips>
  <ScaleCrop>false</ScaleCrop>
  <HeadingPairs>
    <vt:vector size="6" baseType="variant">
      <vt:variant>
        <vt:lpstr>الخطوط المستخدمة</vt:lpstr>
      </vt:variant>
      <vt:variant>
        <vt:i4>10</vt:i4>
      </vt:variant>
      <vt:variant>
        <vt:lpstr>نسق</vt:lpstr>
      </vt:variant>
      <vt:variant>
        <vt:i4>1</vt:i4>
      </vt:variant>
      <vt:variant>
        <vt:lpstr>عناوين الشرائح</vt:lpstr>
      </vt:variant>
      <vt:variant>
        <vt:i4>28</vt:i4>
      </vt:variant>
    </vt:vector>
  </HeadingPairs>
  <TitlesOfParts>
    <vt:vector size="39" baseType="lpstr">
      <vt:lpstr>Al-QuranAlKareem</vt:lpstr>
      <vt:lpstr>Arial</vt:lpstr>
      <vt:lpstr>Calibri</vt:lpstr>
      <vt:lpstr>Corbel</vt:lpstr>
      <vt:lpstr>Gill Sans MT</vt:lpstr>
      <vt:lpstr>KFGQPC HAFS Uthmanic Script</vt:lpstr>
      <vt:lpstr>KFGQPC Uthman Taha Naskh</vt:lpstr>
      <vt:lpstr>Symbol</vt:lpstr>
      <vt:lpstr>Traditional Arabic</vt:lpstr>
      <vt:lpstr>Traditional Naskh</vt:lpstr>
      <vt:lpstr>معرض</vt:lpstr>
      <vt:lpstr>مهارات الحوار وفن إدارة الاختلاف </vt:lpstr>
      <vt:lpstr>بسم الله الرحمن الرحيم</vt:lpstr>
      <vt:lpstr>أهم الأفكار التي سيتم استعراضها في هذه الدورة </vt:lpstr>
      <vt:lpstr>إشكاليات الحوار</vt:lpstr>
      <vt:lpstr>بين الحوار والجدال والمراء</vt:lpstr>
      <vt:lpstr> هل الاختلاف أمر فطري: كيف نختلف؟ وكيف نتفق؟  متى وكيف نـختلف؟   </vt:lpstr>
      <vt:lpstr>وكيف نتفق؟</vt:lpstr>
      <vt:lpstr> أصل العلاقة مع الآخر</vt:lpstr>
      <vt:lpstr>العلاقة مع المؤسسة المجتمعية التي يعمل بها</vt:lpstr>
      <vt:lpstr>العلاقة مع رؤساء العمل (الأعلى رتبة إدارية)</vt:lpstr>
      <vt:lpstr>العلاقات مع الموظفين (الأدنى رتبة إدارية منه) </vt:lpstr>
      <vt:lpstr>العلاقة مع زملاء العمل</vt:lpstr>
      <vt:lpstr>الحوار في القرآن والسنة المشرفة</vt:lpstr>
      <vt:lpstr>أصول الحوار والمناظرة</vt:lpstr>
      <vt:lpstr>الغاية من الحوار</vt:lpstr>
      <vt:lpstr>كيف يكون الحوار إيجابيا؟</vt:lpstr>
      <vt:lpstr>النظام الاتصالي</vt:lpstr>
      <vt:lpstr>النشاطات التواصلية</vt:lpstr>
      <vt:lpstr>لكي يكون التواصل مع الآخرين ناجحا</vt:lpstr>
      <vt:lpstr>الحوار الاتصالي بين القبول والتجاهل</vt:lpstr>
      <vt:lpstr>محددات البعد الاتصالي في الحوار</vt:lpstr>
      <vt:lpstr>الطريقة المثلى للحديث أثناء الحوار </vt:lpstr>
      <vt:lpstr>كيف نصحح أخطاء الآخرين؟</vt:lpstr>
      <vt:lpstr>آداب للحوار مع الآخر </vt:lpstr>
      <vt:lpstr>كيف نواجه الخطأ وننبه إليه؟ </vt:lpstr>
      <vt:lpstr>معلومة إثرائية: صنع الأقوياء </vt:lpstr>
      <vt:lpstr>الحوار المجتمعي وفن تخفيف التعصب</vt:lpstr>
      <vt:lpstr>في الختام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سلوكيات إيجابية في ثقافة الحوار</dc:title>
  <dc:creator>HP</dc:creator>
  <cp:lastModifiedBy>HP</cp:lastModifiedBy>
  <cp:revision>14</cp:revision>
  <dcterms:created xsi:type="dcterms:W3CDTF">2022-07-03T13:50:59Z</dcterms:created>
  <dcterms:modified xsi:type="dcterms:W3CDTF">2022-09-11T15:04:23Z</dcterms:modified>
</cp:coreProperties>
</file>