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2"/>
  </p:notesMasterIdLst>
  <p:sldIdLst>
    <p:sldId id="257" r:id="rId2"/>
    <p:sldId id="258" r:id="rId3"/>
    <p:sldId id="259" r:id="rId4"/>
    <p:sldId id="315" r:id="rId5"/>
    <p:sldId id="316" r:id="rId6"/>
    <p:sldId id="317" r:id="rId7"/>
    <p:sldId id="318" r:id="rId8"/>
    <p:sldId id="319" r:id="rId9"/>
    <p:sldId id="320" r:id="rId10"/>
    <p:sldId id="321" r:id="rId11"/>
    <p:sldId id="322" r:id="rId12"/>
    <p:sldId id="323" r:id="rId13"/>
    <p:sldId id="324" r:id="rId14"/>
    <p:sldId id="351" r:id="rId15"/>
    <p:sldId id="325" r:id="rId16"/>
    <p:sldId id="326" r:id="rId17"/>
    <p:sldId id="327" r:id="rId18"/>
    <p:sldId id="328" r:id="rId19"/>
    <p:sldId id="329" r:id="rId20"/>
    <p:sldId id="330" r:id="rId21"/>
    <p:sldId id="331" r:id="rId22"/>
    <p:sldId id="333" r:id="rId23"/>
    <p:sldId id="332" r:id="rId24"/>
    <p:sldId id="334" r:id="rId25"/>
    <p:sldId id="335" r:id="rId26"/>
    <p:sldId id="336" r:id="rId27"/>
    <p:sldId id="337" r:id="rId28"/>
    <p:sldId id="338" r:id="rId29"/>
    <p:sldId id="340" r:id="rId30"/>
    <p:sldId id="339" r:id="rId31"/>
    <p:sldId id="341" r:id="rId32"/>
    <p:sldId id="342" r:id="rId33"/>
    <p:sldId id="343" r:id="rId34"/>
    <p:sldId id="344" r:id="rId35"/>
    <p:sldId id="345" r:id="rId36"/>
    <p:sldId id="346" r:id="rId37"/>
    <p:sldId id="347" r:id="rId38"/>
    <p:sldId id="348" r:id="rId39"/>
    <p:sldId id="349" r:id="rId40"/>
    <p:sldId id="352" r:id="rId41"/>
    <p:sldId id="353" r:id="rId42"/>
    <p:sldId id="354" r:id="rId43"/>
    <p:sldId id="356" r:id="rId44"/>
    <p:sldId id="357" r:id="rId45"/>
    <p:sldId id="358" r:id="rId46"/>
    <p:sldId id="359" r:id="rId47"/>
    <p:sldId id="360" r:id="rId48"/>
    <p:sldId id="361" r:id="rId49"/>
    <p:sldId id="362" r:id="rId50"/>
    <p:sldId id="363" r:id="rId5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sorterViewPr>
    <p:cViewPr>
      <p:scale>
        <a:sx n="71" d="100"/>
        <a:sy n="71" d="100"/>
      </p:scale>
      <p:origin x="0" y="143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366BFC9-29B1-4766-AEB3-61DC5EF98FE7}" type="datetimeFigureOut">
              <a:rPr lang="ar-SA" smtClean="0"/>
              <a:pPr/>
              <a:t>16/08/1443</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CEDB4E8-93FF-4B09-9EB7-C7F5CEFE83E0}" type="slidenum">
              <a:rPr lang="ar-SA" smtClean="0"/>
              <a:pPr/>
              <a:t>‹#›</a:t>
            </a:fld>
            <a:endParaRPr lang="ar-SA"/>
          </a:p>
        </p:txBody>
      </p:sp>
    </p:spTree>
    <p:extLst>
      <p:ext uri="{BB962C8B-B14F-4D97-AF65-F5344CB8AC3E}">
        <p14:creationId xmlns:p14="http://schemas.microsoft.com/office/powerpoint/2010/main" xmlns="" val="8316548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12</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13</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14</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15</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16</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17</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18</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19</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20</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21</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22</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23</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24</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25</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26</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27</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28</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29</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30</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31</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5</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32</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33</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34</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35</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36</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37</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38</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39</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40</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41</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6</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7</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8</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9</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10</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11</a:t>
            </a:fld>
            <a:endParaRPr lang="en-US" altLang="ar-SA"/>
          </a:p>
        </p:txBody>
      </p:sp>
    </p:spTree>
    <p:extLst>
      <p:ext uri="{BB962C8B-B14F-4D97-AF65-F5344CB8AC3E}">
        <p14:creationId xmlns:p14="http://schemas.microsoft.com/office/powerpoint/2010/main" xmlns="" val="75280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82597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4374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296618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9"/>
          <p:cNvSpPr/>
          <p:nvPr/>
        </p:nvSpPr>
        <p:spPr>
          <a:xfrm>
            <a:off x="11599985" y="280989"/>
            <a:ext cx="375138" cy="55562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5" name="Rectangle 12"/>
          <p:cNvSpPr/>
          <p:nvPr/>
        </p:nvSpPr>
        <p:spPr>
          <a:xfrm>
            <a:off x="11599985" y="1"/>
            <a:ext cx="375138"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6" name="Rectangle 11"/>
          <p:cNvSpPr>
            <a:spLocks noChangeArrowheads="1"/>
          </p:cNvSpPr>
          <p:nvPr userDrawn="1"/>
        </p:nvSpPr>
        <p:spPr bwMode="auto">
          <a:xfrm>
            <a:off x="6002215" y="6367464"/>
            <a:ext cx="68159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r>
              <a:rPr lang="en-US" altLang="ar-SA" sz="1600">
                <a:solidFill>
                  <a:schemeClr val="bg1"/>
                </a:solidFill>
                <a:latin typeface="Calibri" panose="020F0502020204030204" pitchFamily="34" charset="0"/>
              </a:rPr>
              <a:t>[        ]</a:t>
            </a:r>
          </a:p>
        </p:txBody>
      </p:sp>
      <p:cxnSp>
        <p:nvCxnSpPr>
          <p:cNvPr id="7" name="Straight Connector 11"/>
          <p:cNvCxnSpPr/>
          <p:nvPr userDrawn="1"/>
        </p:nvCxnSpPr>
        <p:spPr>
          <a:xfrm>
            <a:off x="511908" y="830263"/>
            <a:ext cx="11441723" cy="635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Slide Number Placeholder 5"/>
          <p:cNvSpPr>
            <a:spLocks noGrp="1"/>
          </p:cNvSpPr>
          <p:nvPr>
            <p:ph type="sldNum" sz="quarter" idx="10"/>
          </p:nvPr>
        </p:nvSpPr>
        <p:spPr>
          <a:xfrm>
            <a:off x="6123354" y="6356351"/>
            <a:ext cx="593969" cy="365125"/>
          </a:xfrm>
        </p:spPr>
        <p:txBody>
          <a:bodyPr/>
          <a:lstStyle>
            <a:lvl1pPr algn="ctr">
              <a:defRPr smtClean="0">
                <a:cs typeface="Arial" panose="020B0604020202020204" pitchFamily="34" charset="0"/>
              </a:defRPr>
            </a:lvl1pPr>
          </a:lstStyle>
          <a:p>
            <a:fld id="{A74F2469-929F-4E59-9082-ADE741EC2FDC}" type="slidenum">
              <a:rPr lang="ar-SA" altLang="ar-SA"/>
              <a:pPr/>
              <a:t>‹#›</a:t>
            </a:fld>
            <a:endParaRPr lang="en-US" altLang="ar-SA"/>
          </a:p>
        </p:txBody>
      </p:sp>
    </p:spTree>
    <p:extLst>
      <p:ext uri="{BB962C8B-B14F-4D97-AF65-F5344CB8AC3E}">
        <p14:creationId xmlns:p14="http://schemas.microsoft.com/office/powerpoint/2010/main" xmlns="" val="405154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177358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29889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86017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79272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393455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210812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297486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16/08/1443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149282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46E7BF-6A2C-421E-B1A0-C18C5F8CEC4F}" type="datetimeFigureOut">
              <a:rPr lang="ar-SA" smtClean="0"/>
              <a:pPr/>
              <a:t>16/08/1443</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175B2C6-BCC5-4DBD-9422-D0E0EBA7E40D}" type="slidenum">
              <a:rPr lang="ar-SA" smtClean="0"/>
              <a:pPr/>
              <a:t>‹#›</a:t>
            </a:fld>
            <a:endParaRPr lang="ar-SA"/>
          </a:p>
        </p:txBody>
      </p:sp>
    </p:spTree>
    <p:extLst>
      <p:ext uri="{BB962C8B-B14F-4D97-AF65-F5344CB8AC3E}">
        <p14:creationId xmlns:p14="http://schemas.microsoft.com/office/powerpoint/2010/main" xmlns="" val="191414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3.vml"/><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14.vml"/><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
	<Relationship Id="rId3" Type="http://schemas.openxmlformats.org/officeDocument/2006/relationships/notesSlide" Target="../notesSlides/notesSlide13.xml"/>
	<Relationship Id="rId2" Type="http://schemas.openxmlformats.org/officeDocument/2006/relationships/slideLayout" Target="../slideLayouts/slideLayout12.xml"/>
	<Relationship Id="rId1" Type="http://schemas.openxmlformats.org/officeDocument/2006/relationships/vmlDrawing" Target="../drawings/vmlDrawing15.vml"/>
	<Relationship Id="rId5" Type="http://schemas.openxmlformats.org/officeDocument/2006/relationships/oleObject" Target="../embeddings/oleObject15.bin"/>
	<Relationship Id="rId4" Type="http://schemas.openxmlformats.org/officeDocument/2006/relationships/hyperlink" Target="http://?" TargetMode="External"/>
</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16.vml"/><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17.vml"/><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8.vml"/><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19.vml"/><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20.vml"/><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21.vml"/><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22.vml"/><Relationship Id="rId4"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23.vml"/><Relationship Id="rId4" Type="http://schemas.openxmlformats.org/officeDocument/2006/relationships/oleObject" Target="../embeddings/oleObject23.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24.vml"/><Relationship Id="rId4" Type="http://schemas.openxmlformats.org/officeDocument/2006/relationships/oleObject" Target="../embeddings/oleObject2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vmlDrawing" Target="../drawings/vmlDrawing25.vml"/><Relationship Id="rId4" Type="http://schemas.openxmlformats.org/officeDocument/2006/relationships/oleObject" Target="../embeddings/oleObject2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vmlDrawing" Target="../drawings/vmlDrawing26.vml"/><Relationship Id="rId4" Type="http://schemas.openxmlformats.org/officeDocument/2006/relationships/oleObject" Target="../embeddings/oleObject26.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vmlDrawing" Target="../drawings/vmlDrawing27.vml"/><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vmlDrawing" Target="../drawings/vmlDrawing28.vml"/><Relationship Id="rId4" Type="http://schemas.openxmlformats.org/officeDocument/2006/relationships/oleObject" Target="../embeddings/oleObject28.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vmlDrawing" Target="../drawings/vmlDrawing29.vml"/><Relationship Id="rId4" Type="http://schemas.openxmlformats.org/officeDocument/2006/relationships/oleObject" Target="../embeddings/oleObject29.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vmlDrawing" Target="../drawings/vmlDrawing30.vml"/><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2.xml"/><Relationship Id="rId1" Type="http://schemas.openxmlformats.org/officeDocument/2006/relationships/vmlDrawing" Target="../drawings/vmlDrawing31.vml"/><Relationship Id="rId4" Type="http://schemas.openxmlformats.org/officeDocument/2006/relationships/oleObject" Target="../embeddings/oleObject31.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vmlDrawing" Target="../drawings/vmlDrawing32.vml"/><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33.vml"/><Relationship Id="rId4" Type="http://schemas.openxmlformats.org/officeDocument/2006/relationships/oleObject" Target="../embeddings/oleObject33.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2.xml"/><Relationship Id="rId1" Type="http://schemas.openxmlformats.org/officeDocument/2006/relationships/vmlDrawing" Target="../drawings/vmlDrawing34.vml"/><Relationship Id="rId4" Type="http://schemas.openxmlformats.org/officeDocument/2006/relationships/oleObject" Target="../embeddings/oleObject34.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vmlDrawing" Target="../drawings/vmlDrawing35.vml"/><Relationship Id="rId4" Type="http://schemas.openxmlformats.org/officeDocument/2006/relationships/oleObject" Target="../embeddings/oleObject35.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2.xml"/><Relationship Id="rId1" Type="http://schemas.openxmlformats.org/officeDocument/2006/relationships/vmlDrawing" Target="../drawings/vmlDrawing36.vml"/><Relationship Id="rId4" Type="http://schemas.openxmlformats.org/officeDocument/2006/relationships/oleObject" Target="../embeddings/oleObject36.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vmlDrawing" Target="../drawings/vmlDrawing37.vml"/><Relationship Id="rId4" Type="http://schemas.openxmlformats.org/officeDocument/2006/relationships/oleObject" Target="../embeddings/oleObject37.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2.xml"/><Relationship Id="rId1" Type="http://schemas.openxmlformats.org/officeDocument/2006/relationships/vmlDrawing" Target="../drawings/vmlDrawing38.vml"/><Relationship Id="rId4" Type="http://schemas.openxmlformats.org/officeDocument/2006/relationships/oleObject" Target="../embeddings/oleObject38.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39.vml"/><Relationship Id="rId4" Type="http://schemas.openxmlformats.org/officeDocument/2006/relationships/oleObject" Target="../embeddings/oleObject39.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2.xml"/><Relationship Id="rId1" Type="http://schemas.openxmlformats.org/officeDocument/2006/relationships/vmlDrawing" Target="../drawings/vmlDrawing40.vml"/><Relationship Id="rId4" Type="http://schemas.openxmlformats.org/officeDocument/2006/relationships/oleObject" Target="../embeddings/oleObject40.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2.xml"/><Relationship Id="rId1" Type="http://schemas.openxmlformats.org/officeDocument/2006/relationships/vmlDrawing" Target="../drawings/vmlDrawing41.vml"/><Relationship Id="rId4" Type="http://schemas.openxmlformats.org/officeDocument/2006/relationships/oleObject" Target="../embeddings/oleObject41.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t" anchorCtr="0" compatLnSpc="1">
            <a:prstTxWarp prst="textNoShape">
              <a:avLst/>
            </a:prstTxWarp>
            <a:normAutofit/>
          </a:bodyPr>
          <a:lstStyle/>
          <a:p>
            <a:pPr eaLnBrk="1" hangingPunct="1"/>
            <a:endParaRPr lang="ar-SA" altLang="ar-SA" smtClean="0">
              <a:solidFill>
                <a:srgbClr val="376092"/>
              </a:solidFill>
              <a:cs typeface="Arial" panose="020B0604020202020204" pitchFamily="34" charset="0"/>
            </a:endParaRPr>
          </a:p>
        </p:txBody>
      </p:sp>
      <p:sp>
        <p:nvSpPr>
          <p:cNvPr id="3" name="Subtitle 2"/>
          <p:cNvSpPr>
            <a:spLocks noGrp="1"/>
          </p:cNvSpPr>
          <p:nvPr>
            <p:ph type="subTitle" idx="1"/>
          </p:nvPr>
        </p:nvSpPr>
        <p:spPr/>
        <p:txBody>
          <a:bodyPr rtlCol="0">
            <a:normAutofit/>
          </a:bodyPr>
          <a:lstStyle/>
          <a:p>
            <a:pPr>
              <a:defRPr/>
            </a:pPr>
            <a:endParaRPr lang="en-US" dirty="0" smtClean="0">
              <a:cs typeface="+mn-cs"/>
            </a:endParaRP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05A3D3E9-F163-4E0E-9396-A427B18E59E0}"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5" name="Rectangle 4"/>
          <p:cNvSpPr/>
          <p:nvPr/>
        </p:nvSpPr>
        <p:spPr>
          <a:xfrm>
            <a:off x="1151786"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304225" y="383221"/>
            <a:ext cx="9906000" cy="5053388"/>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13319" name="Subtitle 2"/>
          <p:cNvSpPr txBox="1">
            <a:spLocks/>
          </p:cNvSpPr>
          <p:nvPr/>
        </p:nvSpPr>
        <p:spPr bwMode="auto">
          <a:xfrm>
            <a:off x="3185194" y="5229922"/>
            <a:ext cx="5069661" cy="1628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eaLnBrk="1" hangingPunct="1">
              <a:buNone/>
            </a:pPr>
            <a:endParaRPr lang="ar-SA" sz="2400" b="1" u="sng" dirty="0" smtClean="0">
              <a:effectLst>
                <a:outerShdw blurRad="38100" dist="38100" dir="2700000" algn="tl">
                  <a:srgbClr val="000000">
                    <a:alpha val="43137"/>
                  </a:srgbClr>
                </a:outerShdw>
              </a:effectLst>
            </a:endParaRPr>
          </a:p>
          <a:p>
            <a:pPr algn="ctr" rtl="1" eaLnBrk="1" hangingPunct="1">
              <a:buNone/>
            </a:pPr>
            <a:r>
              <a:rPr lang="ar-JO" sz="2400" dirty="0" smtClean="0"/>
              <a:t>برامج التنمية المهنية للفصل الدراسي الثاني العام </a:t>
            </a:r>
            <a:r>
              <a:rPr lang="en-US" sz="2400" dirty="0" smtClean="0"/>
              <a:t> : </a:t>
            </a:r>
            <a:r>
              <a:rPr lang="ar-JO" sz="2400" dirty="0" smtClean="0"/>
              <a:t>الجامعي 1443هـ: مسار كفاءة الإنفاق</a:t>
            </a:r>
            <a:endParaRPr lang="ar-SA" sz="2400" dirty="0" smtClean="0"/>
          </a:p>
          <a:p>
            <a:pPr algn="ctr" eaLnBrk="1" hangingPunct="1">
              <a:buNone/>
            </a:pPr>
            <a:endParaRPr lang="en-US" altLang="ar-SA" dirty="0"/>
          </a:p>
        </p:txBody>
      </p:sp>
      <p:sp>
        <p:nvSpPr>
          <p:cNvPr id="11" name="Freeform 10"/>
          <p:cNvSpPr/>
          <p:nvPr/>
        </p:nvSpPr>
        <p:spPr>
          <a:xfrm>
            <a:off x="1669641" y="2521527"/>
            <a:ext cx="7169559" cy="1995055"/>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sz="3600" dirty="0"/>
          </a:p>
        </p:txBody>
      </p:sp>
      <p:sp>
        <p:nvSpPr>
          <p:cNvPr id="13322" name="Title 1"/>
          <p:cNvSpPr txBox="1">
            <a:spLocks/>
          </p:cNvSpPr>
          <p:nvPr/>
        </p:nvSpPr>
        <p:spPr bwMode="auto">
          <a:xfrm>
            <a:off x="1492325" y="1967345"/>
            <a:ext cx="8801601" cy="21335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0"/>
              </a:spcBef>
              <a:buFontTx/>
              <a:buNone/>
            </a:pPr>
            <a:endParaRPr lang="ar-SA" altLang="ar-SA" sz="3600" b="1" dirty="0" smtClean="0">
              <a:solidFill>
                <a:srgbClr val="C00000"/>
              </a:solidFill>
              <a:latin typeface="AYM Wadiy S_U normal."/>
              <a:cs typeface="Times New Roman" panose="02020603050405020304" pitchFamily="18" charset="0"/>
            </a:endParaRPr>
          </a:p>
          <a:p>
            <a:pPr algn="ctr" rtl="1" eaLnBrk="1" hangingPunct="1">
              <a:spcBef>
                <a:spcPct val="0"/>
              </a:spcBef>
              <a:buFontTx/>
              <a:buNone/>
            </a:pPr>
            <a:r>
              <a:rPr lang="ar-JO" sz="4000" b="1" dirty="0" smtClean="0"/>
              <a:t>         </a:t>
            </a:r>
          </a:p>
          <a:p>
            <a:pPr algn="ctr" rtl="1" eaLnBrk="1" hangingPunct="1">
              <a:spcBef>
                <a:spcPct val="0"/>
              </a:spcBef>
              <a:buFontTx/>
              <a:buNone/>
            </a:pPr>
            <a:r>
              <a:rPr lang="ar-JO" sz="4000" b="1" dirty="0" smtClean="0"/>
              <a:t>          رأس</a:t>
            </a:r>
            <a:r>
              <a:rPr lang="ar-JO" sz="3600" dirty="0" smtClean="0"/>
              <a:t> </a:t>
            </a:r>
            <a:r>
              <a:rPr lang="ar-JO" sz="4000" b="1" dirty="0" smtClean="0"/>
              <a:t>المال البشري وكفاءة الإنفاق</a:t>
            </a:r>
          </a:p>
          <a:p>
            <a:pPr algn="ctr" rtl="1" eaLnBrk="1" hangingPunct="1">
              <a:spcBef>
                <a:spcPct val="0"/>
              </a:spcBef>
              <a:buFontTx/>
              <a:buNone/>
            </a:pPr>
            <a:r>
              <a:rPr lang="ar-JO" sz="4000" b="1" dirty="0" smtClean="0"/>
              <a:t>20/ 08/ 1443هـ</a:t>
            </a:r>
          </a:p>
          <a:p>
            <a:pPr algn="ctr" rtl="1" eaLnBrk="1" hangingPunct="1">
              <a:spcBef>
                <a:spcPct val="0"/>
              </a:spcBef>
              <a:buFontTx/>
              <a:buNone/>
            </a:pPr>
            <a:r>
              <a:rPr lang="ar-SA" sz="2800" b="1" u="sng" dirty="0" smtClean="0">
                <a:effectLst>
                  <a:outerShdw blurRad="38100" dist="38100" dir="2700000" algn="tl">
                    <a:srgbClr val="000000">
                      <a:alpha val="43137"/>
                    </a:srgbClr>
                  </a:outerShdw>
                </a:effectLst>
              </a:rPr>
              <a:t>المحاضر: د.هاني عبده</a:t>
            </a:r>
            <a:endParaRPr lang="en-US" altLang="ar-SA" sz="2800" b="1" dirty="0">
              <a:solidFill>
                <a:srgbClr val="C00000"/>
              </a:solidFill>
              <a:cs typeface="Times New Roman" panose="02020603050405020304" pitchFamily="18" charset="0"/>
            </a:endParaRPr>
          </a:p>
        </p:txBody>
      </p:sp>
      <p:sp>
        <p:nvSpPr>
          <p:cNvPr id="13323" name="Slide Number Placeholder 10"/>
          <p:cNvSpPr txBox="1">
            <a:spLocks/>
          </p:cNvSpPr>
          <p:nvPr/>
        </p:nvSpPr>
        <p:spPr bwMode="auto">
          <a:xfrm>
            <a:off x="1524000" y="6405564"/>
            <a:ext cx="23114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DF045C0A-6B8F-4DC3-B1EE-2E698C48EA68}"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15" name="Subtitle 2"/>
          <p:cNvSpPr txBox="1">
            <a:spLocks/>
          </p:cNvSpPr>
          <p:nvPr/>
        </p:nvSpPr>
        <p:spPr bwMode="auto">
          <a:xfrm>
            <a:off x="2172122" y="5410031"/>
            <a:ext cx="6913756" cy="1170877"/>
          </a:xfrm>
          <a:prstGeom prst="rect">
            <a:avLst/>
          </a:prstGeom>
          <a:noFill/>
          <a:ln w="9525">
            <a:noFill/>
            <a:miter lim="800000"/>
            <a:headEnd/>
            <a:tailEn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ctr" rtl="0">
              <a:spcBef>
                <a:spcPct val="20000"/>
              </a:spcBef>
              <a:buFont typeface="Arial" pitchFamily="34" charset="0"/>
              <a:buNone/>
              <a:defRPr/>
            </a:pPr>
            <a:r>
              <a:rPr lang="ar-SA" sz="2400" dirty="0">
                <a:solidFill>
                  <a:srgbClr val="013E36"/>
                </a:solidFill>
                <a:latin typeface="Calibri" pitchFamily="34" charset="0"/>
              </a:rPr>
              <a:t>	</a:t>
            </a:r>
            <a:endParaRPr lang="en-US" sz="2400" dirty="0">
              <a:solidFill>
                <a:srgbClr val="013E36"/>
              </a:solidFill>
              <a:latin typeface="Calibri" pitchFamily="34" charset="0"/>
            </a:endParaRPr>
          </a:p>
        </p:txBody>
      </p:sp>
      <p:graphicFrame>
        <p:nvGraphicFramePr>
          <p:cNvPr id="2" name="كائن 1"/>
          <p:cNvGraphicFramePr>
            <a:graphicFrameLocks noChangeAspect="1"/>
          </p:cNvGraphicFramePr>
          <p:nvPr>
            <p:extLst>
              <p:ext uri="{D42A27DB-BD31-4B8C-83A1-F6EECF244321}">
                <p14:modId xmlns:p14="http://schemas.microsoft.com/office/powerpoint/2010/main" xmlns="" val="3758450786"/>
              </p:ext>
            </p:extLst>
          </p:nvPr>
        </p:nvGraphicFramePr>
        <p:xfrm>
          <a:off x="8664864" y="570268"/>
          <a:ext cx="2171700" cy="1558128"/>
        </p:xfrm>
        <a:graphic>
          <a:graphicData uri="http://schemas.openxmlformats.org/presentationml/2006/ole">
            <p:oleObj spid="_x0000_s1052" name="Picture" r:id="rId3" imgW="1568110" imgH="1328413" progId="StaticMetafile">
              <p:embed/>
            </p:oleObj>
          </a:graphicData>
        </a:graphic>
      </p:graphicFrame>
    </p:spTree>
    <p:extLst>
      <p:ext uri="{BB962C8B-B14F-4D97-AF65-F5344CB8AC3E}">
        <p14:creationId xmlns:p14="http://schemas.microsoft.com/office/powerpoint/2010/main" xmlns="" val="3338786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10</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55399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سنبقى في مجال : السياسة المالية</a:t>
            </a:r>
          </a:p>
          <a:p>
            <a:pPr algn="ctr" rtl="1" eaLnBrk="1" hangingPunct="1">
              <a:spcBef>
                <a:spcPct val="50000"/>
              </a:spcBef>
              <a:buFontTx/>
              <a:buNone/>
            </a:pPr>
            <a:r>
              <a:rPr lang="ar-JO" i="1" dirty="0" smtClean="0"/>
              <a:t>‭ ‬</a:t>
            </a:r>
            <a:r>
              <a:rPr lang="ar-JO" sz="4000" dirty="0" smtClean="0"/>
              <a:t>وتحديدا أداة :</a:t>
            </a:r>
          </a:p>
          <a:p>
            <a:pPr algn="ctr" rtl="1" eaLnBrk="1" hangingPunct="1">
              <a:spcBef>
                <a:spcPct val="50000"/>
              </a:spcBef>
              <a:buFontTx/>
              <a:buChar char="-"/>
            </a:pPr>
            <a:r>
              <a:rPr lang="ar-JO" sz="3600" dirty="0" smtClean="0">
                <a:solidFill>
                  <a:srgbClr val="C00000"/>
                </a:solidFill>
              </a:rPr>
              <a:t>حجم ومحتوى الإنفاق</a:t>
            </a:r>
          </a:p>
          <a:p>
            <a:pPr algn="ctr" rtl="1" eaLnBrk="1" hangingPunct="1">
              <a:spcBef>
                <a:spcPct val="50000"/>
              </a:spcBef>
              <a:buFontTx/>
              <a:buChar char="-"/>
            </a:pPr>
            <a:r>
              <a:rPr lang="ar-JO" sz="3600" dirty="0" smtClean="0">
                <a:solidFill>
                  <a:schemeClr val="tx1"/>
                </a:solidFill>
              </a:rPr>
              <a:t>بشكل مركز تزيد الحكومة من حجم إنفاقها وتنوع بنوده من أجل تنشيط وتحريك عجلة الاقتصاد</a:t>
            </a:r>
          </a:p>
          <a:p>
            <a:pPr algn="ctr" rtl="1" eaLnBrk="1" hangingPunct="1">
              <a:spcBef>
                <a:spcPct val="50000"/>
              </a:spcBef>
              <a:buFontTx/>
              <a:buChar char="-"/>
            </a:pPr>
            <a:r>
              <a:rPr lang="ar-JO" dirty="0" smtClean="0">
                <a:solidFill>
                  <a:srgbClr val="C00000"/>
                </a:solidFill>
              </a:rPr>
              <a:t>تعتمد كثير من القطاعات الاقتصادية للمجتمع على إنفاق الحكومة</a:t>
            </a:r>
          </a:p>
          <a:p>
            <a:pPr algn="ctr" rtl="1" eaLnBrk="1" hangingPunct="1">
              <a:spcBef>
                <a:spcPct val="50000"/>
              </a:spcBef>
              <a:buNone/>
            </a:pPr>
            <a:r>
              <a:rPr lang="ar-JO" dirty="0" smtClean="0">
                <a:solidFill>
                  <a:srgbClr val="C00000"/>
                </a:solidFill>
              </a:rPr>
              <a:t>* القطاع التعليمي، القطاع الصحي، القطاع السياحي، قطاع المقاولات،...الخ </a:t>
            </a:r>
            <a:endParaRPr lang="ar-JO" sz="3600"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560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11</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55399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من المستفيد من الإنفاق العام؟</a:t>
            </a:r>
          </a:p>
          <a:p>
            <a:pPr algn="ctr" rtl="1" eaLnBrk="1" hangingPunct="1">
              <a:spcBef>
                <a:spcPct val="50000"/>
              </a:spcBef>
              <a:buFontTx/>
              <a:buNone/>
            </a:pPr>
            <a:r>
              <a:rPr lang="ar-JO" i="1" dirty="0" smtClean="0"/>
              <a:t>‭ يرتبط الانفاق العام بشكل إيجابي مع تحسين المستوى المعيشي للمواطنين</a:t>
            </a:r>
          </a:p>
          <a:p>
            <a:pPr algn="ctr" rtl="1" eaLnBrk="1" hangingPunct="1">
              <a:spcBef>
                <a:spcPct val="50000"/>
              </a:spcBef>
              <a:buFontTx/>
              <a:buNone/>
            </a:pPr>
            <a:r>
              <a:rPr lang="ar-JO" i="1" dirty="0" smtClean="0">
                <a:solidFill>
                  <a:srgbClr val="C00000"/>
                </a:solidFill>
              </a:rPr>
              <a:t>- رفع مستوى التعليم</a:t>
            </a:r>
          </a:p>
          <a:p>
            <a:pPr algn="ctr" rtl="1" eaLnBrk="1" hangingPunct="1">
              <a:spcBef>
                <a:spcPct val="50000"/>
              </a:spcBef>
              <a:buFontTx/>
              <a:buChar char="-"/>
            </a:pPr>
            <a:r>
              <a:rPr lang="ar-JO" i="1" dirty="0" smtClean="0">
                <a:solidFill>
                  <a:srgbClr val="C00000"/>
                </a:solidFill>
              </a:rPr>
              <a:t> رفع المستوى الصحي للمواطنين</a:t>
            </a:r>
          </a:p>
          <a:p>
            <a:pPr algn="ctr" rtl="1" eaLnBrk="1" hangingPunct="1">
              <a:spcBef>
                <a:spcPct val="50000"/>
              </a:spcBef>
              <a:buFontTx/>
              <a:buChar char="-"/>
            </a:pPr>
            <a:r>
              <a:rPr lang="ar-JO" dirty="0" smtClean="0">
                <a:solidFill>
                  <a:srgbClr val="C00000"/>
                </a:solidFill>
              </a:rPr>
              <a:t> رفع مستوى الوعي </a:t>
            </a:r>
          </a:p>
          <a:p>
            <a:pPr algn="ctr" rtl="1" eaLnBrk="1" hangingPunct="1">
              <a:spcBef>
                <a:spcPct val="50000"/>
              </a:spcBef>
              <a:buFontTx/>
              <a:buChar char="-"/>
            </a:pPr>
            <a:r>
              <a:rPr lang="ar-JO" sz="3600" dirty="0" smtClean="0">
                <a:solidFill>
                  <a:schemeClr val="tx1"/>
                </a:solidFill>
              </a:rPr>
              <a:t>إيجاد فرص العمل ورفع مستوى الدخل</a:t>
            </a:r>
          </a:p>
          <a:p>
            <a:pPr algn="ctr" rtl="1" eaLnBrk="1" hangingPunct="1">
              <a:spcBef>
                <a:spcPct val="50000"/>
              </a:spcBef>
              <a:buNone/>
            </a:pPr>
            <a:r>
              <a:rPr lang="ar-JO" sz="3600" dirty="0" smtClean="0">
                <a:solidFill>
                  <a:schemeClr val="tx1"/>
                </a:solidFill>
              </a:rPr>
              <a:t>هنا تبدأ أهمية العنصر البشري/الموارد البشرية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662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12</a:t>
            </a:fld>
            <a:endParaRPr lang="en-US" altLang="ar-SA" sz="1200">
              <a:solidFill>
                <a:schemeClr val="bg1"/>
              </a:solidFill>
            </a:endParaRPr>
          </a:p>
        </p:txBody>
      </p:sp>
      <p:sp>
        <p:nvSpPr>
          <p:cNvPr id="7" name="Text Box 2"/>
          <p:cNvSpPr txBox="1">
            <a:spLocks noChangeArrowheads="1"/>
          </p:cNvSpPr>
          <p:nvPr/>
        </p:nvSpPr>
        <p:spPr bwMode="auto">
          <a:xfrm>
            <a:off x="1274619" y="1205345"/>
            <a:ext cx="9310254" cy="48013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منذ ظهور مفهوم الدولة الحديث تجتهد الحكومات في إحداث التنمية والرفاه والسعي نحو الاستقرار</a:t>
            </a:r>
          </a:p>
          <a:p>
            <a:pPr algn="ctr" rtl="1" eaLnBrk="1" hangingPunct="1">
              <a:spcBef>
                <a:spcPct val="50000"/>
              </a:spcBef>
              <a:buFont typeface="Wingdings" pitchFamily="2" charset="2"/>
              <a:buChar char="Ø"/>
            </a:pPr>
            <a:r>
              <a:rPr lang="ar-JO" sz="3600" dirty="0" smtClean="0">
                <a:solidFill>
                  <a:srgbClr val="C00000"/>
                </a:solidFill>
              </a:rPr>
              <a:t> أصبح المواطن الإنسان هدف وغاية الدولة</a:t>
            </a:r>
          </a:p>
          <a:p>
            <a:pPr algn="ctr" rtl="1" eaLnBrk="1" hangingPunct="1">
              <a:spcBef>
                <a:spcPct val="50000"/>
              </a:spcBef>
              <a:buFont typeface="Wingdings" pitchFamily="2" charset="2"/>
              <a:buChar char="Ø"/>
            </a:pPr>
            <a:r>
              <a:rPr lang="ar-JO" sz="3600" dirty="0" smtClean="0">
                <a:solidFill>
                  <a:srgbClr val="C00000"/>
                </a:solidFill>
              </a:rPr>
              <a:t> وفي نفس الوقت فإن الإنسان هو أداة الدولة في إحداث عملية التنمية للمجتمع</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765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13</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4019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تسعى المملكة لتحقيق كفاءة الإنفاق ومن أهم جهودها إنشاء هيئة كفاءة الإنفاق والهدف منها:</a:t>
            </a:r>
          </a:p>
          <a:p>
            <a:pPr rtl="1">
              <a:buFont typeface="Wingdings" pitchFamily="2" charset="2"/>
              <a:buChar char="ü"/>
            </a:pPr>
            <a:r>
              <a:rPr lang="ar-JO" altLang="en-US" b="1" dirty="0" smtClean="0">
                <a:solidFill>
                  <a:srgbClr val="C00000"/>
                </a:solidFill>
              </a:rPr>
              <a:t> الإسهام</a:t>
            </a:r>
            <a:r>
              <a:rPr lang="ar-JO" b="1" dirty="0" smtClean="0">
                <a:solidFill>
                  <a:srgbClr val="C00000"/>
                </a:solidFill>
              </a:rPr>
              <a:t> في تحقيق كفاءة الإنفاق في الجهات الحكومية</a:t>
            </a:r>
          </a:p>
          <a:p>
            <a:pPr rtl="1">
              <a:buFont typeface="Wingdings" pitchFamily="2" charset="2"/>
              <a:buChar char="ü"/>
            </a:pPr>
            <a:r>
              <a:rPr lang="ar-JO" b="1" dirty="0" smtClean="0">
                <a:solidFill>
                  <a:srgbClr val="C00000"/>
                </a:solidFill>
              </a:rPr>
              <a:t> الارتقاء </a:t>
            </a:r>
            <a:r>
              <a:rPr lang="ar-JO" altLang="en-US" b="1" dirty="0" smtClean="0">
                <a:solidFill>
                  <a:srgbClr val="C00000"/>
                </a:solidFill>
              </a:rPr>
              <a:t>بجودة المشروعات والأصول والمرافق، وتخطيط البنية التحتية، والبرامج والمبادرات والعمليات التشغيلية الممولة من الميزانية العامة للدولة</a:t>
            </a:r>
          </a:p>
          <a:p>
            <a:pPr rtl="1">
              <a:buFont typeface="Wingdings" pitchFamily="2" charset="2"/>
              <a:buChar char="ü"/>
            </a:pPr>
            <a:r>
              <a:rPr lang="ar-JO" altLang="en-US" b="1" dirty="0" smtClean="0">
                <a:solidFill>
                  <a:srgbClr val="C00000"/>
                </a:solidFill>
              </a:rPr>
              <a:t> متابعة تنفيذ تلك الجهات للبرامج والمبادرات الخاصة بها بما يحقق أهداف الهيئة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867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14</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186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FF0000"/>
                </a:solidFill>
                <a:latin typeface="Arial" panose="020B0604020202020204" pitchFamily="34" charset="0"/>
                <a:cs typeface="Traditional Arabic" panose="02020603050405020304" pitchFamily="18" charset="-78"/>
              </a:rPr>
              <a:t>ضرورة التفريق بين كفاءة الانفاق ومفاهيم أخرى كالترشيد والتوفير وغيرها....:</a:t>
            </a:r>
            <a:endParaRPr lang="ar-SA" altLang="en-US" sz="5400" b="1" u="sng" dirty="0" smtClean="0">
              <a:solidFill>
                <a:srgbClr val="FF0000"/>
              </a:solidFill>
              <a:latin typeface="Arial" panose="020B0604020202020204" pitchFamily="34" charset="0"/>
              <a:cs typeface="Traditional Arabic" panose="02020603050405020304" pitchFamily="18" charset="-78"/>
            </a:endParaRPr>
          </a:p>
          <a:p>
            <a:pPr rtl="1">
              <a:buFont typeface="Wingdings" pitchFamily="2" charset="2"/>
              <a:buChar char="ü"/>
            </a:pPr>
            <a:r>
              <a:rPr lang="ar-JO" altLang="en-US" b="1" dirty="0" smtClean="0">
                <a:solidFill>
                  <a:srgbClr val="002060"/>
                </a:solidFill>
              </a:rPr>
              <a:t>الكفاءة هي الحصول على أفضل (مخرجات) نتائج من كمية موارد محددة</a:t>
            </a:r>
          </a:p>
          <a:p>
            <a:pPr rtl="1">
              <a:buNone/>
            </a:pPr>
            <a:r>
              <a:rPr lang="ar-JO" b="1" dirty="0" smtClean="0">
                <a:solidFill>
                  <a:srgbClr val="002060"/>
                </a:solidFill>
              </a:rPr>
              <a:t>لذا نختار المقاول الذي ينفذ لنا مشروع بنفس المواصفات التي يقدمها الآخرون ولكن بتكلفة أقل.</a:t>
            </a:r>
          </a:p>
          <a:p>
            <a:pPr rtl="1">
              <a:buFont typeface="Wingdings" pitchFamily="2" charset="2"/>
              <a:buChar char="ü"/>
            </a:pPr>
            <a:r>
              <a:rPr lang="ar-JO" b="1" dirty="0" smtClean="0">
                <a:solidFill>
                  <a:srgbClr val="002060"/>
                </a:solidFill>
              </a:rPr>
              <a:t>وفق مفهوم كفاءة الانفاق لا يتم اختيار المقاول الأرخص سعرا بل من يقدم مواصفات أفضل بالمبلغ المحدد .</a:t>
            </a:r>
          </a:p>
          <a:p>
            <a:pPr rtl="1">
              <a:buFont typeface="Wingdings" pitchFamily="2" charset="2"/>
              <a:buChar char="ü"/>
            </a:pPr>
            <a:r>
              <a:rPr lang="ar-JO" b="1" dirty="0" smtClean="0">
                <a:solidFill>
                  <a:srgbClr val="002060"/>
                </a:solidFill>
              </a:rPr>
              <a:t>لذا فبعض الأحيان يتم اختيارمقاول يطلب سعرا (بعض الشيء) أعلى ولكن خدمته تشمل نطاقا أوسع</a:t>
            </a:r>
            <a:endParaRPr lang="ar-JO" b="1" dirty="0" smtClean="0">
              <a:solidFill>
                <a:srgbClr val="002060"/>
              </a:solidFill>
            </a:endParaRPr>
          </a:p>
          <a:p>
            <a:pPr rtl="1">
              <a:buNone/>
            </a:pPr>
            <a:endParaRPr lang="ar-JO" altLang="en-US"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9216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15</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7497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هل كان هناك كفاءة إنفاق خلال ”</a:t>
            </a:r>
            <a:r>
              <a:rPr lang="ar-SA" altLang="en-US" sz="5400" b="1" i="1" u="sng" dirty="0" smtClean="0">
                <a:solidFill>
                  <a:srgbClr val="C00000"/>
                </a:solidFill>
                <a:latin typeface="Arial" panose="020B0604020202020204" pitchFamily="34" charset="0"/>
                <a:cs typeface="Traditional Arabic" panose="02020603050405020304" pitchFamily="18" charset="-78"/>
              </a:rPr>
              <a:t>سنوات الوفرة المالية</a:t>
            </a:r>
            <a:r>
              <a:rPr lang="ar-SA" altLang="en-US" sz="5400" b="1" u="sng" dirty="0" smtClean="0">
                <a:solidFill>
                  <a:srgbClr val="002060"/>
                </a:solidFill>
                <a:latin typeface="Arial" panose="020B0604020202020204" pitchFamily="34" charset="0"/>
                <a:cs typeface="Traditional Arabic" panose="02020603050405020304" pitchFamily="18" charset="-78"/>
              </a:rPr>
              <a:t>“:</a:t>
            </a:r>
          </a:p>
          <a:p>
            <a:pPr rtl="1">
              <a:buNone/>
            </a:pPr>
            <a:r>
              <a:rPr lang="ar-JO" altLang="en-US" b="1" dirty="0" smtClean="0">
                <a:solidFill>
                  <a:srgbClr val="C00000"/>
                </a:solidFill>
              </a:rPr>
              <a:t>طرح أحد الأكاديميين المختصين في التنظيم والتمويل في المملكة هذا التساؤل عبر مقال في جريدة الاقتصادية بعنوان:</a:t>
            </a:r>
          </a:p>
          <a:p>
            <a:pPr algn="ctr" rtl="1">
              <a:buNone/>
            </a:pPr>
            <a:r>
              <a:rPr lang="ar-JO" sz="4000" b="1" dirty="0" smtClean="0">
                <a:solidFill>
                  <a:schemeClr val="tx1"/>
                </a:solidFill>
              </a:rPr>
              <a:t>ترشيد الإنفاق بين كفاءة الموارد البشرية وأداء المنشآت الحكومية</a:t>
            </a:r>
          </a:p>
          <a:p>
            <a:pPr>
              <a:buNone/>
            </a:pPr>
            <a:r>
              <a:rPr lang="ar-JO" sz="4000" dirty="0" smtClean="0">
							</a:rPr>
              <a:t>د. عبد الوهاب بن عبد الله الخميس</a:t>
            </a:r>
            <a:endParaRPr lang="ar-JO" sz="4000" dirty="0" smtClean="0"/>
          </a:p>
          <a:p>
            <a:pPr>
              <a:buNone/>
            </a:pPr>
            <a:r>
              <a:rPr lang="ar-JO" sz="4000" dirty="0" smtClean="0"/>
              <a:t>الثلاثاء 25 أكتوبر 2016</a:t>
            </a:r>
            <a:r>
              <a:rPr lang="en-US" sz="4000" dirty="0" smtClean="0"/>
              <a:t>   </a:t>
            </a:r>
          </a:p>
          <a:p>
            <a:pPr>
              <a:buNone/>
            </a:pPr>
            <a:r>
              <a:rPr lang="en-US" sz="4000" dirty="0" smtClean="0"/>
              <a:t>https://www.aleqt.com/2016/10/25/article_1096928.html </a:t>
            </a:r>
            <a:r>
              <a:rPr lang="ar-JO" sz="4000" dirty="0" smtClean="0"/>
              <a:t>| </a:t>
            </a:r>
          </a:p>
          <a:p>
            <a:pPr algn="ctr" rtl="1">
              <a:buNone/>
            </a:pPr>
            <a:endParaRPr lang="ar-JO" sz="4000" b="1" dirty="0" smtClean="0">
              <a:solidFill>
                <a:schemeClr val="tx1"/>
              </a:solidFill>
            </a:endParaRPr>
          </a:p>
          <a:p>
            <a:pPr rtl="1">
              <a:buNone/>
            </a:pPr>
            <a:endParaRPr lang="ar-JO" altLang="en-US" b="1" dirty="0" smtClean="0">
              <a:solidFill>
                <a:srgbClr val="C00000"/>
              </a:solidFill>
            </a:endParaRPr>
          </a:p>
          <a:p>
            <a:pPr rtl="1">
              <a:buNone/>
            </a:pPr>
            <a:endParaRPr lang="ar-JO" altLang="en-US"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9698" name="Picture" r:id="rId5"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16</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70419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فقرة مقتبسة من المقال</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dirty="0" smtClean="0"/>
              <a:t>في فترة الوفرة المالية، لم يكن للموارد البشرية المؤهلة دور كبير في إدارة أعمال المنشآت الحكومية بسبب أن الوفرة المالية كانت كفيلة بحل كل المشكلات خصوصا أن الإنفاق لم يكن مرتبطا بكفاءة الأداء. فقاعدة العمل كانت مبنية على أن 70 في المائة إلى 80 في المائة من المشكلات الإدارية يمكن حلها بالمال دون الحاجة إلى الكفاءة البشرية المؤهلة وإن تسبب هذا الإجراء في هدر مالي كبير يمكن مشاهدة أثره بالمبالغة في العقود والمشاريع وارتفاع التكلفة التشغيلية لبعض الجهات الحكومية بخلاف رحلات الترفيه بدعوى التدريب وخلافه.</a:t>
            </a:r>
            <a:r>
              <a:rPr lang="ar-SA" sz="3600" b="1" dirty="0" smtClean="0">
                <a:solidFill>
                  <a:srgbClr val="002060"/>
                </a:solidFill>
                <a:latin typeface="Arial" panose="020B0604020202020204" pitchFamily="34" charset="0"/>
                <a:cs typeface="Traditional Arabic" panose="02020603050405020304" pitchFamily="18" charset="-78"/>
              </a:rPr>
              <a:t>  ”</a:t>
            </a:r>
            <a:r>
              <a:rPr lang="en-US" sz="2400" dirty="0" smtClean="0"/>
              <a:t> </a:t>
            </a:r>
            <a:r>
              <a:rPr lang="ar-JO" sz="2400" dirty="0" smtClean="0"/>
              <a:t>| </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072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17</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524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من هنا تبدأ الفكرة الأساسية لهذه المحاضرة </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دور الموارد البشرية في تحقيق كفاءة الانفاق</a:t>
            </a:r>
            <a:r>
              <a:rPr lang="ar-JO" sz="3600" dirty="0" smtClean="0"/>
              <a:t>.</a:t>
            </a:r>
            <a:r>
              <a:rPr lang="ar-SA" sz="3600" b="1" dirty="0" smtClean="0">
                <a:solidFill>
                  <a:srgbClr val="002060"/>
                </a:solidFill>
                <a:latin typeface="Arial" panose="020B0604020202020204" pitchFamily="34" charset="0"/>
                <a:cs typeface="Traditional Arabic" panose="02020603050405020304" pitchFamily="18" charset="-78"/>
              </a:rPr>
              <a:t>  ”</a:t>
            </a:r>
            <a:r>
              <a:rPr lang="en-US" sz="2400" dirty="0" smtClean="0"/>
              <a:t> </a:t>
            </a:r>
            <a:endParaRPr lang="ar-JO" sz="2400" dirty="0" smtClean="0"/>
          </a:p>
          <a:p>
            <a:pPr marL="914400" indent="-914400" algn="ctr" rtl="1" eaLnBrk="1" hangingPunct="1">
              <a:spcBef>
                <a:spcPct val="50000"/>
              </a:spcBef>
              <a:buFont typeface="Wingdings" pitchFamily="2" charset="2"/>
              <a:buChar char="ü"/>
            </a:pPr>
            <a:r>
              <a:rPr lang="ar-JO" b="1" dirty="0" smtClean="0">
                <a:solidFill>
                  <a:srgbClr val="C00000"/>
                </a:solidFill>
              </a:rPr>
              <a:t>طالما أن الإنسان هو المكلف دينياً بالإنفاق والاعتدال ، وهو المستهدف من خطط التنمية وأداتها </a:t>
            </a:r>
          </a:p>
          <a:p>
            <a:pPr marL="914400" indent="-914400" algn="ctr" rtl="1" eaLnBrk="1" hangingPunct="1">
              <a:spcBef>
                <a:spcPct val="50000"/>
              </a:spcBef>
              <a:buFont typeface="Wingdings" pitchFamily="2" charset="2"/>
              <a:buChar char="ü"/>
            </a:pPr>
            <a:r>
              <a:rPr lang="ar-JO" b="1" dirty="0" smtClean="0">
                <a:solidFill>
                  <a:srgbClr val="C00000"/>
                </a:solidFill>
              </a:rPr>
              <a:t>ونظرا لأنه أهم الموارد وأرقاها مرتبة في الكون وبالتالي فإنه المستخدم لبقية الموارد: مالية، طبيعية،أراضي الآت،.......</a:t>
            </a:r>
          </a:p>
          <a:p>
            <a:pPr marL="914400" indent="-914400" algn="ctr" rtl="1" eaLnBrk="1" hangingPunct="1">
              <a:spcBef>
                <a:spcPct val="50000"/>
              </a:spcBef>
              <a:buFont typeface="Wingdings" pitchFamily="2" charset="2"/>
              <a:buChar char="ü"/>
            </a:pPr>
            <a:r>
              <a:rPr lang="ar-JO" b="1" dirty="0" smtClean="0">
                <a:solidFill>
                  <a:srgbClr val="C00000"/>
                </a:solidFill>
              </a:rPr>
              <a:t>ونظرا لأن الغالبية العظمى من الموارد نادرة وغير متجددة </a:t>
            </a:r>
          </a:p>
          <a:p>
            <a:pPr marL="914400" indent="-914400" algn="ctr" rtl="1" eaLnBrk="1" hangingPunct="1">
              <a:spcBef>
                <a:spcPct val="50000"/>
              </a:spcBef>
              <a:buFont typeface="Wingdings" pitchFamily="2" charset="2"/>
              <a:buChar char="q"/>
            </a:pPr>
            <a:r>
              <a:rPr lang="ar-JO" b="1" dirty="0" smtClean="0">
                <a:solidFill>
                  <a:srgbClr val="C00000"/>
                </a:solidFill>
              </a:rPr>
              <a:t>فمن المنطقي أن السر والجوهر والتركيز سيكون على الموارد الشرية</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277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18</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09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وربما هنا يتوجب علينا أن نطرح سؤالا جوهريا بخصوص الموارد البشرية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هل ما تنفقه الموازنة/ ال</a:t>
            </a:r>
            <a:r>
              <a:rPr lang="ar-SA" sz="3600" b="1" dirty="0" smtClean="0"/>
              <a:t>مؤسسات على الموارد البشرية هو تكلفة أم استثمار</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هل الرواتب والمكافآت والحوافز تكلفة تتحملها المنظمة؟</a:t>
            </a:r>
          </a:p>
          <a:p>
            <a:pPr marL="914400" indent="-914400" algn="ctr" rtl="1" eaLnBrk="1" hangingPunct="1">
              <a:spcBef>
                <a:spcPct val="50000"/>
              </a:spcBef>
              <a:buFont typeface="Wingdings" pitchFamily="2" charset="2"/>
              <a:buChar char="§"/>
            </a:pPr>
            <a:r>
              <a:rPr lang="ar-JO" b="1" dirty="0" smtClean="0">
                <a:solidFill>
                  <a:srgbClr val="C00000"/>
                </a:solidFill>
              </a:rPr>
              <a:t>هل نفقات التدريب والابتعاث للكوادر تكلفة تتحملها المنظمة؟</a:t>
            </a:r>
          </a:p>
          <a:p>
            <a:pPr marL="914400" indent="-914400" algn="ctr" rtl="1" eaLnBrk="1" hangingPunct="1">
              <a:spcBef>
                <a:spcPct val="50000"/>
              </a:spcBef>
              <a:buFont typeface="Wingdings" pitchFamily="2" charset="2"/>
              <a:buChar char="§"/>
            </a:pPr>
            <a:r>
              <a:rPr lang="ar-JO" b="1" dirty="0" smtClean="0">
                <a:solidFill>
                  <a:srgbClr val="C00000"/>
                </a:solidFill>
              </a:rPr>
              <a:t>هل نفقات تحسين بيئة العمل تكلفة تتحملها المنظمة  .؟</a:t>
            </a:r>
          </a:p>
          <a:p>
            <a:pPr marL="914400" indent="-914400" algn="ctr" rtl="1" eaLnBrk="1" hangingPunct="1">
              <a:spcBef>
                <a:spcPct val="50000"/>
              </a:spcBef>
              <a:buFont typeface="Wingdings" pitchFamily="2" charset="2"/>
              <a:buChar char="ü"/>
            </a:pPr>
            <a:r>
              <a:rPr lang="ar-JO" b="1" dirty="0" smtClean="0">
                <a:solidFill>
                  <a:srgbClr val="C00000"/>
                </a:solidFill>
              </a:rPr>
              <a:t> </a:t>
            </a:r>
            <a:r>
              <a:rPr lang="ar-JO" b="1" u="sng" dirty="0" smtClean="0">
                <a:solidFill>
                  <a:srgbClr val="002060"/>
                </a:solidFill>
              </a:rPr>
              <a:t>أم أنها استثمار لتنمية ((</a:t>
            </a:r>
            <a:r>
              <a:rPr lang="ar-JO" b="1" i="1" u="sng" dirty="0" smtClean="0">
                <a:solidFill>
                  <a:srgbClr val="002060"/>
                </a:solidFill>
              </a:rPr>
              <a:t>رأس المال البشري</a:t>
            </a:r>
            <a:r>
              <a:rPr lang="ar-JO" b="1" dirty="0" smtClean="0">
                <a:solidFill>
                  <a:srgbClr val="002060"/>
                </a:solidFill>
              </a:rPr>
              <a:t>))</a:t>
            </a: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379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19</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032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ماذا يقول من يعتقد أنها تكلفة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على المنظمة أن تقلل من تكاليفها </a:t>
            </a:r>
            <a:r>
              <a:rPr lang="ar-SA" sz="3600" b="1" dirty="0" smtClean="0"/>
              <a:t>ما أمكن</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أدنى سلالم للرواتب والمكافآت والحوافز واستقطاب الكوادر التي يمكن السيطرة عليها وتشغيلها</a:t>
            </a:r>
          </a:p>
          <a:p>
            <a:pPr marL="914400" indent="-914400" algn="ctr" rtl="1" eaLnBrk="1" hangingPunct="1">
              <a:spcBef>
                <a:spcPct val="50000"/>
              </a:spcBef>
              <a:buFont typeface="Wingdings" pitchFamily="2" charset="2"/>
              <a:buChar char="§"/>
            </a:pPr>
            <a:r>
              <a:rPr lang="ar-JO" b="1" dirty="0" smtClean="0">
                <a:solidFill>
                  <a:srgbClr val="C00000"/>
                </a:solidFill>
              </a:rPr>
              <a:t>تخفيض موازنة التدريب والابتعاث واقتصارها على عدد محدود</a:t>
            </a:r>
          </a:p>
          <a:p>
            <a:pPr marL="914400" indent="-914400" algn="ctr" rtl="1" eaLnBrk="1" hangingPunct="1">
              <a:spcBef>
                <a:spcPct val="50000"/>
              </a:spcBef>
              <a:buFont typeface="Wingdings" pitchFamily="2" charset="2"/>
              <a:buChar char="§"/>
            </a:pPr>
            <a:r>
              <a:rPr lang="ar-JO" b="1" dirty="0" smtClean="0">
                <a:solidFill>
                  <a:srgbClr val="C00000"/>
                </a:solidFill>
              </a:rPr>
              <a:t>تخفيض ميزانية التحسين والتطوير</a:t>
            </a:r>
          </a:p>
          <a:p>
            <a:pPr marL="914400" indent="-914400" algn="ctr" rtl="1" eaLnBrk="1" hangingPunct="1">
              <a:spcBef>
                <a:spcPct val="50000"/>
              </a:spcBef>
              <a:buNone/>
            </a:pPr>
            <a:r>
              <a:rPr lang="ar-JO" b="1" u="sng" dirty="0" smtClean="0">
                <a:solidFill>
                  <a:srgbClr val="002060"/>
                </a:solidFill>
              </a:rPr>
              <a:t>نرى أن الموارد البشرية لن تعترض والأمور ستسير بخير ولا داعي للقلق</a:t>
            </a:r>
            <a:endParaRPr lang="ar-JO" b="1" dirty="0" smtClean="0">
              <a:solidFill>
                <a:srgbClr val="002060"/>
              </a:solidFill>
            </a:endParaRP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481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EB3D55CF-2ADC-47BE-A58E-7A08DDBAB745}" type="slidenum">
              <a:rPr lang="ar-SA" altLang="ar-SA" sz="1200">
                <a:solidFill>
                  <a:schemeClr val="bg1"/>
                </a:solidFill>
              </a:rPr>
              <a:pPr eaLnBrk="1" hangingPunct="1">
                <a:spcBef>
                  <a:spcPct val="0"/>
                </a:spcBef>
                <a:buFontTx/>
                <a:buNone/>
              </a:pPr>
              <a:t>2</a:t>
            </a:fld>
            <a:endParaRPr lang="en-US" altLang="ar-SA" sz="1200">
              <a:solidFill>
                <a:schemeClr val="bg1"/>
              </a:solidFill>
            </a:endParaRPr>
          </a:p>
        </p:txBody>
      </p:sp>
      <p:sp>
        <p:nvSpPr>
          <p:cNvPr id="7" name="Subtitle 5"/>
          <p:cNvSpPr txBox="1">
            <a:spLocks/>
          </p:cNvSpPr>
          <p:nvPr/>
        </p:nvSpPr>
        <p:spPr bwMode="auto">
          <a:xfrm>
            <a:off x="1631950" y="3284538"/>
            <a:ext cx="8877300" cy="1752600"/>
          </a:xfrm>
          <a:prstGeom prst="rect">
            <a:avLst/>
          </a:prstGeom>
          <a:noFill/>
          <a:ln w="9525">
            <a:noFill/>
            <a:miter lim="800000"/>
            <a:headEnd/>
            <a:tailEnd/>
          </a:ln>
        </p:spPr>
        <p:txBody>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endParaRPr lang="ar-SA" sz="4000" b="1" dirty="0"/>
          </a:p>
        </p:txBody>
      </p:sp>
      <p:sp>
        <p:nvSpPr>
          <p:cNvPr id="6" name="عنوان 5"/>
          <p:cNvSpPr txBox="1">
            <a:spLocks noGrp="1"/>
          </p:cNvSpPr>
          <p:nvPr>
            <p:ph type="ctrTitle"/>
          </p:nvPr>
        </p:nvSpPr>
        <p:spPr>
          <a:xfrm>
            <a:off x="810491" y="928255"/>
            <a:ext cx="8420100" cy="4441216"/>
          </a:xfrm>
          <a:prstGeom prst="rect">
            <a:avLst/>
          </a:prstGeom>
          <a:noFill/>
        </p:spPr>
        <p:txBody>
          <a:bodyPr wrap="square" rtlCol="1">
            <a:spAutoFit/>
          </a:bodyPr>
          <a:lstStyle/>
          <a:p>
            <a:pPr algn="ctr"/>
            <a:r>
              <a:rPr lang="ar-SA" sz="4400" dirty="0" smtClean="0">
                <a:solidFill>
                  <a:schemeClr val="tx1">
                    <a:lumMod val="95000"/>
                    <a:lumOff val="5000"/>
                  </a:schemeClr>
                </a:solidFill>
                <a:cs typeface="+mj-cs"/>
              </a:rPr>
              <a:t>نذكر قول الله تعالى:</a:t>
            </a:r>
            <a:r>
              <a:rPr lang="en-US" sz="4400" dirty="0" smtClean="0">
                <a:solidFill>
                  <a:schemeClr val="tx1">
                    <a:lumMod val="95000"/>
                    <a:lumOff val="5000"/>
                  </a:schemeClr>
                </a:solidFill>
                <a:cs typeface="+mj-cs"/>
              </a:rPr>
              <a:t> </a:t>
            </a:r>
            <a:r>
              <a:rPr lang="en-US" sz="5400" dirty="0" smtClean="0">
                <a:solidFill>
                  <a:schemeClr val="tx1">
                    <a:lumMod val="95000"/>
                    <a:lumOff val="5000"/>
                  </a:schemeClr>
                </a:solidFill>
                <a:cs typeface="+mj-cs"/>
              </a:rPr>
              <a:t/>
            </a:r>
            <a:br>
              <a:rPr lang="en-US" sz="5400" dirty="0" smtClean="0">
                <a:solidFill>
                  <a:schemeClr val="tx1">
                    <a:lumMod val="95000"/>
                    <a:lumOff val="5000"/>
                  </a:schemeClr>
                </a:solidFill>
                <a:cs typeface="+mj-cs"/>
              </a:rPr>
            </a:br>
            <a:r>
              <a:rPr lang="ar-JO" sz="5400" dirty="0" smtClean="0">
                <a:solidFill>
                  <a:schemeClr val="tx1">
                    <a:lumMod val="95000"/>
                    <a:lumOff val="5000"/>
                  </a:schemeClr>
                </a:solidFill>
              </a:rPr>
              <a:t>” </a:t>
            </a:r>
            <a:r>
              <a:rPr lang="ar-JO" sz="5400" b="1" i="1" dirty="0" smtClean="0">
                <a:solidFill>
                  <a:schemeClr val="tx1">
                    <a:lumMod val="95000"/>
                    <a:lumOff val="5000"/>
                  </a:schemeClr>
                </a:solidFill>
              </a:rPr>
              <a:t>والذين إذا أنفقوا لم يسرفوا ولم يقتروا ، وكان بين ذلك قواما“</a:t>
            </a:r>
            <a:r>
              <a:rPr lang="ar-JO" sz="5400" dirty="0" smtClean="0">
                <a:solidFill>
                  <a:schemeClr val="tx1">
                    <a:lumMod val="95000"/>
                    <a:lumOff val="5000"/>
                  </a:schemeClr>
                </a:solidFill>
              </a:rPr>
              <a:t/>
            </a:r>
            <a:br>
              <a:rPr lang="ar-JO" sz="5400" dirty="0" smtClean="0">
                <a:solidFill>
                  <a:schemeClr val="tx1">
                    <a:lumMod val="95000"/>
                    <a:lumOff val="5000"/>
                  </a:schemeClr>
                </a:solidFill>
              </a:rPr>
            </a:br>
            <a:r>
              <a:rPr lang="ar-JO" sz="5400" dirty="0" smtClean="0">
                <a:solidFill>
                  <a:schemeClr val="tx1">
                    <a:lumMod val="95000"/>
                    <a:lumOff val="5000"/>
                  </a:schemeClr>
                </a:solidFill>
              </a:rPr>
              <a:t> </a:t>
            </a:r>
            <a:r>
              <a:rPr lang="ar-JO" sz="4400" dirty="0" smtClean="0">
                <a:solidFill>
                  <a:schemeClr val="tx1">
                    <a:lumMod val="95000"/>
                    <a:lumOff val="5000"/>
                  </a:schemeClr>
                </a:solidFill>
              </a:rPr>
              <a:t>الأية 67: سورة الفرقان</a:t>
            </a:r>
            <a:br>
              <a:rPr lang="ar-JO" sz="4400" dirty="0" smtClean="0">
                <a:solidFill>
                  <a:schemeClr val="tx1">
                    <a:lumMod val="95000"/>
                    <a:lumOff val="5000"/>
                  </a:schemeClr>
                </a:solidFill>
              </a:rPr>
            </a:br>
            <a:r>
              <a:rPr lang="ar-JO" sz="5400" dirty="0" smtClean="0">
                <a:solidFill>
                  <a:schemeClr val="tx1">
                    <a:lumMod val="95000"/>
                    <a:lumOff val="5000"/>
                  </a:schemeClr>
                </a:solidFill>
              </a:rPr>
              <a:t/>
            </a:r>
            <a:br>
              <a:rPr lang="ar-JO" sz="5400" dirty="0" smtClean="0">
                <a:solidFill>
                  <a:schemeClr val="tx1">
                    <a:lumMod val="95000"/>
                    <a:lumOff val="5000"/>
                  </a:schemeClr>
                </a:solidFill>
              </a:rPr>
            </a:br>
            <a:endParaRPr lang="ar-SA" sz="5400" dirty="0">
              <a:solidFill>
                <a:schemeClr val="tx1">
                  <a:lumMod val="95000"/>
                  <a:lumOff val="5000"/>
                </a:schemeClr>
              </a:solidFill>
              <a:cs typeface="+mj-cs"/>
            </a:endParaRPr>
          </a:p>
        </p:txBody>
      </p:sp>
      <p:graphicFrame>
        <p:nvGraphicFramePr>
          <p:cNvPr id="16386" name="Object 2"/>
          <p:cNvGraphicFramePr>
            <a:graphicFrameLocks noChangeAspect="1"/>
          </p:cNvGraphicFramePr>
          <p:nvPr/>
        </p:nvGraphicFramePr>
        <p:xfrm>
          <a:off x="9468139" y="0"/>
          <a:ext cx="2171700" cy="1558925"/>
        </p:xfrm>
        <a:graphic>
          <a:graphicData uri="http://schemas.openxmlformats.org/presentationml/2006/ole">
            <p:oleObj spid="_x0000_s16386" name="Picture" r:id="rId3" imgW="1568110" imgH="1328413" progId="StaticMetafile">
              <p:embed/>
            </p:oleObj>
          </a:graphicData>
        </a:graphic>
      </p:graphicFrame>
    </p:spTree>
    <p:extLst>
      <p:ext uri="{BB962C8B-B14F-4D97-AF65-F5344CB8AC3E}">
        <p14:creationId xmlns:p14="http://schemas.microsoft.com/office/powerpoint/2010/main" xmlns="" val="2819689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20</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678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ماذا يقول من يعتقد أنها استثمار</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 </a:t>
            </a:r>
            <a:r>
              <a:rPr lang="ar-JO" sz="3600" b="1" dirty="0" smtClean="0"/>
              <a:t>على المنظمة أن</a:t>
            </a:r>
            <a:r>
              <a:rPr lang="ar-SA" sz="3600" b="1" dirty="0" smtClean="0"/>
              <a:t> تطبق القواعد العلمية في استثماراتها</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سلالم (</a:t>
            </a:r>
            <a:r>
              <a:rPr lang="ar-JO" b="1" u="sng" dirty="0" smtClean="0">
                <a:solidFill>
                  <a:srgbClr val="002060"/>
                </a:solidFill>
              </a:rPr>
              <a:t>عادلة</a:t>
            </a:r>
            <a:r>
              <a:rPr lang="ar-JO" b="1" dirty="0" smtClean="0">
                <a:solidFill>
                  <a:srgbClr val="C00000"/>
                </a:solidFill>
              </a:rPr>
              <a:t>)  للرواتب والمكافآت والحوافز</a:t>
            </a:r>
          </a:p>
          <a:p>
            <a:pPr marL="914400" indent="-914400" algn="ctr" rtl="1" eaLnBrk="1" hangingPunct="1">
              <a:spcBef>
                <a:spcPct val="50000"/>
              </a:spcBef>
              <a:buFont typeface="Wingdings" pitchFamily="2" charset="2"/>
              <a:buChar char="§"/>
            </a:pPr>
            <a:r>
              <a:rPr lang="ar-JO" b="1" dirty="0" smtClean="0">
                <a:solidFill>
                  <a:srgbClr val="C00000"/>
                </a:solidFill>
              </a:rPr>
              <a:t>استقطاب موارد بشرية تمتميزة</a:t>
            </a:r>
          </a:p>
          <a:p>
            <a:pPr marL="914400" indent="-914400" algn="ctr" rtl="1" eaLnBrk="1" hangingPunct="1">
              <a:spcBef>
                <a:spcPct val="50000"/>
              </a:spcBef>
              <a:buFont typeface="Wingdings" pitchFamily="2" charset="2"/>
              <a:buChar char="§"/>
            </a:pPr>
            <a:r>
              <a:rPr lang="ar-JO" b="1" dirty="0" smtClean="0">
                <a:solidFill>
                  <a:srgbClr val="C00000"/>
                </a:solidFill>
              </a:rPr>
              <a:t>تخصيص موازنة (</a:t>
            </a:r>
            <a:r>
              <a:rPr lang="ar-JO" b="1" u="sng" dirty="0" smtClean="0">
                <a:solidFill>
                  <a:srgbClr val="002060"/>
                </a:solidFill>
              </a:rPr>
              <a:t>كافية</a:t>
            </a:r>
            <a:r>
              <a:rPr lang="ar-JO" b="1" dirty="0" smtClean="0">
                <a:solidFill>
                  <a:srgbClr val="C00000"/>
                </a:solidFill>
              </a:rPr>
              <a:t>) للتدريب والابتعاث حسب اللازم</a:t>
            </a:r>
          </a:p>
          <a:p>
            <a:pPr marL="1657350" lvl="1" indent="-914400" algn="ctr" rtl="1" eaLnBrk="1" hangingPunct="1">
              <a:spcBef>
                <a:spcPct val="50000"/>
              </a:spcBef>
              <a:buFont typeface="Wingdings" pitchFamily="2" charset="2"/>
              <a:buChar char="§"/>
            </a:pPr>
            <a:r>
              <a:rPr lang="ar-JO" b="1" dirty="0" smtClean="0">
                <a:solidFill>
                  <a:srgbClr val="C00000"/>
                </a:solidFill>
              </a:rPr>
              <a:t>تخصيص  ميزانية (</a:t>
            </a:r>
            <a:r>
              <a:rPr lang="ar-JO" b="1" u="sng" dirty="0" smtClean="0">
                <a:solidFill>
                  <a:srgbClr val="002060"/>
                </a:solidFill>
              </a:rPr>
              <a:t>كافية</a:t>
            </a:r>
            <a:r>
              <a:rPr lang="ar-JO" b="1" dirty="0" smtClean="0">
                <a:solidFill>
                  <a:srgbClr val="C00000"/>
                </a:solidFill>
              </a:rPr>
              <a:t>) التحسين والتطوير</a:t>
            </a:r>
          </a:p>
          <a:p>
            <a:pPr marL="914400" indent="-914400" algn="ctr" rtl="1" eaLnBrk="1" hangingPunct="1">
              <a:spcBef>
                <a:spcPct val="50000"/>
              </a:spcBef>
              <a:buNone/>
            </a:pPr>
            <a:r>
              <a:rPr lang="ar-JO" b="1" u="sng" dirty="0" smtClean="0">
                <a:solidFill>
                  <a:srgbClr val="002060"/>
                </a:solidFill>
              </a:rPr>
              <a:t>نرى أن الموارد البشرية هي الربح الحقيقي للمنظمات وللمجتمع لذا نستثمر في مستقبلنا</a:t>
            </a:r>
            <a:endParaRPr lang="ar-JO" b="1" dirty="0" smtClean="0">
              <a:solidFill>
                <a:srgbClr val="002060"/>
              </a:solidFill>
            </a:endParaRPr>
          </a:p>
          <a:p>
            <a:pPr algn="ctr" rtl="1">
              <a:buNone/>
            </a:pPr>
            <a:endParaRPr lang="ar-JO" sz="24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584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21</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638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في مجال الاستثمار في الموارد البشرية هناك قواعد مطابقة للقواعد العلمية في اختيار مشاريعنا الاستثمارية</a:t>
            </a:r>
          </a:p>
          <a:p>
            <a:pPr marL="914400" indent="-914400" algn="ctr" rtl="1" eaLnBrk="1" hangingPunct="1">
              <a:spcBef>
                <a:spcPct val="50000"/>
              </a:spcBef>
              <a:buNone/>
            </a:pPr>
            <a:r>
              <a:rPr lang="ar-SA" sz="3600" b="1" dirty="0" smtClean="0">
                <a:solidFill>
                  <a:srgbClr val="002060"/>
                </a:solidFill>
                <a:latin typeface="Arial" panose="020B0604020202020204" pitchFamily="34" charset="0"/>
                <a:cs typeface="Traditional Arabic" panose="02020603050405020304" pitchFamily="18" charset="-78"/>
              </a:rPr>
              <a:t>لاحظوا ” </a:t>
            </a:r>
            <a:r>
              <a:rPr lang="ar-JO" sz="3600" b="1" dirty="0" smtClean="0"/>
              <a:t>على المنظمة أن</a:t>
            </a:r>
            <a:r>
              <a:rPr lang="ar-SA" sz="3600" b="1" dirty="0" smtClean="0"/>
              <a:t> تطبق القواعد العلمية في استثماراتها</a:t>
            </a:r>
            <a:r>
              <a:rPr lang="ar-SA" sz="3600" b="1" dirty="0" smtClean="0">
                <a:solidFill>
                  <a:srgbClr val="002060"/>
                </a:solidFill>
                <a:latin typeface="Arial" panose="020B0604020202020204" pitchFamily="34" charset="0"/>
                <a:cs typeface="Traditional Arabic" panose="02020603050405020304" pitchFamily="18" charset="-78"/>
              </a:rPr>
              <a:t>”</a:t>
            </a:r>
            <a:r>
              <a:rPr lang="en-US" sz="2400" dirty="0" smtClean="0"/>
              <a:t> </a:t>
            </a: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هناك قواعد لتقييم العائد من استثماراتنا المستقبلية وفي ضوئها نختار الاستثمار الأكثر ربحية للمنظمة</a:t>
            </a:r>
          </a:p>
          <a:p>
            <a:pPr marL="914400" indent="-914400" algn="ctr" rtl="1" eaLnBrk="1" hangingPunct="1">
              <a:spcBef>
                <a:spcPct val="50000"/>
              </a:spcBef>
              <a:buFont typeface="Wingdings" pitchFamily="2" charset="2"/>
              <a:buChar char="§"/>
            </a:pPr>
            <a:r>
              <a:rPr lang="ar-JO" b="1" dirty="0" smtClean="0">
                <a:solidFill>
                  <a:srgbClr val="C00000"/>
                </a:solidFill>
              </a:rPr>
              <a:t>ليست الحكمة في الزيادة /المبالغة في رصد المخصصات ولا في تخفيضها حيث نؤكد على أن تكون:</a:t>
            </a:r>
          </a:p>
          <a:p>
            <a:pPr marL="914400" indent="-914400" algn="ctr" rtl="1" eaLnBrk="1" hangingPunct="1">
              <a:spcBef>
                <a:spcPct val="50000"/>
              </a:spcBef>
              <a:buFont typeface="Wingdings" pitchFamily="2" charset="2"/>
              <a:buChar char="§"/>
            </a:pPr>
            <a:r>
              <a:rPr lang="ar-JO" sz="2800" b="1" dirty="0" smtClean="0">
                <a:solidFill>
                  <a:srgbClr val="C00000"/>
                </a:solidFill>
              </a:rPr>
              <a:t>(</a:t>
            </a:r>
            <a:r>
              <a:rPr lang="ar-JO" sz="2800" b="1" u="sng" dirty="0" smtClean="0">
                <a:solidFill>
                  <a:srgbClr val="002060"/>
                </a:solidFill>
              </a:rPr>
              <a:t>كافية</a:t>
            </a:r>
            <a:r>
              <a:rPr lang="ar-JO" sz="2800" b="1" dirty="0" smtClean="0">
                <a:solidFill>
                  <a:srgbClr val="C00000"/>
                </a:solidFill>
              </a:rPr>
              <a:t>) ، (</a:t>
            </a:r>
            <a:r>
              <a:rPr lang="ar-JO" sz="2800" b="1" dirty="0" smtClean="0">
                <a:solidFill>
                  <a:srgbClr val="002060"/>
                </a:solidFill>
              </a:rPr>
              <a:t>ملائمة</a:t>
            </a:r>
            <a:r>
              <a:rPr lang="ar-JO" sz="2800" b="1" dirty="0" smtClean="0">
                <a:solidFill>
                  <a:srgbClr val="C00000"/>
                </a:solidFill>
              </a:rPr>
              <a:t>) ، (</a:t>
            </a:r>
            <a:r>
              <a:rPr lang="ar-JO" sz="2800" b="1" dirty="0" smtClean="0">
                <a:solidFill>
                  <a:srgbClr val="002060"/>
                </a:solidFill>
              </a:rPr>
              <a:t>مناسبة</a:t>
            </a:r>
            <a:r>
              <a:rPr lang="ar-JO" sz="2800" b="1" dirty="0" smtClean="0">
                <a:solidFill>
                  <a:srgbClr val="C00000"/>
                </a:solidFill>
              </a:rPr>
              <a:t>) ، (</a:t>
            </a:r>
            <a:r>
              <a:rPr lang="ar-JO" sz="2800" b="1" dirty="0" smtClean="0">
                <a:solidFill>
                  <a:srgbClr val="002060"/>
                </a:solidFill>
              </a:rPr>
              <a:t>عادلة</a:t>
            </a:r>
            <a:r>
              <a:rPr lang="ar-JO" sz="2800" b="1" dirty="0" smtClean="0">
                <a:solidFill>
                  <a:srgbClr val="C00000"/>
                </a:solidFill>
              </a:rPr>
              <a:t>) أي أن قراراتنا الاستثمارية للموارد البشرية تخضع للمعايير مثل سائر قراراتنا الاستثمارية</a:t>
            </a:r>
            <a:endParaRPr lang="ar-JO" sz="2000" b="1" dirty="0" smtClean="0">
              <a:solidFill>
                <a:schemeClr val="tx1"/>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686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22</a:t>
            </a:fld>
            <a:endParaRPr lang="en-US" altLang="ar-SA" sz="1200">
              <a:solidFill>
                <a:schemeClr val="bg1"/>
              </a:solidFill>
            </a:endParaRPr>
          </a:p>
        </p:txBody>
      </p:sp>
      <p:sp>
        <p:nvSpPr>
          <p:cNvPr id="7" name="Text Box 2"/>
          <p:cNvSpPr txBox="1">
            <a:spLocks noChangeArrowheads="1"/>
          </p:cNvSpPr>
          <p:nvPr/>
        </p:nvSpPr>
        <p:spPr bwMode="auto">
          <a:xfrm>
            <a:off x="318655" y="1371599"/>
            <a:ext cx="11042072" cy="48197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لنفهم ماذا تعني كفاءة الانفاق؟</a:t>
            </a:r>
          </a:p>
          <a:p>
            <a:pPr marL="914400" indent="-914400" algn="ctr" rtl="1" eaLnBrk="1" hangingPunct="1">
              <a:spcBef>
                <a:spcPct val="50000"/>
              </a:spcBef>
              <a:buNone/>
            </a:pPr>
            <a:endParaRPr lang="ar-JO" sz="2400" dirty="0" smtClean="0"/>
          </a:p>
          <a:p>
            <a:pPr marL="914400" indent="-914400" algn="ctr" rtl="1" eaLnBrk="1" hangingPunct="1">
              <a:spcBef>
                <a:spcPct val="50000"/>
              </a:spcBef>
              <a:buFont typeface="Wingdings" pitchFamily="2" charset="2"/>
              <a:buChar char="§"/>
            </a:pPr>
            <a:r>
              <a:rPr lang="ar-JO" b="1" dirty="0" smtClean="0">
                <a:solidFill>
                  <a:srgbClr val="C00000"/>
                </a:solidFill>
              </a:rPr>
              <a:t>هناك الكثير من المصطلحات المتداولة ولابد أن نعرف كل منها ماذا يعني:</a:t>
            </a:r>
          </a:p>
          <a:p>
            <a:pPr marL="914400" indent="-914400" algn="ctr" rtl="1" eaLnBrk="1" hangingPunct="1">
              <a:spcBef>
                <a:spcPct val="50000"/>
              </a:spcBef>
              <a:buFont typeface="Wingdings" pitchFamily="2" charset="2"/>
              <a:buChar char="Ø"/>
            </a:pPr>
            <a:r>
              <a:rPr lang="ar-JO" b="1" dirty="0" smtClean="0">
                <a:solidFill>
                  <a:srgbClr val="002060"/>
                </a:solidFill>
              </a:rPr>
              <a:t>تخفيض المخصصات</a:t>
            </a:r>
          </a:p>
          <a:p>
            <a:pPr marL="914400" indent="-914400" algn="ctr" rtl="1" eaLnBrk="1" hangingPunct="1">
              <a:spcBef>
                <a:spcPct val="50000"/>
              </a:spcBef>
              <a:buFont typeface="Wingdings" pitchFamily="2" charset="2"/>
              <a:buChar char="Ø"/>
            </a:pPr>
            <a:r>
              <a:rPr lang="ar-JO" b="1" dirty="0" smtClean="0">
                <a:solidFill>
                  <a:srgbClr val="002060"/>
                </a:solidFill>
              </a:rPr>
              <a:t>ترشيد الإنفاق</a:t>
            </a:r>
          </a:p>
          <a:p>
            <a:pPr marL="914400" indent="-914400" algn="ctr" rtl="1" eaLnBrk="1" hangingPunct="1">
              <a:spcBef>
                <a:spcPct val="50000"/>
              </a:spcBef>
              <a:buFont typeface="Wingdings" pitchFamily="2" charset="2"/>
              <a:buChar char="Ø"/>
            </a:pPr>
            <a:r>
              <a:rPr lang="ar-JO" b="1" dirty="0" smtClean="0">
                <a:solidFill>
                  <a:srgbClr val="002060"/>
                </a:solidFill>
              </a:rPr>
              <a:t>كفاءة الإنفاق</a:t>
            </a: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891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23</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4881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سنتناول الدور المحوري للموارد البشرية في تحقيق كفاءة الإنفاق من جانبين</a:t>
            </a:r>
          </a:p>
          <a:p>
            <a:pPr marL="914400" indent="-914400" algn="ctr" rtl="1" eaLnBrk="1" hangingPunct="1">
              <a:spcBef>
                <a:spcPct val="50000"/>
              </a:spcBef>
              <a:buNone/>
            </a:pPr>
            <a:endParaRPr lang="ar-JO" sz="2400" dirty="0" smtClean="0"/>
          </a:p>
          <a:p>
            <a:pPr marL="914400" indent="-914400" algn="ctr" rtl="1" eaLnBrk="1" hangingPunct="1">
              <a:spcBef>
                <a:spcPct val="50000"/>
              </a:spcBef>
              <a:buFont typeface="Wingdings" pitchFamily="2" charset="2"/>
              <a:buChar char="§"/>
            </a:pPr>
            <a:r>
              <a:rPr lang="ar-JO" sz="3600" b="1" dirty="0" smtClean="0">
                <a:solidFill>
                  <a:srgbClr val="C00000"/>
                </a:solidFill>
              </a:rPr>
              <a:t>دور سياسات وخطط الموارد البشرية التي تستخدمها المنظمات في تحقيق كفاءة الإنفاق </a:t>
            </a:r>
          </a:p>
          <a:p>
            <a:pPr marL="914400" indent="-914400" algn="ctr" rtl="1" eaLnBrk="1" hangingPunct="1">
              <a:spcBef>
                <a:spcPct val="50000"/>
              </a:spcBef>
              <a:buFont typeface="Wingdings" pitchFamily="2" charset="2"/>
              <a:buChar char="§"/>
            </a:pPr>
            <a:r>
              <a:rPr lang="ar-JO" sz="3600" b="1" dirty="0" smtClean="0">
                <a:solidFill>
                  <a:srgbClr val="C00000"/>
                </a:solidFill>
              </a:rPr>
              <a:t>دور الأفراد (</a:t>
            </a:r>
            <a:r>
              <a:rPr lang="ar-JO" sz="3600" b="1" u="sng" dirty="0" smtClean="0">
                <a:solidFill>
                  <a:srgbClr val="002060"/>
                </a:solidFill>
              </a:rPr>
              <a:t>شاغلي الوظائف</a:t>
            </a:r>
            <a:r>
              <a:rPr lang="ar-JO" sz="3600" b="1" dirty="0" smtClean="0">
                <a:solidFill>
                  <a:srgbClr val="C00000"/>
                </a:solidFill>
              </a:rPr>
              <a:t>) في تحقيق كفاءة الإنفاق</a:t>
            </a: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3789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24</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68080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إدارة الموارد البشرية وكفاءة الإنفاق</a:t>
            </a:r>
            <a:endParaRPr lang="ar-JO" sz="2400" dirty="0" smtClean="0"/>
          </a:p>
          <a:p>
            <a:pPr marL="914400" indent="-914400" algn="ctr" rtl="1" eaLnBrk="1" hangingPunct="1">
              <a:spcBef>
                <a:spcPct val="50000"/>
              </a:spcBef>
              <a:buFont typeface="Wingdings" pitchFamily="2" charset="2"/>
              <a:buChar char="§"/>
            </a:pPr>
            <a:r>
              <a:rPr lang="ar-JO" sz="3600" b="1" dirty="0" smtClean="0">
                <a:solidFill>
                  <a:srgbClr val="C00000"/>
                </a:solidFill>
              </a:rPr>
              <a:t>تتضمن إدارة الموارد البشرية جميع وظائف الإدارة في مجال نشاطات الموارد البشرية </a:t>
            </a:r>
          </a:p>
          <a:p>
            <a:pPr marL="914400" indent="-914400" algn="ctr" rtl="1" eaLnBrk="1" hangingPunct="1">
              <a:spcBef>
                <a:spcPct val="50000"/>
              </a:spcBef>
              <a:buFont typeface="Wingdings" pitchFamily="2" charset="2"/>
              <a:buChar char="§"/>
            </a:pPr>
            <a:r>
              <a:rPr lang="ar-JO" sz="3600" b="1" dirty="0" smtClean="0">
                <a:solidFill>
                  <a:srgbClr val="C00000"/>
                </a:solidFill>
              </a:rPr>
              <a:t>تفصيلا:</a:t>
            </a:r>
          </a:p>
          <a:p>
            <a:pPr algn="ctr" rtl="1"/>
            <a:r>
              <a:rPr lang="ar-JO" sz="3600" dirty="0" smtClean="0"/>
              <a:t>تتضمن إدارة الموارد البشرية إدارة القوى العاملة في المنظمة لتحقيق أهداف العمل، ويشمل ذلك تلبية احتياجات موظفي المنظمة والحفاظ على ظروف العمل المثالية من خلال استخدام استراتيجيات الموارد البشرية والإجراءات التي تركز على موظفي المنظمة. </a:t>
            </a:r>
          </a:p>
          <a:p>
            <a:pPr marL="914400" indent="-914400" algn="ctr" rtl="1" eaLnBrk="1" hangingPunct="1">
              <a:spcBef>
                <a:spcPct val="50000"/>
              </a:spcBef>
              <a:buNone/>
            </a:pPr>
            <a:endParaRPr lang="ar-JO" sz="3600" b="1" dirty="0" smtClean="0">
              <a:solidFill>
                <a:srgbClr val="C00000"/>
              </a:solidFill>
            </a:endParaRPr>
          </a:p>
          <a:p>
            <a:pPr rtl="1">
              <a:buNone/>
            </a:pPr>
            <a:endParaRPr lang="ar-JO" altLang="en-US" sz="1800" b="1" dirty="0" smtClean="0">
              <a:solidFill>
                <a:srgbClr val="C00000"/>
              </a:solidFill>
            </a:endParaRP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5734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25</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34286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وحدة إدارة الموارد البشرية في المنظمات</a:t>
            </a:r>
          </a:p>
          <a:p>
            <a:pPr marL="914400" indent="-914400" algn="ctr" rtl="1" eaLnBrk="1" hangingPunct="1">
              <a:spcBef>
                <a:spcPct val="50000"/>
              </a:spcBef>
              <a:buNone/>
            </a:pPr>
            <a:endParaRPr lang="ar-JO" sz="2400" dirty="0" smtClean="0"/>
          </a:p>
          <a:p>
            <a:pPr algn="ctr" rtl="1">
              <a:buNone/>
            </a:pPr>
            <a:r>
              <a:rPr lang="ar-JO" sz="3600" dirty="0" smtClean="0"/>
              <a:t>يجب أن تتبع هذه الوحدة نهجا شاملا لإدارة أكثر الأصول قيمة للمنظمة "القوى العاملة". بما قي ذلك التعامل مع جميع القضايا المتعلقة بالأفراد مثل التوظيف والتدريب والتعويضات والمزايا والاتصال والإدارة والسلامة.</a:t>
            </a:r>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5837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26</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349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ضرورة إنشاء وحدة إدارة الموارد البشرية في المنظمات: تكمن فيما يلي:</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تحسين الإنتاجية للمنظمة</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تمكين المنظمة من الاحتفاظ بمواردها البشرية</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المساعدة في جعل المنظمة مكاناً مفضلاً للبقاء في العمل</a:t>
            </a:r>
          </a:p>
          <a:p>
            <a:pPr marL="914400" indent="-914400" rtl="1" eaLnBrk="1" hangingPunct="1">
              <a:spcBef>
                <a:spcPct val="50000"/>
              </a:spcBef>
              <a:buFont typeface="+mj-lt"/>
              <a:buAutoNum type="arabicParenR"/>
            </a:pPr>
            <a:r>
              <a:rPr lang="ar-SA" altLang="en-US" sz="4000" b="1" u="sng" dirty="0" smtClean="0">
                <a:solidFill>
                  <a:srgbClr val="C00000"/>
                </a:solidFill>
                <a:latin typeface="Arial" panose="020B0604020202020204" pitchFamily="34" charset="0"/>
                <a:cs typeface="Traditional Arabic" panose="02020603050405020304" pitchFamily="18" charset="-78"/>
              </a:rPr>
              <a:t>المساعدة في تنفيذ الرؤية الاستراتيجية وتحقيق رسالة المنظمة </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5939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27</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9647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 typeface="+mj-lt"/>
              <a:buAutoNum type="arabicParenR"/>
            </a:pPr>
            <a:r>
              <a:rPr lang="ar-SA" altLang="en-US" sz="4400" b="1" u="sng" dirty="0" smtClean="0">
                <a:solidFill>
                  <a:srgbClr val="002060"/>
                </a:solidFill>
                <a:latin typeface="Arial" panose="020B0604020202020204" pitchFamily="34" charset="0"/>
                <a:cs typeface="Traditional Arabic" panose="02020603050405020304" pitchFamily="18" charset="-78"/>
              </a:rPr>
              <a:t>تحسين إنتاجية المنظمة: تكمن فيما يلي:</a:t>
            </a:r>
          </a:p>
          <a:p>
            <a:pPr marL="914400" indent="-914400" rtl="1" eaLnBrk="1" hangingPunct="1">
              <a:spcBef>
                <a:spcPct val="50000"/>
              </a:spcBef>
              <a:buFont typeface="Wingdings" pitchFamily="2" charset="2"/>
              <a:buChar char="q"/>
            </a:pPr>
            <a:r>
              <a:rPr lang="ar-JO" sz="4000" dirty="0" smtClean="0"/>
              <a:t>وضع الأسس والمعايير والخطط من أجل</a:t>
            </a:r>
          </a:p>
          <a:p>
            <a:pPr marL="914400" indent="-914400" rtl="1" eaLnBrk="1" hangingPunct="1">
              <a:spcBef>
                <a:spcPct val="50000"/>
              </a:spcBef>
              <a:buFont typeface="Wingdings" pitchFamily="2" charset="2"/>
              <a:buChar char="ü"/>
            </a:pPr>
            <a:r>
              <a:rPr lang="ar-JO" sz="4000" dirty="0" smtClean="0">
                <a:solidFill>
                  <a:srgbClr val="C00000"/>
                </a:solidFill>
              </a:rPr>
              <a:t>توظيف أشخاص يتمتعون بأفضل خلفية أكاديمية </a:t>
            </a:r>
            <a:endParaRPr lang="ar-SA" sz="4000" dirty="0" smtClean="0">
              <a:solidFill>
                <a:srgbClr val="C00000"/>
              </a:solidFill>
            </a:endParaRPr>
          </a:p>
          <a:p>
            <a:pPr marL="914400" indent="-914400" rtl="1" eaLnBrk="1" hangingPunct="1">
              <a:spcBef>
                <a:spcPct val="50000"/>
              </a:spcBef>
              <a:buFont typeface="Wingdings" pitchFamily="2" charset="2"/>
              <a:buChar char="ü"/>
            </a:pPr>
            <a:r>
              <a:rPr lang="ar-SA" altLang="en-US" sz="4000" dirty="0" smtClean="0">
                <a:solidFill>
                  <a:srgbClr val="C00000"/>
                </a:solidFill>
              </a:rPr>
              <a:t>توفير أفراد يمتلكون مستوى عال من المهارات والقدرات</a:t>
            </a:r>
          </a:p>
          <a:p>
            <a:pPr marL="914400" indent="-914400" rtl="1" eaLnBrk="1" hangingPunct="1">
              <a:spcBef>
                <a:spcPct val="50000"/>
              </a:spcBef>
              <a:buFont typeface="Wingdings" pitchFamily="2" charset="2"/>
              <a:buChar char="ü"/>
            </a:pPr>
            <a:r>
              <a:rPr lang="ar-SA" altLang="en-US" sz="4000" dirty="0" smtClean="0">
                <a:solidFill>
                  <a:srgbClr val="C00000"/>
                </a:solidFill>
              </a:rPr>
              <a:t>الارتقاء بأداء الأفراد وتطوير مهاراتهم وقدراتهم عبر سنوات العمل</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041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28</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9647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إنتاجية المنظمة: ماذا تعني:</a:t>
            </a:r>
          </a:p>
          <a:p>
            <a:pPr marL="914400" indent="-914400" rtl="1" eaLnBrk="1" hangingPunct="1">
              <a:spcBef>
                <a:spcPct val="50000"/>
              </a:spcBef>
              <a:buFont typeface="Wingdings" pitchFamily="2" charset="2"/>
              <a:buChar char="q"/>
            </a:pPr>
            <a:r>
              <a:rPr lang="ar-JO" sz="4000" dirty="0" smtClean="0"/>
              <a:t>نسبة المخرجات إلى المدخلات</a:t>
            </a:r>
          </a:p>
          <a:p>
            <a:pPr marL="914400" indent="-914400" rtl="1" eaLnBrk="1" hangingPunct="1">
              <a:spcBef>
                <a:spcPct val="50000"/>
              </a:spcBef>
              <a:buFont typeface="Wingdings" pitchFamily="2" charset="2"/>
              <a:buChar char="ü"/>
            </a:pPr>
            <a:r>
              <a:rPr lang="ar-JO" sz="4000" dirty="0" smtClean="0">
                <a:solidFill>
                  <a:srgbClr val="C00000"/>
                </a:solidFill>
              </a:rPr>
              <a:t>تمتاز المنظمات الناجحة بأن نسبة مخرجات عملياتها الإنتاجية والتشغيلية تكون مرتفعة بالنسبة إلى المدخلات</a:t>
            </a:r>
          </a:p>
          <a:p>
            <a:pPr marL="914400" indent="-914400" rtl="1" eaLnBrk="1" hangingPunct="1">
              <a:spcBef>
                <a:spcPct val="50000"/>
              </a:spcBef>
              <a:buNone/>
            </a:pPr>
            <a:r>
              <a:rPr lang="ar-JO" sz="4000" dirty="0" smtClean="0">
                <a:solidFill>
                  <a:srgbClr val="002060"/>
                </a:solidFill>
              </a:rPr>
              <a:t>من الذي يقوم بتحويل الدخلات إلى مخرجات</a:t>
            </a:r>
            <a:r>
              <a:rPr lang="ar-JO" sz="4000" dirty="0" smtClean="0">
                <a:solidFill>
                  <a:srgbClr val="C00000"/>
                </a:solidFill>
              </a:rPr>
              <a:t>؟... </a:t>
            </a:r>
          </a:p>
          <a:p>
            <a:pPr marL="914400" indent="-914400" algn="ctr" rtl="1" eaLnBrk="1" hangingPunct="1">
              <a:spcBef>
                <a:spcPct val="50000"/>
              </a:spcBef>
              <a:buNone/>
            </a:pPr>
            <a:r>
              <a:rPr lang="ar-JO" sz="4000" dirty="0" smtClean="0">
                <a:solidFill>
                  <a:srgbClr val="C00000"/>
                </a:solidFill>
              </a:rPr>
              <a:t> الموارد البشرية بالطبع</a:t>
            </a:r>
            <a:endParaRPr lang="ar-SA" sz="4000" dirty="0" smtClean="0">
              <a:solidFill>
                <a:srgbClr val="C00000"/>
              </a:solidFill>
            </a:endParaRP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144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29</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44258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2) تمكين المنظمة من الاحتفاظ بمواردها البشرية:</a:t>
            </a:r>
          </a:p>
          <a:p>
            <a:pPr marL="914400" indent="-914400" rtl="1" eaLnBrk="1" hangingPunct="1">
              <a:spcBef>
                <a:spcPct val="50000"/>
              </a:spcBef>
              <a:buFont typeface="Wingdings" pitchFamily="2" charset="2"/>
              <a:buChar char="q"/>
            </a:pPr>
            <a:r>
              <a:rPr lang="ar-JO" sz="4000" dirty="0" smtClean="0"/>
              <a:t>وضع السياسات والخطط من أجل:</a:t>
            </a:r>
          </a:p>
          <a:p>
            <a:pPr marL="914400" indent="-914400" rtl="1" eaLnBrk="1" hangingPunct="1">
              <a:spcBef>
                <a:spcPct val="50000"/>
              </a:spcBef>
              <a:buFont typeface="Wingdings" pitchFamily="2" charset="2"/>
              <a:buChar char="ü"/>
            </a:pPr>
            <a:r>
              <a:rPr lang="ar-JO" sz="4000" dirty="0" smtClean="0">
                <a:solidFill>
                  <a:srgbClr val="C00000"/>
                </a:solidFill>
              </a:rPr>
              <a:t>تخفيض معدل دوران العمل</a:t>
            </a:r>
            <a:endParaRPr lang="ar-SA" sz="4000" dirty="0" smtClean="0">
              <a:solidFill>
                <a:srgbClr val="C00000"/>
              </a:solidFill>
            </a:endParaRPr>
          </a:p>
          <a:p>
            <a:pPr marL="914400" indent="-914400" rtl="1" eaLnBrk="1" hangingPunct="1">
              <a:spcBef>
                <a:spcPct val="50000"/>
              </a:spcBef>
              <a:buFont typeface="Wingdings" pitchFamily="2" charset="2"/>
              <a:buChar char="ü"/>
            </a:pPr>
            <a:r>
              <a:rPr lang="ar-SA" altLang="en-US" sz="4000" dirty="0" smtClean="0">
                <a:solidFill>
                  <a:srgbClr val="C00000"/>
                </a:solidFill>
              </a:rPr>
              <a:t>رفع مستوى الانتماء والولاء الوظيفي</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349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a:t>
            </a:fld>
            <a:endParaRPr lang="en-US" altLang="ar-SA" sz="1200">
              <a:solidFill>
                <a:schemeClr val="bg1"/>
              </a:solidFill>
            </a:endParaRPr>
          </a:p>
        </p:txBody>
      </p:sp>
      <p:sp>
        <p:nvSpPr>
          <p:cNvPr id="7" name="Text Box 2"/>
          <p:cNvSpPr txBox="1">
            <a:spLocks noChangeArrowheads="1"/>
          </p:cNvSpPr>
          <p:nvPr/>
        </p:nvSpPr>
        <p:spPr bwMode="auto">
          <a:xfrm>
            <a:off x="6745814" y="2247756"/>
            <a:ext cx="4442600" cy="44165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الدرس الأساسي من الاية الكريمة: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الاعتدال في الإنفاق</a:t>
            </a:r>
          </a:p>
          <a:p>
            <a:pPr rtl="1" eaLnBrk="1" hangingPunct="1">
              <a:spcBef>
                <a:spcPct val="50000"/>
              </a:spcBef>
            </a:pPr>
            <a:r>
              <a:rPr lang="ar-SA" altLang="en-US" sz="4000" b="1" u="sng" dirty="0" smtClean="0">
                <a:solidFill>
                  <a:srgbClr val="C00000"/>
                </a:solidFill>
                <a:latin typeface="Arial" panose="020B0604020202020204" pitchFamily="34" charset="0"/>
                <a:cs typeface="Traditional Arabic" panose="02020603050405020304" pitchFamily="18" charset="-78"/>
              </a:rPr>
              <a:t>على مستوى الفرد والأسرة</a:t>
            </a:r>
          </a:p>
          <a:p>
            <a:pPr rtl="1" eaLnBrk="1" hangingPunct="1">
              <a:spcBef>
                <a:spcPct val="50000"/>
              </a:spcBef>
            </a:pPr>
            <a:r>
              <a:rPr lang="ar-SA" altLang="en-US" sz="4000" b="1" u="sng" dirty="0" smtClean="0">
                <a:solidFill>
                  <a:srgbClr val="C00000"/>
                </a:solidFill>
                <a:latin typeface="Arial" panose="020B0604020202020204" pitchFamily="34" charset="0"/>
                <a:cs typeface="Traditional Arabic" panose="02020603050405020304" pitchFamily="18" charset="-78"/>
              </a:rPr>
              <a:t>*على مستوى الدولة</a:t>
            </a:r>
          </a:p>
          <a:p>
            <a:pPr rtl="1" eaLnBrk="1" hangingPunct="1">
              <a:spcBef>
                <a:spcPct val="50000"/>
              </a:spcBef>
              <a:buFontTx/>
              <a:buNone/>
            </a:pP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1741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30</a:t>
            </a:fld>
            <a:endParaRPr lang="en-US" altLang="ar-SA" sz="1200">
              <a:solidFill>
                <a:schemeClr val="bg1"/>
              </a:solidFill>
            </a:endParaRPr>
          </a:p>
        </p:txBody>
      </p:sp>
      <p:sp>
        <p:nvSpPr>
          <p:cNvPr id="7" name="Text Box 2"/>
          <p:cNvSpPr txBox="1">
            <a:spLocks noChangeArrowheads="1"/>
          </p:cNvSpPr>
          <p:nvPr/>
        </p:nvSpPr>
        <p:spPr bwMode="auto">
          <a:xfrm>
            <a:off x="235527" y="1565564"/>
            <a:ext cx="11097491" cy="56569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الاحتفاظ بالموظفين بالنسبة للمنظمة:</a:t>
            </a:r>
          </a:p>
          <a:p>
            <a:pPr marL="914400" indent="-914400" rtl="1" eaLnBrk="1" hangingPunct="1">
              <a:spcBef>
                <a:spcPct val="50000"/>
              </a:spcBef>
              <a:buFont typeface="Wingdings" pitchFamily="2" charset="2"/>
              <a:buChar char="q"/>
            </a:pPr>
            <a:r>
              <a:rPr lang="ar-JO" sz="4000" dirty="0" smtClean="0"/>
              <a:t>أقل تكلفة من استقطاب وتعيين موظفين جدد</a:t>
            </a:r>
          </a:p>
          <a:p>
            <a:pPr marL="914400" indent="-914400" rtl="1" eaLnBrk="1" hangingPunct="1">
              <a:spcBef>
                <a:spcPct val="50000"/>
              </a:spcBef>
              <a:buFont typeface="Wingdings" pitchFamily="2" charset="2"/>
              <a:buChar char="q"/>
            </a:pPr>
            <a:r>
              <a:rPr lang="ar-JO" sz="4000" dirty="0" smtClean="0"/>
              <a:t>إبقاء خبرات تراكمية ونامية عبر سنوات الخدمة: </a:t>
            </a:r>
            <a:r>
              <a:rPr lang="ar-JO" sz="4000" i="1" u="sng" dirty="0" smtClean="0">
                <a:solidFill>
                  <a:srgbClr val="C00000"/>
                </a:solidFill>
              </a:rPr>
              <a:t>من خلالها يتم التطوير والابتكار ويستكمل منحنى الخبرة الذي يساهم في تخفيض التالف والموارد غير المستفاد منها</a:t>
            </a:r>
          </a:p>
          <a:p>
            <a:pPr marL="914400" indent="-914400" rtl="1" eaLnBrk="1" hangingPunct="1">
              <a:spcBef>
                <a:spcPct val="50000"/>
              </a:spcBef>
              <a:buFont typeface="Wingdings" pitchFamily="2" charset="2"/>
              <a:buChar char="q"/>
            </a:pPr>
            <a:r>
              <a:rPr lang="ar-JO" sz="4000" dirty="0" smtClean="0"/>
              <a:t>حفظ أسرار العمل مقابل المنافسين</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246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31</a:t>
            </a:fld>
            <a:endParaRPr lang="en-US" altLang="ar-SA" sz="1200">
              <a:solidFill>
                <a:schemeClr val="bg1"/>
              </a:solidFill>
            </a:endParaRPr>
          </a:p>
        </p:txBody>
      </p:sp>
      <p:sp>
        <p:nvSpPr>
          <p:cNvPr id="7" name="Text Box 2"/>
          <p:cNvSpPr txBox="1">
            <a:spLocks noChangeArrowheads="1"/>
          </p:cNvSpPr>
          <p:nvPr/>
        </p:nvSpPr>
        <p:spPr bwMode="auto">
          <a:xfrm>
            <a:off x="-748146" y="1080655"/>
            <a:ext cx="11097491" cy="68357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كيف تتمكن المنظمة من الاحتفاظ بالموظفين :</a:t>
            </a:r>
          </a:p>
          <a:p>
            <a:pPr marL="914400" indent="-914400" rtl="1" eaLnBrk="1" hangingPunct="1">
              <a:spcBef>
                <a:spcPct val="50000"/>
              </a:spcBef>
              <a:buFont typeface="Wingdings" pitchFamily="2" charset="2"/>
              <a:buChar char="ü"/>
            </a:pPr>
            <a:r>
              <a:rPr lang="ar-JO" sz="3600" dirty="0" smtClean="0">
                <a:solidFill>
                  <a:srgbClr val="C00000"/>
                </a:solidFill>
              </a:rPr>
              <a:t>دمج الموظف مع المنظمة/ أهدف المنظمة تحقق أهداف الفرد</a:t>
            </a:r>
          </a:p>
          <a:p>
            <a:pPr marL="914400" indent="-914400" rtl="1" eaLnBrk="1" hangingPunct="1">
              <a:spcBef>
                <a:spcPct val="50000"/>
              </a:spcBef>
              <a:buFont typeface="Wingdings" pitchFamily="2" charset="2"/>
              <a:buChar char="ü"/>
            </a:pPr>
            <a:r>
              <a:rPr lang="ar-JO" sz="3600" dirty="0" smtClean="0">
                <a:solidFill>
                  <a:srgbClr val="C00000"/>
                </a:solidFill>
              </a:rPr>
              <a:t>أنظمة رواتب وحوافز عادلة وجاذبة</a:t>
            </a:r>
          </a:p>
          <a:p>
            <a:pPr marL="914400" indent="-914400" rtl="1" eaLnBrk="1" hangingPunct="1">
              <a:spcBef>
                <a:spcPct val="50000"/>
              </a:spcBef>
              <a:buFont typeface="Wingdings" pitchFamily="2" charset="2"/>
              <a:buChar char="ü"/>
            </a:pPr>
            <a:r>
              <a:rPr lang="ar-JO" sz="3600" dirty="0" smtClean="0">
                <a:solidFill>
                  <a:srgbClr val="C00000"/>
                </a:solidFill>
              </a:rPr>
              <a:t>فرص التدريب وتطوير الذات</a:t>
            </a:r>
            <a:endParaRPr lang="ar-JO" sz="3600" i="1" u="sng" dirty="0" smtClean="0">
              <a:solidFill>
                <a:srgbClr val="C00000"/>
              </a:solidFill>
            </a:endParaRPr>
          </a:p>
          <a:p>
            <a:pPr marL="914400" indent="-914400" rtl="1" eaLnBrk="1" hangingPunct="1">
              <a:spcBef>
                <a:spcPct val="50000"/>
              </a:spcBef>
              <a:buFont typeface="Wingdings" pitchFamily="2" charset="2"/>
              <a:buChar char="ü"/>
            </a:pPr>
            <a:r>
              <a:rPr lang="ar-JO" sz="3600" dirty="0" smtClean="0">
                <a:solidFill>
                  <a:srgbClr val="C00000"/>
                </a:solidFill>
              </a:rPr>
              <a:t>فرص الترقية والتقدم في المسار الوظيفي</a:t>
            </a:r>
          </a:p>
          <a:p>
            <a:pPr marL="914400" indent="-914400" rtl="1" eaLnBrk="1" hangingPunct="1">
              <a:spcBef>
                <a:spcPct val="50000"/>
              </a:spcBef>
              <a:buFont typeface="Wingdings" pitchFamily="2" charset="2"/>
              <a:buChar char="ü"/>
            </a:pPr>
            <a:r>
              <a:rPr lang="ar-JO" sz="3600" dirty="0" smtClean="0">
                <a:solidFill>
                  <a:srgbClr val="C00000"/>
                </a:solidFill>
              </a:rPr>
              <a:t>فرص المشاركة في صنع القرار</a:t>
            </a:r>
          </a:p>
          <a:p>
            <a:pPr marL="914400" indent="-914400" rtl="1" eaLnBrk="1" hangingPunct="1">
              <a:spcBef>
                <a:spcPct val="50000"/>
              </a:spcBef>
              <a:buFont typeface="Wingdings" pitchFamily="2" charset="2"/>
              <a:buChar char="ü"/>
            </a:pPr>
            <a:r>
              <a:rPr lang="ar-JO" sz="3600" dirty="0" smtClean="0">
                <a:solidFill>
                  <a:srgbClr val="C00000"/>
                </a:solidFill>
              </a:rPr>
              <a:t>تقليل فرص الصراع التنظيمي الضار</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451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32</a:t>
            </a:fld>
            <a:endParaRPr lang="en-US" altLang="ar-SA" sz="1200">
              <a:solidFill>
                <a:schemeClr val="bg1"/>
              </a:solidFill>
            </a:endParaRPr>
          </a:p>
        </p:txBody>
      </p:sp>
      <p:sp>
        <p:nvSpPr>
          <p:cNvPr id="7" name="Text Box 2"/>
          <p:cNvSpPr txBox="1">
            <a:spLocks noChangeArrowheads="1"/>
          </p:cNvSpPr>
          <p:nvPr/>
        </p:nvSpPr>
        <p:spPr bwMode="auto">
          <a:xfrm>
            <a:off x="0" y="1440873"/>
            <a:ext cx="11097491" cy="64571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3) </a:t>
            </a:r>
            <a:r>
              <a:rPr lang="ar-SA" altLang="en-US" sz="4400" b="1" u="sng" dirty="0" smtClean="0">
                <a:solidFill>
                  <a:srgbClr val="C00000"/>
                </a:solidFill>
                <a:latin typeface="Arial" panose="020B0604020202020204" pitchFamily="34" charset="0"/>
                <a:cs typeface="Traditional Arabic" panose="02020603050405020304" pitchFamily="18" charset="-78"/>
              </a:rPr>
              <a:t>المساعدة في جعل المنظمة مكاناً مفضلاً للبقاء في العمل </a:t>
            </a:r>
            <a:r>
              <a:rPr lang="ar-SA" altLang="en-US" sz="4400" b="1" u="sng" dirty="0" smtClean="0">
                <a:solidFill>
                  <a:srgbClr val="002060"/>
                </a:solidFill>
                <a:latin typeface="Arial" panose="020B0604020202020204" pitchFamily="34" charset="0"/>
                <a:cs typeface="Traditional Arabic" panose="02020603050405020304" pitchFamily="18" charset="-78"/>
              </a:rPr>
              <a:t>:</a:t>
            </a:r>
          </a:p>
          <a:p>
            <a:pPr marL="914400" indent="-914400" rtl="1" eaLnBrk="1" hangingPunct="1">
              <a:spcBef>
                <a:spcPct val="50000"/>
              </a:spcBef>
              <a:buFont typeface="Wingdings" pitchFamily="2" charset="2"/>
              <a:buChar char="q"/>
            </a:pPr>
            <a:r>
              <a:rPr lang="ar-JO" sz="4000" dirty="0" smtClean="0"/>
              <a:t>بناء وتحسين بيئة العمل لكي تكون:</a:t>
            </a:r>
          </a:p>
          <a:p>
            <a:pPr marL="914400" indent="-914400" rtl="1" eaLnBrk="1" hangingPunct="1">
              <a:spcBef>
                <a:spcPct val="50000"/>
              </a:spcBef>
              <a:buFont typeface="Wingdings" pitchFamily="2" charset="2"/>
              <a:buChar char="ü"/>
            </a:pPr>
            <a:r>
              <a:rPr lang="ar-JO" sz="3600" dirty="0" smtClean="0">
                <a:solidFill>
                  <a:srgbClr val="C00000"/>
                </a:solidFill>
              </a:rPr>
              <a:t>أكثر ودية (العلاقات الطيبة مع الزملاء)</a:t>
            </a:r>
          </a:p>
          <a:p>
            <a:pPr marL="914400" indent="-914400" rtl="1" eaLnBrk="1" hangingPunct="1">
              <a:spcBef>
                <a:spcPct val="50000"/>
              </a:spcBef>
              <a:buFont typeface="Wingdings" pitchFamily="2" charset="2"/>
              <a:buChar char="ü"/>
            </a:pPr>
            <a:r>
              <a:rPr lang="ar-JO" sz="3600" dirty="0" smtClean="0">
                <a:solidFill>
                  <a:srgbClr val="C00000"/>
                </a:solidFill>
              </a:rPr>
              <a:t>تسودها: قيم التعاون وروح الفريق والثقافة الإيجابية ورغبة التعلم</a:t>
            </a:r>
            <a:endParaRPr lang="ar-SA" sz="3600" dirty="0" smtClean="0">
              <a:solidFill>
                <a:srgbClr val="C00000"/>
              </a:solidFill>
            </a:endParaRPr>
          </a:p>
          <a:p>
            <a:pPr marL="914400" indent="-914400" rtl="1" eaLnBrk="1" hangingPunct="1">
              <a:spcBef>
                <a:spcPct val="50000"/>
              </a:spcBef>
              <a:buFont typeface="Wingdings" pitchFamily="2" charset="2"/>
              <a:buChar char="ü"/>
            </a:pPr>
            <a:r>
              <a:rPr lang="ar-SA" altLang="en-US" sz="3600" dirty="0" smtClean="0">
                <a:solidFill>
                  <a:srgbClr val="C00000"/>
                </a:solidFill>
              </a:rPr>
              <a:t>سياسات موارد بشرية عادلة في توفير الفرص وتقييم الأداء ومنح المكافآت</a:t>
            </a:r>
          </a:p>
          <a:p>
            <a:pPr marL="914400" indent="-914400" rtl="1" eaLnBrk="1" hangingPunct="1">
              <a:spcBef>
                <a:spcPct val="50000"/>
              </a:spcBef>
              <a:buFont typeface="Wingdings" pitchFamily="2" charset="2"/>
              <a:buChar char="ü"/>
            </a:pPr>
            <a:r>
              <a:rPr lang="ar-SA" altLang="en-US" dirty="0" smtClean="0">
                <a:solidFill>
                  <a:srgbClr val="C00000"/>
                </a:solidFill>
              </a:rPr>
              <a:t>أنظمة أمن وسلامة وحماية ورعاية ملائمة للعاملين</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553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33</a:t>
            </a:fld>
            <a:endParaRPr lang="en-US" altLang="ar-SA" sz="1200">
              <a:solidFill>
                <a:schemeClr val="bg1"/>
              </a:solidFill>
            </a:endParaRPr>
          </a:p>
        </p:txBody>
      </p:sp>
      <p:sp>
        <p:nvSpPr>
          <p:cNvPr id="7" name="Text Box 2"/>
          <p:cNvSpPr txBox="1">
            <a:spLocks noChangeArrowheads="1"/>
          </p:cNvSpPr>
          <p:nvPr/>
        </p:nvSpPr>
        <p:spPr bwMode="auto">
          <a:xfrm>
            <a:off x="0" y="1440873"/>
            <a:ext cx="11097491" cy="50413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C00000"/>
                </a:solidFill>
                <a:latin typeface="Arial" panose="020B0604020202020204" pitchFamily="34" charset="0"/>
                <a:cs typeface="Traditional Arabic" panose="02020603050405020304" pitchFamily="18" charset="-78"/>
              </a:rPr>
              <a:t>بيئة العمل الصحية</a:t>
            </a:r>
            <a:r>
              <a:rPr lang="ar-SA" altLang="en-US" sz="4400" b="1" u="sng" dirty="0" smtClean="0">
                <a:solidFill>
                  <a:srgbClr val="002060"/>
                </a:solidFill>
                <a:latin typeface="Arial" panose="020B0604020202020204" pitchFamily="34" charset="0"/>
                <a:cs typeface="Traditional Arabic" panose="02020603050405020304" pitchFamily="18" charset="-78"/>
              </a:rPr>
              <a:t>:</a:t>
            </a:r>
          </a:p>
          <a:p>
            <a:pPr marL="914400" indent="-914400" rtl="1" eaLnBrk="1" hangingPunct="1">
              <a:spcBef>
                <a:spcPct val="50000"/>
              </a:spcBef>
              <a:buFont typeface="Wingdings" pitchFamily="2" charset="2"/>
              <a:buChar char="q"/>
            </a:pPr>
            <a:r>
              <a:rPr lang="ar-JO" sz="4000" dirty="0" smtClean="0"/>
              <a:t>تشجع على الإتقان</a:t>
            </a:r>
          </a:p>
          <a:p>
            <a:pPr marL="914400" indent="-914400" rtl="1" eaLnBrk="1" hangingPunct="1">
              <a:spcBef>
                <a:spcPct val="50000"/>
              </a:spcBef>
              <a:buFont typeface="Wingdings" pitchFamily="2" charset="2"/>
              <a:buChar char="q"/>
            </a:pPr>
            <a:r>
              <a:rPr lang="ar-JO" sz="4000" dirty="0" smtClean="0"/>
              <a:t>تشجع على التعلم والتطوير</a:t>
            </a:r>
          </a:p>
          <a:p>
            <a:pPr marL="914400" indent="-914400" rtl="1" eaLnBrk="1" hangingPunct="1">
              <a:spcBef>
                <a:spcPct val="50000"/>
              </a:spcBef>
              <a:buFont typeface="Wingdings" pitchFamily="2" charset="2"/>
              <a:buChar char="q"/>
            </a:pPr>
            <a:r>
              <a:rPr lang="ar-JO" sz="4000" dirty="0" smtClean="0"/>
              <a:t>تشجع على تقديم المبادرات الإبداعية التي تنعكس إيجابيا على حسن الاستفادة من الموارد وتجعل الانفاق أكثر كفاءة</a:t>
            </a:r>
          </a:p>
          <a:p>
            <a:pPr marL="914400" indent="-914400" algn="ctr" rtl="1" eaLnBrk="1" hangingPunct="1">
              <a:spcBef>
                <a:spcPct val="50000"/>
              </a:spcBef>
              <a:buNone/>
            </a:pPr>
            <a:endParaRPr lang="ar-JO" sz="2400" dirty="0" smtClean="0"/>
          </a:p>
          <a:p>
            <a:pPr rtl="1">
              <a:buNone/>
            </a:pPr>
            <a:endParaRPr lang="ar-JO" altLang="en-US" sz="1800" b="1" dirty="0" smtClean="0">
              <a:solidFill>
                <a:srgbClr val="C00000"/>
              </a:solidFill>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656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34</a:t>
            </a:fld>
            <a:endParaRPr lang="en-US" altLang="ar-SA" sz="1200">
              <a:solidFill>
                <a:schemeClr val="bg1"/>
              </a:solidFill>
            </a:endParaRPr>
          </a:p>
        </p:txBody>
      </p:sp>
      <p:sp>
        <p:nvSpPr>
          <p:cNvPr id="7" name="Text Box 2"/>
          <p:cNvSpPr txBox="1">
            <a:spLocks noChangeArrowheads="1"/>
          </p:cNvSpPr>
          <p:nvPr/>
        </p:nvSpPr>
        <p:spPr bwMode="auto">
          <a:xfrm>
            <a:off x="0" y="1440873"/>
            <a:ext cx="11693236" cy="5386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4) </a:t>
            </a:r>
            <a:r>
              <a:rPr lang="ar-SA" altLang="en-US" sz="4400" b="1" u="sng" dirty="0" smtClean="0">
                <a:solidFill>
                  <a:srgbClr val="C00000"/>
                </a:solidFill>
                <a:latin typeface="Arial" panose="020B0604020202020204" pitchFamily="34" charset="0"/>
                <a:cs typeface="Traditional Arabic" panose="02020603050405020304" pitchFamily="18" charset="-78"/>
              </a:rPr>
              <a:t>المساعدة في تنفيذ الرؤية الاستراتيجية وتحقيق رسالة المنظمة:</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الموارد البشرية في المنظمة هي من تقوم بوض خطط وأهداف وتترجم الخطط إلى برامج وجداول عمل تشغيلية ،</a:t>
            </a:r>
          </a:p>
          <a:p>
            <a:pPr marL="914400" indent="-914400" rtl="1" eaLnBrk="1" hangingPunct="1">
              <a:spcBef>
                <a:spcPct val="50000"/>
              </a:spcBef>
              <a:buFont typeface="Wingdings" pitchFamily="2" charset="2"/>
              <a:buChar char="q"/>
            </a:pPr>
            <a:r>
              <a:rPr lang="ar-JO" sz="4000" dirty="0" smtClean="0"/>
              <a:t>من خلال ذلك تترجم الرؤية والرسالة إلى واقع إما منفذ بشكل متقن أو بشكل سيء</a:t>
            </a:r>
          </a:p>
          <a:p>
            <a:pPr marL="914400" indent="-914400" rtl="1" eaLnBrk="1" hangingPunct="1">
              <a:spcBef>
                <a:spcPct val="50000"/>
              </a:spcBef>
              <a:buFont typeface="Wingdings" pitchFamily="2" charset="2"/>
              <a:buChar char="q"/>
            </a:pPr>
            <a:r>
              <a:rPr lang="ar-JO" sz="4000" dirty="0" smtClean="0"/>
              <a:t>يترتب على تنفيذ الموارد البشرية لمهامهم بشكل متقن الحصول على أعلى مستويات الإنتاجية ضمن الموارد المتاحة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6758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35</a:t>
            </a:fld>
            <a:endParaRPr lang="en-US" altLang="ar-SA" sz="1200">
              <a:solidFill>
                <a:schemeClr val="bg1"/>
              </a:solidFill>
            </a:endParaRPr>
          </a:p>
        </p:txBody>
      </p:sp>
      <p:sp>
        <p:nvSpPr>
          <p:cNvPr id="7" name="Text Box 2"/>
          <p:cNvSpPr txBox="1">
            <a:spLocks noChangeArrowheads="1"/>
          </p:cNvSpPr>
          <p:nvPr/>
        </p:nvSpPr>
        <p:spPr bwMode="auto">
          <a:xfrm>
            <a:off x="0" y="1440873"/>
            <a:ext cx="11693236" cy="43088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جهود الحكومة في رفع كفاءة الموارد البشرية لتحقيق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تدرك وزارة الموارد البشرية والتنمية الاجتماعية أهمية التخطيط الاستراتيجي للموارد البشرية لرفع كفاءة إنفاق الأجهزة والمؤسسات العامة</a:t>
            </a:r>
          </a:p>
          <a:p>
            <a:pPr marL="914400" indent="-914400" rtl="1" eaLnBrk="1" hangingPunct="1">
              <a:spcBef>
                <a:spcPct val="50000"/>
              </a:spcBef>
              <a:buFont typeface="Wingdings" pitchFamily="2" charset="2"/>
              <a:buChar char="q"/>
            </a:pPr>
            <a:r>
              <a:rPr lang="ar-JO" sz="3600" dirty="0" smtClean="0"/>
              <a:t>لذا قامت في سنة 2021م بإعداد خطة مكونة من 19 هدفا لرفع كفاءة الموارد البشرية وتحقيق كفاءة الإنفاق، تتمثل في الآتي:</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7987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36</a:t>
            </a:fld>
            <a:endParaRPr lang="en-US" altLang="ar-SA" sz="1200">
              <a:solidFill>
                <a:schemeClr val="bg1"/>
              </a:solidFill>
            </a:endParaRPr>
          </a:p>
        </p:txBody>
      </p:sp>
      <p:sp>
        <p:nvSpPr>
          <p:cNvPr id="7" name="Text Box 2"/>
          <p:cNvSpPr txBox="1">
            <a:spLocks noChangeArrowheads="1"/>
          </p:cNvSpPr>
          <p:nvPr/>
        </p:nvSpPr>
        <p:spPr bwMode="auto">
          <a:xfrm>
            <a:off x="0" y="1440873"/>
            <a:ext cx="11693236" cy="3600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أهداف التخطيط الاستراتيجي  تنمية كفاءة الموارد البشرية لتحقيق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تدرك وزارة الموارد البشرية والتنمية الاجتماعية أهمية التخطيط الاستراتيجي للموارد البشرية لرفع كفاءة إنفاق الأجهزة والمؤسسات العامة</a:t>
            </a: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8089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37</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823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استراتيجية وزارة الموارد البشرية والتنمية الاجتماعية:</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rtl="1">
              <a:buNone/>
            </a:pPr>
            <a:r>
              <a:rPr lang="ar-JO" sz="4000" b="1" dirty="0" smtClean="0"/>
              <a:t>الأهداف الاستراتيجية:</a:t>
            </a:r>
          </a:p>
          <a:p>
            <a:pPr rtl="1"/>
            <a:r>
              <a:rPr lang="ar-JO" b="1" dirty="0" smtClean="0"/>
              <a:t>زيادة مشاركة القوى العاملة وشموليتها</a:t>
            </a:r>
          </a:p>
          <a:p>
            <a:pPr rtl="1"/>
            <a:r>
              <a:rPr lang="ar-JO" b="1" dirty="0" smtClean="0"/>
              <a:t>تمكين توظيف السعوديين</a:t>
            </a:r>
          </a:p>
          <a:p>
            <a:pPr rtl="1"/>
            <a:r>
              <a:rPr lang="ar-JO" b="1" dirty="0" smtClean="0"/>
              <a:t>دعم سوق عمل متوائم</a:t>
            </a:r>
          </a:p>
          <a:p>
            <a:pPr rtl="1"/>
            <a:r>
              <a:rPr lang="ar-JO" b="1" dirty="0" smtClean="0"/>
              <a:t>تحسين إنتاجية واداء القوى العاملة</a:t>
            </a:r>
          </a:p>
          <a:p>
            <a:pPr rtl="1"/>
            <a:r>
              <a:rPr lang="ar-JO" b="1" dirty="0" smtClean="0"/>
              <a:t>ترشيد فاتورة الأجور في القطاع العام</a:t>
            </a:r>
          </a:p>
          <a:p>
            <a:pPr rtl="1"/>
            <a:r>
              <a:rPr lang="ar-JO" b="1" dirty="0" smtClean="0"/>
              <a:t>زيادة مساهمة القطاع غير الربحي في الاقتصاد الوطني</a:t>
            </a:r>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None/>
            </a:pPr>
            <a:endParaRPr lang="ar-JO" sz="40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8192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38</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6759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تابع:</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rtl="1"/>
            <a:r>
              <a:rPr lang="ar-JO" b="1" dirty="0" smtClean="0"/>
              <a:t>تحقيق خدمات تنموية اجتماعية مستدامة</a:t>
            </a:r>
          </a:p>
          <a:p>
            <a:pPr rtl="1"/>
            <a:r>
              <a:rPr lang="ar-JO" b="1" dirty="0" smtClean="0"/>
              <a:t>تعزيز شبكات الأمان الاجتماعي وتعزيز الاعتماد على الذات للأسر والأفراد</a:t>
            </a:r>
          </a:p>
          <a:p>
            <a:pPr rtl="1"/>
            <a:r>
              <a:rPr lang="ar-JO" b="1" dirty="0" smtClean="0"/>
              <a:t>ضمان خدمات رعاية اجتماعية فعالة وشاملة</a:t>
            </a:r>
          </a:p>
          <a:p>
            <a:pPr rtl="1"/>
            <a:r>
              <a:rPr lang="ar-JO" b="1" dirty="0" smtClean="0"/>
              <a:t>التحول إلى وضع السياسات الفعالة والإشراف التام على المنظومة</a:t>
            </a:r>
          </a:p>
          <a:p>
            <a:pPr rtl="1"/>
            <a:r>
              <a:rPr lang="ar-JO" b="1" dirty="0" smtClean="0"/>
              <a:t>تحقيق المستوى الأمثل في تجربة العميل</a:t>
            </a:r>
          </a:p>
          <a:p>
            <a:pPr rtl="1"/>
            <a:r>
              <a:rPr lang="ar-JO" b="1" dirty="0" smtClean="0"/>
              <a:t>بناء قدرات بشرية مستقبلية</a:t>
            </a:r>
          </a:p>
          <a:p>
            <a:pPr rtl="1"/>
            <a:r>
              <a:rPr lang="ar-JO" b="1" dirty="0" smtClean="0"/>
              <a:t>تحقيق التميز التشغيلي</a:t>
            </a:r>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Font typeface="Wingdings" pitchFamily="2" charset="2"/>
              <a:buChar char="q"/>
            </a:pPr>
            <a:endParaRPr lang="ar-JO" sz="4000" b="1" dirty="0" smtClean="0"/>
          </a:p>
          <a:p>
            <a:pPr marL="914400" indent="-914400" rtl="1" eaLnBrk="1" hangingPunct="1">
              <a:spcBef>
                <a:spcPct val="50000"/>
              </a:spcBef>
              <a:buNone/>
            </a:pPr>
            <a:endParaRPr lang="ar-JO" sz="40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8397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39</a:t>
            </a:fld>
            <a:endParaRPr lang="en-US" altLang="ar-SA" sz="1200">
              <a:solidFill>
                <a:schemeClr val="bg1"/>
              </a:solidFill>
            </a:endParaRPr>
          </a:p>
        </p:txBody>
      </p:sp>
      <p:sp>
        <p:nvSpPr>
          <p:cNvPr id="7" name="Text Box 2"/>
          <p:cNvSpPr txBox="1">
            <a:spLocks noChangeArrowheads="1"/>
          </p:cNvSpPr>
          <p:nvPr/>
        </p:nvSpPr>
        <p:spPr bwMode="auto">
          <a:xfrm>
            <a:off x="0" y="1440873"/>
            <a:ext cx="11693236" cy="79529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000" b="1" u="sng" dirty="0" smtClean="0">
                <a:solidFill>
                  <a:srgbClr val="002060"/>
                </a:solidFill>
                <a:latin typeface="Arial" panose="020B0604020202020204" pitchFamily="34" charset="0"/>
                <a:cs typeface="Traditional Arabic" panose="02020603050405020304" pitchFamily="18" charset="-78"/>
              </a:rPr>
              <a:t> </a:t>
            </a:r>
            <a:r>
              <a:rPr lang="ar-SA" altLang="en-US" sz="4000" b="1" u="sng" dirty="0" smtClean="0">
                <a:solidFill>
                  <a:srgbClr val="C00000"/>
                </a:solidFill>
                <a:latin typeface="Arial" panose="020B0604020202020204" pitchFamily="34" charset="0"/>
                <a:cs typeface="Traditional Arabic" panose="02020603050405020304" pitchFamily="18" charset="-78"/>
              </a:rPr>
              <a:t>تدرك إدارات المؤسسات في الدولى مدى أهمية الموارد البشرية لتحقيق كفاءة الإنفاق لهذا فيجب التركيز على الأهداف التالية :</a:t>
            </a:r>
            <a:endParaRPr lang="ar-SA" altLang="en-US" sz="4000" b="1" u="sng" dirty="0" smtClean="0">
              <a:solidFill>
                <a:srgbClr val="002060"/>
              </a:solidFill>
              <a:latin typeface="Arial" panose="020B0604020202020204" pitchFamily="34" charset="0"/>
              <a:cs typeface="Traditional Arabic" panose="02020603050405020304" pitchFamily="18" charset="-78"/>
            </a:endParaRPr>
          </a:p>
          <a:p>
            <a:pPr rtl="1"/>
            <a:r>
              <a:rPr lang="ar-JO" sz="2800" dirty="0" smtClean="0"/>
              <a:t>توضيح التكامل ما بين التخطيط الاستراتيجي للقوى العاملة وممارسات إدارة الموارد البشرية الأخرى</a:t>
            </a:r>
          </a:p>
          <a:p>
            <a:pPr rtl="1"/>
            <a:r>
              <a:rPr lang="ar-JO" sz="2800" dirty="0" smtClean="0"/>
              <a:t>ضمان توفير موارد بشرية تساعد على تحقيق الأهداف الاستراتيجية والتشغيلية </a:t>
            </a:r>
          </a:p>
          <a:p>
            <a:pPr rtl="1"/>
            <a:r>
              <a:rPr lang="ar-JO" sz="2800" dirty="0" smtClean="0"/>
              <a:t>رفع فعالية ممارسات إدارة الموارد البشرية</a:t>
            </a:r>
          </a:p>
          <a:p>
            <a:pPr rtl="1"/>
            <a:r>
              <a:rPr lang="ar-JO" sz="2800" dirty="0" smtClean="0"/>
              <a:t>التحديد الدقيق للاحتياج من الموارد البشرية</a:t>
            </a:r>
          </a:p>
          <a:p>
            <a:pPr rtl="1"/>
            <a:r>
              <a:rPr lang="ar-JO" sz="2800" dirty="0" smtClean="0"/>
              <a:t>وضع خطط للتعاقب الوظيفي</a:t>
            </a:r>
          </a:p>
          <a:p>
            <a:pPr rtl="1"/>
            <a:r>
              <a:rPr lang="ar-JO" sz="2800" dirty="0" smtClean="0"/>
              <a:t>إعداد دليل تنظيمي لتوضيح المهام والمسؤوليات والاختصاصات لوحدات الهيكل التنظيمي</a:t>
            </a:r>
          </a:p>
          <a:p>
            <a:pPr rtl="1"/>
            <a:r>
              <a:rPr lang="ar-JO" sz="2800" dirty="0" smtClean="0"/>
              <a:t>الوصف الوظيفي الدقيق لتحديد المهام والمسؤوليات</a:t>
            </a:r>
          </a:p>
          <a:p>
            <a:pPr rtl="1"/>
            <a:endParaRPr lang="ar-JO" sz="2800" dirty="0" smtClean="0"/>
          </a:p>
          <a:p>
            <a:pPr marL="914400" indent="-914400" rtl="1" eaLnBrk="1" hangingPunct="1">
              <a:spcBef>
                <a:spcPct val="50000"/>
              </a:spcBef>
              <a:buFont typeface="Wingdings" pitchFamily="2" charset="2"/>
              <a:buChar char="q"/>
            </a:pPr>
            <a:endParaRPr lang="ar-JO" sz="3600" b="1" dirty="0" smtClean="0"/>
          </a:p>
          <a:p>
            <a:pPr marL="914400" indent="-914400" rtl="1" eaLnBrk="1" hangingPunct="1">
              <a:spcBef>
                <a:spcPct val="50000"/>
              </a:spcBef>
              <a:buFont typeface="Wingdings" pitchFamily="2" charset="2"/>
              <a:buChar char="q"/>
            </a:pPr>
            <a:endParaRPr lang="ar-JO" sz="3600" b="1" dirty="0" smtClean="0"/>
          </a:p>
          <a:p>
            <a:pPr marL="914400" indent="-914400" rtl="1" eaLnBrk="1" hangingPunct="1">
              <a:spcBef>
                <a:spcPct val="50000"/>
              </a:spcBef>
              <a:buNone/>
            </a:pPr>
            <a:endParaRPr lang="ar-JO" sz="3600" b="1"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8601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a:t>
            </a:fld>
            <a:endParaRPr lang="en-US" altLang="ar-SA" sz="1200">
              <a:solidFill>
                <a:schemeClr val="bg1"/>
              </a:solidFill>
            </a:endParaRPr>
          </a:p>
        </p:txBody>
      </p:sp>
      <p:sp>
        <p:nvSpPr>
          <p:cNvPr id="7" name="Text Box 2"/>
          <p:cNvSpPr txBox="1">
            <a:spLocks noChangeArrowheads="1"/>
          </p:cNvSpPr>
          <p:nvPr/>
        </p:nvSpPr>
        <p:spPr bwMode="auto">
          <a:xfrm>
            <a:off x="637310" y="872836"/>
            <a:ext cx="9240981" cy="71558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 typeface="Wingdings" pitchFamily="2" charset="2"/>
              <a:buChar char="Ø"/>
            </a:pPr>
            <a:r>
              <a:rPr lang="ar-SA" altLang="en-US" sz="3600" b="1" u="sng" dirty="0" smtClean="0">
                <a:solidFill>
                  <a:srgbClr val="C00000"/>
                </a:solidFill>
                <a:latin typeface="Arial" panose="020B0604020202020204" pitchFamily="34" charset="0"/>
                <a:cs typeface="Traditional Arabic" panose="02020603050405020304" pitchFamily="18" charset="-78"/>
              </a:rPr>
              <a:t>لاشك بأن القران الكريم ليس ضد الإنفاق، بل يأمر الله بالإنفاق في السراء والضراء والسر والعلن ويحث على بذل المال في أوجه عون الفقراء والمحتاجين وفي مجالات تنمية ورفاهية المجتمع</a:t>
            </a:r>
          </a:p>
          <a:p>
            <a:pPr rtl="1" eaLnBrk="1" hangingPunct="1">
              <a:spcBef>
                <a:spcPct val="50000"/>
              </a:spcBef>
              <a:buFont typeface="Wingdings" pitchFamily="2" charset="2"/>
              <a:buChar char="Ø"/>
            </a:pPr>
            <a:r>
              <a:rPr lang="ar-SA" altLang="en-US" sz="3600" b="1" u="sng" dirty="0" smtClean="0">
                <a:solidFill>
                  <a:srgbClr val="C00000"/>
                </a:solidFill>
                <a:latin typeface="Arial" panose="020B0604020202020204" pitchFamily="34" charset="0"/>
                <a:cs typeface="Traditional Arabic" panose="02020603050405020304" pitchFamily="18" charset="-78"/>
              </a:rPr>
              <a:t> الدولة أيضا معنية بالإنفاق وهي تعد موازنة سنوية لتنفق من مواردها المالية في كل من النفقات التشغيلية والنفقات الرأس مالية  ، إذ أنها تستهدف إيجاد مشاريع تؤمن الأرزاق وتستوعب الموارد البشرية في مجالات العمل المختلفة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طبعا يجب الاعتدال في الإنفاق، والإ...</a:t>
            </a:r>
          </a:p>
          <a:p>
            <a:pPr rtl="1" eaLnBrk="1" hangingPunct="1">
              <a:spcBef>
                <a:spcPct val="50000"/>
              </a:spcBef>
            </a:pPr>
            <a:endParaRPr lang="ar-SA" altLang="en-US" sz="4000" b="1" u="sng" dirty="0" smtClean="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1843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40</a:t>
            </a:fld>
            <a:endParaRPr lang="en-US" altLang="ar-SA" sz="1200">
              <a:solidFill>
                <a:schemeClr val="bg1"/>
              </a:solidFill>
            </a:endParaRPr>
          </a:p>
        </p:txBody>
      </p:sp>
      <p:sp>
        <p:nvSpPr>
          <p:cNvPr id="7" name="Text Box 2"/>
          <p:cNvSpPr txBox="1">
            <a:spLocks noChangeArrowheads="1"/>
          </p:cNvSpPr>
          <p:nvPr/>
        </p:nvSpPr>
        <p:spPr bwMode="auto">
          <a:xfrm>
            <a:off x="0" y="1440873"/>
            <a:ext cx="11693236" cy="3231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4400" b="1" u="sng" dirty="0" smtClean="0">
                <a:solidFill>
                  <a:srgbClr val="002060"/>
                </a:solidFill>
                <a:latin typeface="Arial" panose="020B0604020202020204" pitchFamily="34" charset="0"/>
                <a:cs typeface="Traditional Arabic" panose="02020603050405020304" pitchFamily="18" charset="-78"/>
              </a:rPr>
              <a:t> </a:t>
            </a:r>
            <a:r>
              <a:rPr lang="ar-SA" altLang="en-US" sz="4400" b="1" u="sng" dirty="0" smtClean="0">
                <a:solidFill>
                  <a:srgbClr val="C00000"/>
                </a:solidFill>
                <a:latin typeface="Arial" panose="020B0604020202020204" pitchFamily="34" charset="0"/>
                <a:cs typeface="Traditional Arabic" panose="02020603050405020304" pitchFamily="18" charset="-78"/>
              </a:rPr>
              <a:t>دور الأفراد في تحقيق كفاءة الإنفاق</a:t>
            </a:r>
            <a:endParaRPr lang="ar-SA" altLang="en-US" sz="4400" b="1" u="sng" dirty="0" smtClean="0">
              <a:solidFill>
                <a:srgbClr val="002060"/>
              </a:solidFill>
              <a:latin typeface="Arial" panose="020B0604020202020204" pitchFamily="34" charset="0"/>
              <a:cs typeface="Traditional Arabic" panose="02020603050405020304" pitchFamily="18" charset="-78"/>
            </a:endParaRPr>
          </a:p>
          <a:p>
            <a:pPr marL="914400" indent="-914400" rtl="1" eaLnBrk="1" hangingPunct="1">
              <a:spcBef>
                <a:spcPct val="50000"/>
              </a:spcBef>
              <a:buFont typeface="Wingdings" pitchFamily="2" charset="2"/>
              <a:buChar char="q"/>
            </a:pPr>
            <a:r>
              <a:rPr lang="ar-JO" sz="4000" dirty="0" smtClean="0"/>
              <a:t>من المؤكد أن دور إدارة الموارد البشرية مهم ولكن كما يقول المثل يمكنك أن تأتي بالحصان إلى الماء ولكن لا يمكنك أن تجعله يشرب </a:t>
            </a:r>
          </a:p>
          <a:p>
            <a:pPr marL="914400" indent="-914400" rtl="1" eaLnBrk="1" hangingPunct="1">
              <a:spcBef>
                <a:spcPct val="50000"/>
              </a:spcBef>
              <a:buFont typeface="Wingdings" pitchFamily="2" charset="2"/>
              <a:buChar char="q"/>
            </a:pPr>
            <a:r>
              <a:rPr lang="ar-JO" sz="4000" dirty="0" smtClean="0"/>
              <a:t>نحتاج إلى نوعية من الأفراد العاملين  يؤمنون بأهمية كفاءة الإنفاق</a:t>
            </a:r>
            <a:endParaRPr lang="ar-JO" sz="4000"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9318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41</a:t>
            </a:fld>
            <a:endParaRPr lang="en-US" altLang="ar-SA" sz="1200">
              <a:solidFill>
                <a:schemeClr val="bg1"/>
              </a:solidFill>
            </a:endParaRPr>
          </a:p>
        </p:txBody>
      </p:sp>
      <p:sp>
        <p:nvSpPr>
          <p:cNvPr id="7" name="Text Box 2"/>
          <p:cNvSpPr txBox="1">
            <a:spLocks noChangeArrowheads="1"/>
          </p:cNvSpPr>
          <p:nvPr/>
        </p:nvSpPr>
        <p:spPr bwMode="auto">
          <a:xfrm>
            <a:off x="0" y="1440873"/>
            <a:ext cx="11693236" cy="5324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3600" b="1" u="sng" dirty="0" smtClean="0">
                <a:solidFill>
                  <a:srgbClr val="002060"/>
                </a:solidFill>
                <a:latin typeface="Arial" panose="020B0604020202020204" pitchFamily="34" charset="0"/>
                <a:cs typeface="Traditional Arabic" panose="02020603050405020304" pitchFamily="18" charset="-78"/>
              </a:rPr>
              <a:t> </a:t>
            </a:r>
            <a:r>
              <a:rPr lang="ar-JO" sz="3600" dirty="0" smtClean="0">
                <a:solidFill>
                  <a:srgbClr val="FF0000"/>
                </a:solidFill>
              </a:rPr>
              <a:t>الموظف هو حافظ للمال العام</a:t>
            </a:r>
            <a:endParaRPr lang="ar-SA" altLang="en-US" sz="3600" b="1" u="sng" dirty="0" smtClean="0">
              <a:solidFill>
                <a:srgbClr val="FF0000"/>
              </a:solidFill>
              <a:latin typeface="Arial" panose="020B0604020202020204" pitchFamily="34" charset="0"/>
              <a:cs typeface="Traditional Arabic" panose="02020603050405020304" pitchFamily="18" charset="-78"/>
            </a:endParaRPr>
          </a:p>
          <a:p>
            <a:r>
              <a:rPr lang="ar-JO" dirty="0" smtClean="0"/>
              <a:t>كان عمر </a:t>
            </a:r>
            <a:r>
              <a:rPr lang="ar-JO" dirty="0" smtClean="0"/>
              <a:t>بن </a:t>
            </a:r>
            <a:r>
              <a:rPr lang="ar-JO" dirty="0" smtClean="0"/>
              <a:t>الخطاب يقول :</a:t>
            </a:r>
            <a:endParaRPr lang="ar-JO" dirty="0" smtClean="0"/>
          </a:p>
          <a:p>
            <a:pPr>
              <a:buNone/>
            </a:pPr>
            <a:r>
              <a:rPr lang="ar-JO" dirty="0" smtClean="0"/>
              <a:t>"إني أنزلتُ نفسي مِن مال الله منزلةَ اليتيم، إن استغنيتُ منه استعففْتُ، وإن افْتَقَرتُ أكلتُ بالمعروف".</a:t>
            </a:r>
          </a:p>
          <a:p>
            <a:pPr>
              <a:buNone/>
            </a:pPr>
            <a:r>
              <a:rPr lang="ar-JO" dirty="0" smtClean="0"/>
              <a:t> من هنا فأي مؤتمن على المال العام عليه أن:</a:t>
            </a:r>
          </a:p>
          <a:p>
            <a:pPr>
              <a:buFontTx/>
              <a:buChar char="-"/>
            </a:pPr>
            <a:r>
              <a:rPr lang="ar-JO" dirty="0" smtClean="0"/>
              <a:t>حفظ المال العام للمجتمع فلا ينفق منه إلا وفق الضوابط والقوانين المنظمة للإنفاق</a:t>
            </a:r>
          </a:p>
          <a:p>
            <a:pPr>
              <a:buNone/>
            </a:pPr>
            <a:r>
              <a:rPr lang="ar-JO" dirty="0" smtClean="0"/>
              <a:t>- يحق له أن يأكل من المال العام بالمعروف وفق ما يحتاجه ولا يجوز له الإنفاق منه لغير الحاجة والمنفعة.</a:t>
            </a:r>
          </a:p>
          <a:p>
            <a:pPr marL="914400" indent="-914400" rtl="1" eaLnBrk="1" hangingPunct="1">
              <a:spcBef>
                <a:spcPct val="50000"/>
              </a:spcBef>
              <a:buFont typeface="Wingdings" pitchFamily="2" charset="2"/>
              <a:buChar char="q"/>
            </a:pPr>
            <a:endParaRPr lang="ar-JO" dirty="0" smtClean="0"/>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9421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r>
              <a:rPr lang="ar-JO" sz="3200" b="1" dirty="0" smtClean="0">
                <a:solidFill>
                  <a:srgbClr val="002060"/>
                </a:solidFill>
              </a:rPr>
              <a:t>من جانب الفقه </a:t>
            </a:r>
            <a:r>
              <a:rPr lang="ar-JO" sz="3200" b="1" dirty="0" smtClean="0">
                <a:solidFill>
                  <a:srgbClr val="002060"/>
                </a:solidFill>
              </a:rPr>
              <a:t>الإسلامي </a:t>
            </a:r>
            <a:r>
              <a:rPr lang="ar-JO" sz="3200" b="1" dirty="0" smtClean="0">
                <a:solidFill>
                  <a:srgbClr val="002060"/>
                </a:solidFill>
              </a:rPr>
              <a:t>:</a:t>
            </a:r>
            <a:endParaRPr lang="ar-JO" sz="3200" b="1" dirty="0" smtClean="0">
              <a:solidFill>
                <a:srgbClr val="002060"/>
              </a:solidFill>
            </a:endParaRPr>
          </a:p>
          <a:p>
            <a:pPr algn="ctr"/>
            <a:r>
              <a:rPr lang="ar-JO" sz="3200" b="1" dirty="0" smtClean="0">
                <a:solidFill>
                  <a:srgbClr val="002060"/>
                </a:solidFill>
              </a:rPr>
              <a:t>هناك إجماع الآراء </a:t>
            </a:r>
            <a:r>
              <a:rPr lang="ar-JO" sz="3200" b="1" dirty="0" smtClean="0">
                <a:solidFill>
                  <a:srgbClr val="002060"/>
                </a:solidFill>
              </a:rPr>
              <a:t>الفقهية بأن من </a:t>
            </a:r>
            <a:r>
              <a:rPr lang="ar-JO" sz="3200" b="1" dirty="0">
                <a:solidFill>
                  <a:srgbClr val="002060"/>
                </a:solidFill>
              </a:rPr>
              <a:t>أتْلفَ شيئًا من </a:t>
            </a:r>
            <a:r>
              <a:rPr lang="ar-JO" sz="3200" b="1" dirty="0" smtClean="0">
                <a:solidFill>
                  <a:srgbClr val="002060"/>
                </a:solidFill>
              </a:rPr>
              <a:t>المال العام بغير </a:t>
            </a:r>
            <a:r>
              <a:rPr lang="ar-JO" sz="3200" b="1" dirty="0">
                <a:solidFill>
                  <a:srgbClr val="002060"/>
                </a:solidFill>
              </a:rPr>
              <a:t>حقٍّ، كان ضامِنًا لِمَا أتْلَفَه، وأنَّ مَن </a:t>
            </a:r>
            <a:r>
              <a:rPr lang="ar-JO" sz="3200" b="1" dirty="0" smtClean="0">
                <a:solidFill>
                  <a:srgbClr val="002060"/>
                </a:solidFill>
              </a:rPr>
              <a:t>اقتطع أو أخذ شيئا من المال العام بغير </a:t>
            </a:r>
            <a:r>
              <a:rPr lang="ar-JO" sz="3200" b="1" dirty="0">
                <a:solidFill>
                  <a:srgbClr val="002060"/>
                </a:solidFill>
              </a:rPr>
              <a:t>حقٍّ </a:t>
            </a:r>
            <a:r>
              <a:rPr lang="ar-JO" sz="3200" b="1" dirty="0" smtClean="0">
                <a:solidFill>
                  <a:srgbClr val="002060"/>
                </a:solidFill>
              </a:rPr>
              <a:t>يجب عليه رده </a:t>
            </a:r>
            <a:r>
              <a:rPr lang="ar-JO" sz="3200" b="1" dirty="0">
                <a:solidFill>
                  <a:srgbClr val="002060"/>
                </a:solidFill>
              </a:rPr>
              <a:t>أو </a:t>
            </a:r>
            <a:r>
              <a:rPr lang="ar-JO" sz="3200" b="1" dirty="0" smtClean="0">
                <a:solidFill>
                  <a:srgbClr val="002060"/>
                </a:solidFill>
              </a:rPr>
              <a:t>تعويضه بما يماثله ،</a:t>
            </a:r>
          </a:p>
          <a:p>
            <a:pPr algn="ctr"/>
            <a:r>
              <a:rPr lang="ar-JO" sz="3200" b="1" dirty="0" smtClean="0">
                <a:solidFill>
                  <a:srgbClr val="002060"/>
                </a:solidFill>
              </a:rPr>
              <a:t>وقد ذهب بعض الفقهاء إلى إقامة حد قطع اليد على السارق من المال العام فيما رأى البعض عدم تطبيق حد القطع عليه، بل عقوبات أخرى تقع في نطاق التعزير</a:t>
            </a:r>
            <a:endParaRPr lang="en-US" sz="3200" b="1" dirty="0">
              <a:solidFill>
                <a:srgbClr val="00206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JO" dirty="0" smtClean="0">
                <a:solidFill>
                  <a:srgbClr val="C00000"/>
                </a:solidFill>
              </a:rPr>
              <a:t>بعض صور </a:t>
            </a:r>
            <a:r>
              <a:rPr lang="ar-JO" dirty="0" smtClean="0">
                <a:solidFill>
                  <a:srgbClr val="C00000"/>
                </a:solidFill>
              </a:rPr>
              <a:t>عدم كفاءة إنفاق المال </a:t>
            </a:r>
            <a:r>
              <a:rPr lang="ar-JO" dirty="0" smtClean="0">
                <a:solidFill>
                  <a:srgbClr val="C00000"/>
                </a:solidFill>
              </a:rPr>
              <a:t>العام في العصر الحديث</a:t>
            </a:r>
            <a:endParaRPr lang="en-US" dirty="0">
              <a:solidFill>
                <a:srgbClr val="C00000"/>
              </a:solidFill>
            </a:endParaRPr>
          </a:p>
        </p:txBody>
      </p:sp>
      <p:sp>
        <p:nvSpPr>
          <p:cNvPr id="3" name="عنصر نائب للمحتوى 2"/>
          <p:cNvSpPr>
            <a:spLocks noGrp="1"/>
          </p:cNvSpPr>
          <p:nvPr>
            <p:ph idx="1"/>
          </p:nvPr>
        </p:nvSpPr>
        <p:spPr>
          <a:xfrm>
            <a:off x="838200" y="1302327"/>
            <a:ext cx="10515600" cy="4874636"/>
          </a:xfrm>
        </p:spPr>
        <p:txBody>
          <a:bodyPr>
            <a:normAutofit/>
          </a:bodyPr>
          <a:lstStyle/>
          <a:p>
            <a:pPr marL="0" indent="0">
              <a:buNone/>
            </a:pPr>
            <a:r>
              <a:rPr lang="ar-JO" sz="3200" b="1" dirty="0" smtClean="0">
                <a:solidFill>
                  <a:srgbClr val="002060"/>
                </a:solidFill>
              </a:rPr>
              <a:t>عدم الانتظام أو التأخر عن سداد </a:t>
            </a:r>
            <a:r>
              <a:rPr lang="ar-JO" sz="3200" b="1" dirty="0" smtClean="0">
                <a:solidFill>
                  <a:srgbClr val="002060"/>
                </a:solidFill>
              </a:rPr>
              <a:t>القروض التي </a:t>
            </a:r>
            <a:r>
              <a:rPr lang="ar-JO" sz="3200" b="1" dirty="0" smtClean="0">
                <a:solidFill>
                  <a:srgbClr val="002060"/>
                </a:solidFill>
              </a:rPr>
              <a:t>تم الحصول عليها من البنوك والمؤسسات العامة</a:t>
            </a:r>
            <a:endParaRPr lang="ar-JO" sz="3200" b="1" dirty="0">
              <a:solidFill>
                <a:srgbClr val="002060"/>
              </a:solidFill>
            </a:endParaRPr>
          </a:p>
          <a:p>
            <a:pPr>
              <a:buFont typeface="Wingdings" panose="05000000000000000000" pitchFamily="2" charset="2"/>
              <a:buChar char="v"/>
            </a:pPr>
            <a:r>
              <a:rPr lang="ar-JO" sz="3200" b="1" dirty="0">
                <a:solidFill>
                  <a:srgbClr val="002060"/>
                </a:solidFill>
              </a:rPr>
              <a:t> </a:t>
            </a:r>
            <a:r>
              <a:rPr lang="ar-JO" sz="3200" b="1" dirty="0" smtClean="0">
                <a:solidFill>
                  <a:srgbClr val="002060"/>
                </a:solidFill>
              </a:rPr>
              <a:t>هدر </a:t>
            </a:r>
            <a:r>
              <a:rPr lang="ar-JO" sz="3200" b="1" dirty="0">
                <a:solidFill>
                  <a:srgbClr val="002060"/>
                </a:solidFill>
              </a:rPr>
              <a:t>الكهرباء </a:t>
            </a:r>
            <a:r>
              <a:rPr lang="ar-JO" sz="3200" b="1" dirty="0" smtClean="0">
                <a:solidFill>
                  <a:srgbClr val="002060"/>
                </a:solidFill>
              </a:rPr>
              <a:t> والمياه من شبكات التوزيع سواء الحكومية أو </a:t>
            </a:r>
            <a:r>
              <a:rPr lang="ar-JO" sz="3200" b="1" dirty="0" smtClean="0">
                <a:solidFill>
                  <a:srgbClr val="002060"/>
                </a:solidFill>
              </a:rPr>
              <a:t>الخاصة أو التعدي عليها </a:t>
            </a:r>
            <a:r>
              <a:rPr lang="ar-JO" sz="3200" b="1" dirty="0" smtClean="0">
                <a:solidFill>
                  <a:srgbClr val="002060"/>
                </a:solidFill>
              </a:rPr>
              <a:t>بأي صورة كتوقيف العدادات أو قطعها أو إجراء تمديدات فرعية وغيرها.</a:t>
            </a:r>
            <a:endParaRPr lang="ar-JO" sz="3200" b="1" dirty="0">
              <a:solidFill>
                <a:srgbClr val="002060"/>
              </a:solidFill>
            </a:endParaRPr>
          </a:p>
          <a:p>
            <a:pPr>
              <a:buFont typeface="Wingdings" panose="05000000000000000000" pitchFamily="2" charset="2"/>
              <a:buChar char="v"/>
            </a:pPr>
            <a:r>
              <a:rPr lang="ar-JO" sz="3200" b="1" dirty="0">
                <a:solidFill>
                  <a:srgbClr val="002060"/>
                </a:solidFill>
              </a:rPr>
              <a:t> </a:t>
            </a:r>
            <a:r>
              <a:rPr lang="ar-JO" sz="3200" b="1" dirty="0" smtClean="0">
                <a:solidFill>
                  <a:srgbClr val="002060"/>
                </a:solidFill>
              </a:rPr>
              <a:t>عدم </a:t>
            </a:r>
            <a:r>
              <a:rPr lang="ar-JO" sz="3200" b="1" dirty="0">
                <a:solidFill>
                  <a:srgbClr val="002060"/>
                </a:solidFill>
              </a:rPr>
              <a:t>إتقان العمل، وإضاعة الوقت، والتربُّح من الوظيفة، واستغلال المال العام لأغراضٍ </a:t>
            </a:r>
            <a:r>
              <a:rPr lang="ar-JO" sz="3200" b="1" dirty="0" smtClean="0">
                <a:solidFill>
                  <a:srgbClr val="002060"/>
                </a:solidFill>
              </a:rPr>
              <a:t>شخصية</a:t>
            </a:r>
            <a:endParaRPr lang="ar-JO" sz="3200" b="1" dirty="0">
              <a:solidFill>
                <a:srgbClr val="002060"/>
              </a:solidFill>
            </a:endParaRPr>
          </a:p>
          <a:p>
            <a:pPr>
              <a:buFont typeface="Wingdings" panose="05000000000000000000" pitchFamily="2" charset="2"/>
              <a:buChar char="v"/>
            </a:pPr>
            <a:r>
              <a:rPr lang="ar-JO" sz="3200" b="1" dirty="0" smtClean="0">
                <a:solidFill>
                  <a:srgbClr val="002060"/>
                </a:solidFill>
              </a:rPr>
              <a:t>جراءم الاختلاس </a:t>
            </a:r>
            <a:r>
              <a:rPr lang="ar-JO" sz="3200" b="1" dirty="0" smtClean="0">
                <a:solidFill>
                  <a:srgbClr val="002060"/>
                </a:solidFill>
              </a:rPr>
              <a:t>للأموال العامة أو خيانة </a:t>
            </a:r>
            <a:r>
              <a:rPr lang="ar-JO" sz="3200" b="1" dirty="0">
                <a:solidFill>
                  <a:srgbClr val="002060"/>
                </a:solidFill>
              </a:rPr>
              <a:t>الأمانة، والغل، والرِّشوة.</a:t>
            </a:r>
          </a:p>
          <a:p>
            <a:pPr marL="0" indent="0">
              <a:buNone/>
            </a:pPr>
            <a:endParaRPr lang="en-US" sz="3200" b="1" dirty="0">
              <a:solidFill>
                <a:srgbClr val="002060"/>
              </a:solidFill>
            </a:endParaRPr>
          </a:p>
        </p:txBody>
      </p:sp>
    </p:spTree>
    <p:extLst>
      <p:ext uri="{BB962C8B-B14F-4D97-AF65-F5344CB8AC3E}">
        <p14:creationId xmlns:p14="http://schemas.microsoft.com/office/powerpoint/2010/main" xmlns="" val="3191627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تابع:</a:t>
            </a:r>
            <a:endParaRPr lang="ar-JO" dirty="0"/>
          </a:p>
        </p:txBody>
      </p:sp>
      <p:sp>
        <p:nvSpPr>
          <p:cNvPr id="4" name="عنصر نائب للمحتوى 2"/>
          <p:cNvSpPr>
            <a:spLocks noGrp="1"/>
          </p:cNvSpPr>
          <p:nvPr>
            <p:ph idx="1"/>
          </p:nvPr>
        </p:nvSpPr>
        <p:spPr/>
        <p:txBody>
          <a:bodyPr>
            <a:normAutofit/>
          </a:bodyPr>
          <a:lstStyle/>
          <a:p>
            <a:pPr>
              <a:buFont typeface="Wingdings" panose="05000000000000000000" pitchFamily="2" charset="2"/>
              <a:buChar char="v"/>
            </a:pPr>
            <a:r>
              <a:rPr lang="ar-JO" b="1" dirty="0" smtClean="0">
                <a:solidFill>
                  <a:srgbClr val="002060"/>
                </a:solidFill>
              </a:rPr>
              <a:t>المجاملة </a:t>
            </a:r>
            <a:r>
              <a:rPr lang="ar-JO" b="1" dirty="0">
                <a:solidFill>
                  <a:srgbClr val="002060"/>
                </a:solidFill>
              </a:rPr>
              <a:t>في ترسِيَة العَطَاءات والمناقصات </a:t>
            </a:r>
            <a:r>
              <a:rPr lang="ar-JO" b="1" dirty="0" smtClean="0">
                <a:solidFill>
                  <a:srgbClr val="002060"/>
                </a:solidFill>
              </a:rPr>
              <a:t>– للمحاسيب والمعارف والأصدقاء  أو لمصالح شخصية</a:t>
            </a:r>
            <a:endParaRPr lang="ar-JO" b="1" dirty="0">
              <a:solidFill>
                <a:srgbClr val="002060"/>
              </a:solidFill>
            </a:endParaRPr>
          </a:p>
          <a:p>
            <a:pPr>
              <a:buFont typeface="Wingdings" panose="05000000000000000000" pitchFamily="2" charset="2"/>
              <a:buChar char="v"/>
            </a:pPr>
            <a:r>
              <a:rPr lang="ar-JO" b="1" dirty="0">
                <a:solidFill>
                  <a:srgbClr val="002060"/>
                </a:solidFill>
              </a:rPr>
              <a:t> </a:t>
            </a:r>
            <a:r>
              <a:rPr lang="ar-JO" b="1" dirty="0" smtClean="0">
                <a:solidFill>
                  <a:srgbClr val="002060"/>
                </a:solidFill>
              </a:rPr>
              <a:t>إساءة استخدام الممتلكات </a:t>
            </a:r>
            <a:r>
              <a:rPr lang="ar-JO" b="1" dirty="0">
                <a:solidFill>
                  <a:srgbClr val="002060"/>
                </a:solidFill>
              </a:rPr>
              <a:t>العامَّة - كالحدائق والمستشفيات والمتنزهات </a:t>
            </a:r>
            <a:endParaRPr lang="ar-JO" b="1" dirty="0" smtClean="0">
              <a:solidFill>
                <a:srgbClr val="002060"/>
              </a:solidFill>
            </a:endParaRPr>
          </a:p>
          <a:p>
            <a:pPr>
              <a:buFont typeface="Wingdings" panose="05000000000000000000" pitchFamily="2" charset="2"/>
              <a:buChar char="v"/>
            </a:pPr>
            <a:r>
              <a:rPr lang="ar-JO" b="1" dirty="0" smtClean="0">
                <a:solidFill>
                  <a:srgbClr val="002060"/>
                </a:solidFill>
              </a:rPr>
              <a:t>إساءة ا</a:t>
            </a:r>
            <a:r>
              <a:rPr lang="ar-JO" b="1" dirty="0" smtClean="0">
                <a:solidFill>
                  <a:srgbClr val="002060"/>
                </a:solidFill>
              </a:rPr>
              <a:t>ستخدام </a:t>
            </a:r>
            <a:r>
              <a:rPr lang="ar-JO" b="1" dirty="0">
                <a:solidFill>
                  <a:srgbClr val="002060"/>
                </a:solidFill>
              </a:rPr>
              <a:t>الممتلكات الخاصة بالعمل استخدامًا شخصيًّا؛ مثل: التلفاز والسيارة، وأدوات الكتابة، دون استئذانِ الجهة المالكة.</a:t>
            </a:r>
          </a:p>
          <a:p>
            <a:pPr>
              <a:buFont typeface="Wingdings" panose="05000000000000000000" pitchFamily="2" charset="2"/>
              <a:buChar char="v"/>
            </a:pPr>
            <a:r>
              <a:rPr lang="ar-JO" b="1" dirty="0" smtClean="0">
                <a:solidFill>
                  <a:srgbClr val="002060"/>
                </a:solidFill>
              </a:rPr>
              <a:t>اساء التصرف</a:t>
            </a:r>
            <a:r>
              <a:rPr lang="ar-JO" b="1" dirty="0">
                <a:solidFill>
                  <a:srgbClr val="002060"/>
                </a:solidFill>
              </a:rPr>
              <a:t> </a:t>
            </a:r>
            <a:r>
              <a:rPr lang="ar-JO" b="1" dirty="0" smtClean="0">
                <a:solidFill>
                  <a:srgbClr val="002060"/>
                </a:solidFill>
              </a:rPr>
              <a:t> </a:t>
            </a:r>
            <a:r>
              <a:rPr lang="ar-JO" b="1" dirty="0">
                <a:solidFill>
                  <a:srgbClr val="002060"/>
                </a:solidFill>
              </a:rPr>
              <a:t>في </a:t>
            </a:r>
            <a:r>
              <a:rPr lang="ar-JO" b="1" dirty="0" smtClean="0">
                <a:solidFill>
                  <a:srgbClr val="002060"/>
                </a:solidFill>
              </a:rPr>
              <a:t>أموال الأوقاف </a:t>
            </a:r>
            <a:r>
              <a:rPr lang="ar-JO" b="1" dirty="0" smtClean="0">
                <a:solidFill>
                  <a:srgbClr val="002060"/>
                </a:solidFill>
              </a:rPr>
              <a:t>واستعماله </a:t>
            </a:r>
            <a:r>
              <a:rPr lang="ar-JO" b="1" dirty="0">
                <a:solidFill>
                  <a:srgbClr val="002060"/>
                </a:solidFill>
              </a:rPr>
              <a:t>في أغراض شخصيَّة.</a:t>
            </a:r>
          </a:p>
          <a:p>
            <a:pPr>
              <a:buFont typeface="Wingdings" panose="05000000000000000000" pitchFamily="2" charset="2"/>
              <a:buChar char="v"/>
            </a:pPr>
            <a:r>
              <a:rPr lang="ar-JO" b="1" dirty="0" smtClean="0">
                <a:solidFill>
                  <a:srgbClr val="002060"/>
                </a:solidFill>
              </a:rPr>
              <a:t>إساءة صرف  </a:t>
            </a:r>
            <a:r>
              <a:rPr lang="ar-JO" b="1" dirty="0">
                <a:solidFill>
                  <a:srgbClr val="002060"/>
                </a:solidFill>
              </a:rPr>
              <a:t>الأدوية </a:t>
            </a:r>
            <a:r>
              <a:rPr lang="ar-JO" b="1" dirty="0" smtClean="0">
                <a:solidFill>
                  <a:srgbClr val="002060"/>
                </a:solidFill>
              </a:rPr>
              <a:t>والعلاجات </a:t>
            </a:r>
            <a:r>
              <a:rPr lang="ar-JO" b="1" dirty="0" smtClean="0">
                <a:solidFill>
                  <a:srgbClr val="002060"/>
                </a:solidFill>
              </a:rPr>
              <a:t>والتلاعب بالوصفات الطبية.</a:t>
            </a:r>
            <a:endParaRPr lang="ar-JO" b="1" dirty="0" smtClean="0">
              <a:solidFill>
                <a:srgbClr val="002060"/>
              </a:solidFill>
            </a:endParaRPr>
          </a:p>
          <a:p>
            <a:pPr marL="0" indent="0">
              <a:buNone/>
            </a:pPr>
            <a:r>
              <a:rPr lang="ar-JO" b="1" dirty="0" smtClean="0">
                <a:solidFill>
                  <a:srgbClr val="002060"/>
                </a:solidFill>
              </a:rPr>
              <a:t>وكل الأعمال التي تتشابه مع ما سبق من حيث سوء النية في </a:t>
            </a:r>
            <a:r>
              <a:rPr lang="ar-JO" b="1" dirty="0" smtClean="0">
                <a:solidFill>
                  <a:srgbClr val="002060"/>
                </a:solidFill>
              </a:rPr>
              <a:t>سوء استخدام </a:t>
            </a:r>
            <a:r>
              <a:rPr lang="ar-JO" b="1" dirty="0" smtClean="0">
                <a:solidFill>
                  <a:srgbClr val="002060"/>
                </a:solidFill>
              </a:rPr>
              <a:t>المال العام</a:t>
            </a:r>
            <a:endParaRPr lang="en-US" b="1" dirty="0">
              <a:solidFill>
                <a:srgbClr val="00206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أسباب عدم كفاءة الإنفاق لدى الأفراد : غالبا تعود إلى </a:t>
            </a:r>
            <a:endParaRPr lang="ar-JO" b="1" dirty="0">
              <a:solidFill>
                <a:srgbClr val="C00000"/>
              </a:solidFill>
            </a:endParaRPr>
          </a:p>
        </p:txBody>
      </p:sp>
      <p:sp>
        <p:nvSpPr>
          <p:cNvPr id="4" name="عنصر نائب للمحتوى 2"/>
          <p:cNvSpPr>
            <a:spLocks noGrp="1"/>
          </p:cNvSpPr>
          <p:nvPr>
            <p:ph idx="1"/>
          </p:nvPr>
        </p:nvSpPr>
        <p:spPr/>
        <p:txBody>
          <a:bodyPr>
            <a:normAutofit/>
          </a:bodyPr>
          <a:lstStyle/>
          <a:p>
            <a:pPr marL="0" indent="0">
              <a:buNone/>
            </a:pPr>
            <a:r>
              <a:rPr lang="ar-JO" sz="3200" b="1" dirty="0"/>
              <a:t>1</a:t>
            </a:r>
            <a:r>
              <a:rPr lang="ar-JO" sz="3200" b="1" dirty="0" smtClean="0"/>
              <a:t>-</a:t>
            </a:r>
            <a:r>
              <a:rPr lang="ar-JO" sz="3200" b="1" dirty="0"/>
              <a:t> </a:t>
            </a:r>
            <a:r>
              <a:rPr lang="ar-JO" sz="3200" b="1" dirty="0" smtClean="0"/>
              <a:t>ضعف الوازع الديني </a:t>
            </a:r>
            <a:r>
              <a:rPr lang="ar-JO" sz="3200" b="1" dirty="0" smtClean="0"/>
              <a:t>للموظف مع عدم التحلي </a:t>
            </a:r>
            <a:r>
              <a:rPr lang="ar-JO" sz="3200" b="1" dirty="0" smtClean="0"/>
              <a:t>بحسن </a:t>
            </a:r>
            <a:r>
              <a:rPr lang="ar-JO" sz="3200" b="1" dirty="0"/>
              <a:t>الْخُلق</a:t>
            </a:r>
            <a:r>
              <a:rPr lang="ar-JO" sz="3200" b="1" dirty="0" smtClean="0"/>
              <a:t>، والنزاهة والصدق </a:t>
            </a:r>
            <a:r>
              <a:rPr lang="ar-JO" sz="3200" b="1" dirty="0" smtClean="0"/>
              <a:t>.</a:t>
            </a:r>
            <a:endParaRPr lang="ar-JO" sz="3200" b="1" dirty="0"/>
          </a:p>
          <a:p>
            <a:pPr marL="0" indent="0">
              <a:buNone/>
            </a:pPr>
            <a:r>
              <a:rPr lang="ar-JO" sz="3200" b="1" dirty="0" smtClean="0"/>
              <a:t>2-</a:t>
            </a:r>
            <a:r>
              <a:rPr lang="ar-JO" sz="3200" b="1" dirty="0"/>
              <a:t> </a:t>
            </a:r>
            <a:r>
              <a:rPr lang="ar-JO" sz="3200" b="1" dirty="0" smtClean="0"/>
              <a:t>عدم الإلمام بالأحكام الفقهية في مجال المال العام ، فربما ظن البعض جهلاً بأن استيلاءه على مال عام ليس حراماً.</a:t>
            </a:r>
          </a:p>
          <a:p>
            <a:pPr marL="0" indent="0">
              <a:buNone/>
            </a:pPr>
            <a:r>
              <a:rPr lang="ar-JO" sz="3200" b="1" dirty="0" smtClean="0"/>
              <a:t>3- </a:t>
            </a:r>
            <a:r>
              <a:rPr lang="ar-JO" sz="3200" b="1" dirty="0" smtClean="0"/>
              <a:t>ضعف التشريعات الناظمة للرقابة على المال العام وسهولة العقوبات على المخالفات في هذا </a:t>
            </a:r>
            <a:r>
              <a:rPr lang="ar-JO" sz="3200" b="1" dirty="0" smtClean="0"/>
              <a:t>الأمر وضعف أجهزة الرقابة على المال العام</a:t>
            </a:r>
            <a:endParaRPr lang="ar-JO" sz="3200" b="1" dirty="0" smtClean="0"/>
          </a:p>
          <a:p>
            <a:pPr marL="0" indent="0">
              <a:buNone/>
            </a:pPr>
            <a:r>
              <a:rPr lang="ar-JO" sz="3200" b="1" dirty="0" smtClean="0"/>
              <a:t>5- </a:t>
            </a:r>
            <a:r>
              <a:rPr lang="ar-JO" sz="3200" b="1" dirty="0" smtClean="0"/>
              <a:t>سوء تصميم و/أو تطبيق سياسات الموارد البشرية في المنظمة بدءا من سوء الاختيار والتعيين وشاملا لكل سيسات الموارد البشرية.</a:t>
            </a:r>
            <a:endParaRPr lang="ar-JO" sz="3200" b="1" dirty="0"/>
          </a:p>
          <a:p>
            <a:pPr marL="0" indent="0">
              <a:buNone/>
            </a:pPr>
            <a:endParaRPr lang="ar-JO" sz="32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كفاءة الأنفاق بالنسبة للموظف هي واجب وطني </a:t>
            </a:r>
            <a:endParaRPr lang="ar-JO" b="1" dirty="0">
              <a:solidFill>
                <a:srgbClr val="C00000"/>
              </a:solidFill>
            </a:endParaRPr>
          </a:p>
        </p:txBody>
      </p:sp>
      <p:sp>
        <p:nvSpPr>
          <p:cNvPr id="4" name="عنصر نائب للمحتوى 2"/>
          <p:cNvSpPr>
            <a:spLocks noGrp="1"/>
          </p:cNvSpPr>
          <p:nvPr>
            <p:ph idx="1"/>
          </p:nvPr>
        </p:nvSpPr>
        <p:spPr/>
        <p:txBody>
          <a:bodyPr>
            <a:normAutofit/>
          </a:bodyPr>
          <a:lstStyle/>
          <a:p>
            <a:r>
              <a:rPr lang="ar-JO" b="1" dirty="0" smtClean="0"/>
              <a:t>إضافة إلى البعد الفقهي </a:t>
            </a:r>
            <a:r>
              <a:rPr lang="ar-JO" b="1" dirty="0" smtClean="0"/>
              <a:t>والعقائدي وهناك أيضاً جانب آخر مرافق ومنسجم مع الجانب الفقهي ألا وهو الجانب الوطني. فحب الأوطان من  مكملات الإيمان بالله والمعتقد الحق.</a:t>
            </a:r>
          </a:p>
          <a:p>
            <a:r>
              <a:rPr lang="ar-JO" b="1" dirty="0"/>
              <a:t> </a:t>
            </a:r>
            <a:r>
              <a:rPr lang="ar-JO" b="1" dirty="0" smtClean="0"/>
              <a:t>الحرص والحفاظ على الأموال العامة في الوطن هو تجيد حقيقي لوطنية الإنسان وانتمائه وحبه الصادق وإخلاصه لوطنه.</a:t>
            </a:r>
          </a:p>
          <a:p>
            <a:r>
              <a:rPr lang="ar-JO" b="1" i="1" dirty="0" smtClean="0">
                <a:solidFill>
                  <a:srgbClr val="C00000"/>
                </a:solidFill>
              </a:rPr>
              <a:t>واجب </a:t>
            </a:r>
            <a:r>
              <a:rPr lang="ar-JO" b="1" i="1" dirty="0" smtClean="0">
                <a:solidFill>
                  <a:srgbClr val="C00000"/>
                </a:solidFill>
              </a:rPr>
              <a:t>على كل مواطن/ مقيم في المجتمع وكل مستفيد من خيرات البلد ومنتفع من مرافقه العامة كالمدارس والجامعات والمستشفيات والحدائق والملاعب والمتنزهات ، وعلى كل من ينعم بالأمن والأمان في ربوع البلد أن يصون الموارد المالية والمادية التي يتكون منها المال العام ويحافظ عليها بكل أشكال المحافظ من أجل استمرارية الانتفاع بها للأجيال الحالية ولديمومتها للأجيال القادمة.</a:t>
            </a:r>
            <a:endParaRPr lang="en-US" b="1" i="1" dirty="0">
              <a:solidFill>
                <a:srgbClr val="C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ثقافة كفاءة الإنفاق</a:t>
            </a:r>
            <a:endParaRPr lang="ar-JO" dirty="0"/>
          </a:p>
        </p:txBody>
      </p:sp>
      <p:sp>
        <p:nvSpPr>
          <p:cNvPr id="3" name="Content Placeholder 2"/>
          <p:cNvSpPr>
            <a:spLocks noGrp="1"/>
          </p:cNvSpPr>
          <p:nvPr>
            <p:ph idx="1"/>
          </p:nvPr>
        </p:nvSpPr>
        <p:spPr/>
        <p:txBody>
          <a:bodyPr/>
          <a:lstStyle/>
          <a:p>
            <a:pPr>
              <a:buNone/>
            </a:pPr>
            <a:r>
              <a:rPr lang="ar-JO" b="1" i="1" dirty="0" smtClean="0">
                <a:solidFill>
                  <a:srgbClr val="C00000"/>
                </a:solidFill>
              </a:rPr>
              <a:t>يجب </a:t>
            </a:r>
            <a:r>
              <a:rPr lang="ar-JO" b="1" i="1" dirty="0" smtClean="0">
                <a:solidFill>
                  <a:srgbClr val="C00000"/>
                </a:solidFill>
              </a:rPr>
              <a:t>نشر </a:t>
            </a:r>
            <a:r>
              <a:rPr lang="ar-JO" b="1" i="1" dirty="0" smtClean="0">
                <a:solidFill>
                  <a:srgbClr val="C00000"/>
                </a:solidFill>
              </a:rPr>
              <a:t>ثقافة إيجابية تحض على ما يلي:</a:t>
            </a:r>
          </a:p>
          <a:p>
            <a:r>
              <a:rPr lang="ar-JO" b="1" i="1" dirty="0" smtClean="0">
                <a:solidFill>
                  <a:srgbClr val="C00000"/>
                </a:solidFill>
              </a:rPr>
              <a:t> </a:t>
            </a:r>
            <a:r>
              <a:rPr lang="ar-JO" b="1" i="1" dirty="0" smtClean="0">
                <a:solidFill>
                  <a:srgbClr val="002060"/>
                </a:solidFill>
              </a:rPr>
              <a:t>عدم التعاطف مع </a:t>
            </a:r>
            <a:r>
              <a:rPr lang="ar-JO" b="1" i="1" dirty="0" smtClean="0">
                <a:solidFill>
                  <a:srgbClr val="002060"/>
                </a:solidFill>
              </a:rPr>
              <a:t>مسيئي استخدام المال </a:t>
            </a:r>
            <a:r>
              <a:rPr lang="ar-JO" b="1" i="1" dirty="0" smtClean="0">
                <a:solidFill>
                  <a:srgbClr val="002060"/>
                </a:solidFill>
              </a:rPr>
              <a:t>العام فهي ليست من الممارسات الإنسانية بل يجب التشدد معهم لإيقاف هدر المال العام وإتلافه. ومنع الأخرين من الانخراط بأعمال تتسبب في </a:t>
            </a:r>
            <a:r>
              <a:rPr lang="ar-JO" b="1" i="1" dirty="0" smtClean="0">
                <a:solidFill>
                  <a:srgbClr val="002060"/>
                </a:solidFill>
              </a:rPr>
              <a:t>ضياعه</a:t>
            </a:r>
          </a:p>
          <a:p>
            <a:r>
              <a:rPr lang="ar-JO" b="1" i="1" dirty="0" smtClean="0">
                <a:solidFill>
                  <a:srgbClr val="002060"/>
                </a:solidFill>
              </a:rPr>
              <a:t>تطوير الذات من أجل إتقان العمل المكلف به الموظف مما يحول دون هدر وتلف وضياع المال العام أو انفاقه في غير مصلحة عامة.</a:t>
            </a:r>
            <a:endParaRPr lang="ar-JO" dirty="0">
              <a:solidFill>
                <a:srgbClr val="00206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rgbClr val="C00000"/>
                </a:solidFill>
              </a:rPr>
              <a:t>الرقابة الذاتية وكفاءة الإنفاق</a:t>
            </a:r>
            <a:endParaRPr lang="ar-JO" b="1" dirty="0">
              <a:solidFill>
                <a:srgbClr val="C00000"/>
              </a:solidFill>
            </a:endParaRPr>
          </a:p>
        </p:txBody>
      </p:sp>
      <p:sp>
        <p:nvSpPr>
          <p:cNvPr id="4" name="عنصر نائب للمحتوى 2"/>
          <p:cNvSpPr>
            <a:spLocks noGrp="1"/>
          </p:cNvSpPr>
          <p:nvPr>
            <p:ph idx="1"/>
          </p:nvPr>
        </p:nvSpPr>
        <p:spPr/>
        <p:txBody>
          <a:bodyPr/>
          <a:lstStyle/>
          <a:p>
            <a:pPr marL="0" indent="0">
              <a:buNone/>
            </a:pPr>
            <a:r>
              <a:rPr lang="ar-JO" b="1" dirty="0" smtClean="0">
                <a:solidFill>
                  <a:srgbClr val="002060"/>
                </a:solidFill>
              </a:rPr>
              <a:t>مع وجود العديد من مصادر الرقابة وأجهزتها إلا أن:</a:t>
            </a:r>
          </a:p>
          <a:p>
            <a:r>
              <a:rPr lang="ar-JO" b="1" dirty="0" smtClean="0">
                <a:solidFill>
                  <a:srgbClr val="002060"/>
                </a:solidFill>
              </a:rPr>
              <a:t> الأخطاء والممارسات السلبية والتجاوزات والانحرافات مازالت تقع ومازال بعض الأشخاص قادرين على استغلال الظروف أو التعاطف من الآخرين أو التحايل على الأنظمة لتحقيق مآرب شخصية ومنفعة ذاتية.</a:t>
            </a:r>
          </a:p>
          <a:p>
            <a:r>
              <a:rPr lang="ar-JO" b="1" dirty="0" smtClean="0">
                <a:solidFill>
                  <a:srgbClr val="002060"/>
                </a:solidFill>
              </a:rPr>
              <a:t>ربما يتمكن الشخص المتعدي على المال العام من الإفلات من الرقابة التي تمارسها الأجهزة الرقابية .</a:t>
            </a:r>
          </a:p>
          <a:p>
            <a:r>
              <a:rPr lang="ar-JO" b="1" dirty="0" smtClean="0">
                <a:solidFill>
                  <a:srgbClr val="002060"/>
                </a:solidFill>
              </a:rPr>
              <a:t>ربما يتعذر كشف أمر المخالفات لعدم توفر الأدلة الدامغة على ارتكابها أو لأي سبب ممكن</a:t>
            </a:r>
          </a:p>
          <a:p>
            <a:pPr marL="0" indent="0">
              <a:buNone/>
            </a:pPr>
            <a:r>
              <a:rPr lang="ar-JO" b="1" dirty="0" smtClean="0">
                <a:solidFill>
                  <a:srgbClr val="002060"/>
                </a:solidFill>
              </a:rPr>
              <a:t>من هنا نقول أنه لربما كانت الرقابة الذاتية انفع بكثير في منع ارتكاب المخالفات المتعلقة بالغش او الرشوة أو السرقة أو الهدر أو أي مخالفة وإساءة استخدام للمال العام</a:t>
            </a:r>
            <a:endParaRPr lang="en-US" b="1" dirty="0">
              <a:solidFill>
                <a:srgbClr val="00206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rgbClr val="C00000"/>
                </a:solidFill>
              </a:rPr>
              <a:t>ماهي الرقابة الذاتية للأفراد على أداءهم</a:t>
            </a:r>
            <a:endParaRPr lang="ar-JO" b="1" dirty="0">
              <a:solidFill>
                <a:srgbClr val="C00000"/>
              </a:solidFill>
            </a:endParaRPr>
          </a:p>
        </p:txBody>
      </p:sp>
      <p:sp>
        <p:nvSpPr>
          <p:cNvPr id="4" name="عنصر نائب للمحتوى 2"/>
          <p:cNvSpPr>
            <a:spLocks noGrp="1"/>
          </p:cNvSpPr>
          <p:nvPr>
            <p:ph idx="1"/>
          </p:nvPr>
        </p:nvSpPr>
        <p:spPr/>
        <p:txBody>
          <a:bodyPr/>
          <a:lstStyle/>
          <a:p>
            <a:r>
              <a:rPr lang="ar-JO" b="1" dirty="0" smtClean="0"/>
              <a:t>هي </a:t>
            </a:r>
            <a:r>
              <a:rPr lang="ar-JO" b="1" dirty="0"/>
              <a:t>رقابةُ الموظف لنفسه في سِرِّه </a:t>
            </a:r>
            <a:r>
              <a:rPr lang="ar-JO" b="1" dirty="0" err="1"/>
              <a:t>وعَلانيته</a:t>
            </a:r>
            <a:r>
              <a:rPr lang="ar-JO" b="1" dirty="0"/>
              <a:t>، </a:t>
            </a:r>
            <a:r>
              <a:rPr lang="ar-JO" b="1" dirty="0" smtClean="0"/>
              <a:t>انطلاقا من خشيته من ربه لأنه يعلم أن الله  </a:t>
            </a:r>
            <a:r>
              <a:rPr lang="ar-JO" b="1" dirty="0"/>
              <a:t>لا يَعزُب عن علمه شيء، بل يعلم السرَّ وما خفي في </a:t>
            </a:r>
            <a:r>
              <a:rPr lang="ar-JO" b="1" dirty="0" smtClean="0"/>
              <a:t>الصدور وأن الله محيط بكل   عمل للمخلوقات :</a:t>
            </a:r>
          </a:p>
          <a:p>
            <a:pPr marL="0" indent="0">
              <a:buNone/>
            </a:pPr>
            <a:r>
              <a:rPr lang="ar-JO" b="1" dirty="0" smtClean="0"/>
              <a:t>قال سبحانه: </a:t>
            </a:r>
            <a:r>
              <a:rPr lang="ar-JO" b="1" dirty="0"/>
              <a:t>﴿ إِنَّ اللَّهَ كَانَ عَلَيْكُمْ رَقِيبًا ﴾ [النساء: 1</a:t>
            </a:r>
            <a:r>
              <a:rPr lang="ar-JO" b="1" dirty="0" smtClean="0"/>
              <a:t>]</a:t>
            </a:r>
          </a:p>
          <a:p>
            <a:pPr marL="0" indent="0">
              <a:buNone/>
            </a:pPr>
            <a:r>
              <a:rPr lang="ar-JO" b="1" dirty="0" smtClean="0"/>
              <a:t> وقال سبحانه:  </a:t>
            </a:r>
            <a:r>
              <a:rPr lang="ar-JO" b="1" dirty="0"/>
              <a:t>﴿ وَكَانَ اللَّهُ بِمَا </a:t>
            </a:r>
            <a:r>
              <a:rPr lang="ar-JO" b="1" dirty="0" smtClean="0"/>
              <a:t>َ</a:t>
            </a:r>
            <a:r>
              <a:rPr lang="ar-JO" b="1" dirty="0"/>
              <a:t>ي</a:t>
            </a:r>
            <a:r>
              <a:rPr lang="ar-JO" b="1" dirty="0" smtClean="0"/>
              <a:t>عمَلُونَ </a:t>
            </a:r>
            <a:r>
              <a:rPr lang="ar-JO" b="1" dirty="0"/>
              <a:t>مُحِيطًا ﴾ [النساء: 108</a:t>
            </a:r>
            <a:r>
              <a:rPr lang="ar-JO" b="1" dirty="0" smtClean="0"/>
              <a:t>]. </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5</a:t>
            </a:fld>
            <a:endParaRPr lang="en-US" altLang="ar-SA" sz="1200">
              <a:solidFill>
                <a:schemeClr val="bg1"/>
              </a:solidFill>
            </a:endParaRPr>
          </a:p>
        </p:txBody>
      </p:sp>
      <p:sp>
        <p:nvSpPr>
          <p:cNvPr id="7" name="Text Box 2"/>
          <p:cNvSpPr txBox="1">
            <a:spLocks noChangeArrowheads="1"/>
          </p:cNvSpPr>
          <p:nvPr/>
        </p:nvSpPr>
        <p:spPr bwMode="auto">
          <a:xfrm>
            <a:off x="1274619" y="2247756"/>
            <a:ext cx="9913796" cy="41088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لننتقل الآن إلى مجال النظرية الاقتصادية</a:t>
            </a:r>
          </a:p>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الندرة: يقصد بها ندرة ومحدودية الموارد</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عبر عنها علماء الاقتصاد بهذا النحو:</a:t>
            </a:r>
          </a:p>
          <a:p>
            <a:pPr algn="ctr" rtl="1" eaLnBrk="1" hangingPunct="1">
              <a:spcBef>
                <a:spcPct val="50000"/>
              </a:spcBef>
              <a:buFontTx/>
              <a:buNone/>
            </a:pPr>
            <a:r>
              <a:rPr lang="ar-JO" i="1" dirty="0" smtClean="0"/>
              <a:t>‭ ‬</a:t>
            </a:r>
            <a:r>
              <a:rPr lang="ar-JO" sz="4000" b="1" i="1" dirty="0" smtClean="0"/>
              <a:t>عدم‭ ‬قدرة‭ ‬الموارد‭ ‬ أو‭ ‬عناصر‭ ‬الإنتاج‭ ‬أو‭ ‬السلع‭ ‬والخدمات‭ ‬أو‭ ‬الأموال‭ ‬على‭ ‬إشباع‭ ‬كل‭ ‬حاجات‭ ‬أو‭ ‬رغبات‭ ‬الإنسان</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19458"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solidFill>
                  <a:srgbClr val="C00000"/>
                </a:solidFill>
              </a:rPr>
              <a:t>كيف نجعل مواردنا البشرية حريصة على كفاءة الإنفاق</a:t>
            </a:r>
            <a:endParaRPr lang="ar-JO"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ar-JO" b="1" dirty="0" smtClean="0">
                <a:solidFill>
                  <a:srgbClr val="002060"/>
                </a:solidFill>
              </a:rPr>
              <a:t>وضع لوائح وتعليمات واضحة وشفافة ودقيقة للعمل وتوضيح المعايير والمؤشرات لقياس وتقييم أداء العاملين مع التركيز على المعيار الأخلاقي كالأمانة والدقة والحرص على الممتلكات، وغيرها</a:t>
            </a:r>
          </a:p>
          <a:p>
            <a:r>
              <a:rPr lang="ar-JO" b="1" dirty="0" smtClean="0">
                <a:solidFill>
                  <a:srgbClr val="002060"/>
                </a:solidFill>
              </a:rPr>
              <a:t>تطبيق السياسات والقواعد على الجميع دون محاباة أو تمييز سواء في حالة المكافأة أو في حالة المعاقبة .</a:t>
            </a:r>
          </a:p>
          <a:p>
            <a:r>
              <a:rPr lang="ar-JO" b="1" dirty="0" smtClean="0">
                <a:solidFill>
                  <a:srgbClr val="002060"/>
                </a:solidFill>
              </a:rPr>
              <a:t>تطبيق عقوبات رادعة للمخالفين تجعل الموظف يفكر كثيرا قبل ارتكاب المخالفات بخصوص المال العام</a:t>
            </a:r>
          </a:p>
          <a:p>
            <a:r>
              <a:rPr lang="ar-JO" b="1" dirty="0" smtClean="0">
                <a:solidFill>
                  <a:srgbClr val="002060"/>
                </a:solidFill>
              </a:rPr>
              <a:t>إشراك الموظفين ببرامج تدريب في الجوانب السلوكية وتغيير الثقافة السلبية وبناء الممارسات الجيدة في </a:t>
            </a:r>
            <a:r>
              <a:rPr lang="ar-JO" b="1" dirty="0" smtClean="0">
                <a:solidFill>
                  <a:srgbClr val="002060"/>
                </a:solidFill>
              </a:rPr>
              <a:t>العمل</a:t>
            </a:r>
          </a:p>
          <a:p>
            <a:r>
              <a:rPr lang="ar-JO" b="1" dirty="0" smtClean="0">
                <a:solidFill>
                  <a:srgbClr val="002060"/>
                </a:solidFill>
              </a:rPr>
              <a:t>التركيز على معيار كفاءة الإنفاق في أنشطة المقابلة والتعيين والترقية وإنهاء الخدمة</a:t>
            </a:r>
          </a:p>
          <a:p>
            <a:r>
              <a:rPr lang="ar-JO" b="1" dirty="0" smtClean="0">
                <a:solidFill>
                  <a:srgbClr val="002060"/>
                </a:solidFill>
              </a:rPr>
              <a:t>تقديم الحوافز المادية والمعنوية للمتميزين في كفاءة الانفاق</a:t>
            </a:r>
            <a:endParaRPr lang="en-US" b="1" dirty="0" smtClean="0">
              <a:solidFill>
                <a:srgbClr val="002060"/>
              </a:solidFill>
            </a:endParaRPr>
          </a:p>
          <a:p>
            <a:endParaRPr lang="ar-JO" b="1"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6</a:t>
            </a:fld>
            <a:endParaRPr lang="en-US" altLang="ar-SA" sz="1200">
              <a:solidFill>
                <a:schemeClr val="bg1"/>
              </a:solidFill>
            </a:endParaRPr>
          </a:p>
        </p:txBody>
      </p:sp>
      <p:sp>
        <p:nvSpPr>
          <p:cNvPr id="7" name="Text Box 2"/>
          <p:cNvSpPr txBox="1">
            <a:spLocks noChangeArrowheads="1"/>
          </p:cNvSpPr>
          <p:nvPr/>
        </p:nvSpPr>
        <p:spPr bwMode="auto">
          <a:xfrm>
            <a:off x="1274619" y="2247756"/>
            <a:ext cx="9913796" cy="246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50000"/>
              </a:spcBef>
              <a:buFontTx/>
              <a:buNone/>
            </a:pPr>
            <a:r>
              <a:rPr lang="ar-SA" altLang="en-US" sz="5400" b="1" u="sng" dirty="0" smtClean="0">
                <a:solidFill>
                  <a:srgbClr val="002060"/>
                </a:solidFill>
                <a:latin typeface="Arial" panose="020B0604020202020204" pitchFamily="34" charset="0"/>
                <a:cs typeface="Traditional Arabic" panose="02020603050405020304" pitchFamily="18" charset="-78"/>
              </a:rPr>
              <a:t>دور الحكومة في الاقتصاد الكلي</a:t>
            </a:r>
          </a:p>
          <a:p>
            <a:pPr algn="ctr" rtl="1" eaLnBrk="1" hangingPunct="1">
              <a:spcBef>
                <a:spcPct val="50000"/>
              </a:spcBef>
              <a:buFontTx/>
              <a:buNone/>
            </a:pPr>
            <a:r>
              <a:rPr lang="ar-JO" i="1" dirty="0" smtClean="0"/>
              <a:t>‭ ‬</a:t>
            </a:r>
            <a:r>
              <a:rPr lang="ar-JO" sz="4000" dirty="0" smtClean="0"/>
              <a:t>يستخدم صانعو السياسة أداتين للتأثير في النشاط الاقتصادي للبلد، هما.</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0482"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7</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3093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النقدية</a:t>
            </a:r>
          </a:p>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المالية</a:t>
            </a:r>
          </a:p>
          <a:p>
            <a:pPr algn="ctr" rtl="1" eaLnBrk="1" hangingPunct="1">
              <a:spcBef>
                <a:spcPct val="50000"/>
              </a:spcBef>
              <a:buFontTx/>
              <a:buNone/>
            </a:pPr>
            <a:r>
              <a:rPr lang="ar-JO" i="1" dirty="0" smtClean="0"/>
              <a:t>‭ ‬</a:t>
            </a:r>
            <a:r>
              <a:rPr lang="ar-JO" sz="4000" dirty="0" smtClean="0"/>
              <a:t>سنتعرف على أثر كل من السياستين بشكل مختصر</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1506"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8</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6155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FontTx/>
              <a:buAutoNum type="arabic1Minus"/>
            </a:pPr>
            <a:r>
              <a:rPr lang="ar-SA" altLang="en-US" sz="5400" b="1" u="sng" dirty="0" smtClean="0">
                <a:solidFill>
                  <a:srgbClr val="002060"/>
                </a:solidFill>
                <a:latin typeface="Arial" panose="020B0604020202020204" pitchFamily="34" charset="0"/>
                <a:cs typeface="Traditional Arabic" panose="02020603050405020304" pitchFamily="18" charset="-78"/>
              </a:rPr>
              <a:t>السياسة النقدية</a:t>
            </a:r>
          </a:p>
          <a:p>
            <a:pPr algn="ctr" rtl="1" eaLnBrk="1" hangingPunct="1">
              <a:spcBef>
                <a:spcPct val="50000"/>
              </a:spcBef>
              <a:buFontTx/>
              <a:buNone/>
            </a:pPr>
            <a:r>
              <a:rPr lang="ar-JO" i="1" dirty="0" smtClean="0"/>
              <a:t>‭ ‬</a:t>
            </a:r>
            <a:r>
              <a:rPr lang="ar-JO" sz="4000" dirty="0" smtClean="0"/>
              <a:t>يمارسها البنك المركزي وأداتها الأساسية هي عرض النقد، وتتطلب استخدام أدوات مثل:</a:t>
            </a:r>
          </a:p>
          <a:p>
            <a:pPr algn="ctr" rtl="1" eaLnBrk="1" hangingPunct="1">
              <a:spcBef>
                <a:spcPct val="50000"/>
              </a:spcBef>
              <a:buFontTx/>
              <a:buChar char="-"/>
            </a:pPr>
            <a:r>
              <a:rPr lang="ar-JO" sz="4000" dirty="0" smtClean="0"/>
              <a:t> </a:t>
            </a:r>
            <a:r>
              <a:rPr lang="ar-JO" sz="3600" dirty="0" smtClean="0">
                <a:solidFill>
                  <a:srgbClr val="C00000"/>
                </a:solidFill>
              </a:rPr>
              <a:t>معدل الفائدة</a:t>
            </a:r>
          </a:p>
          <a:p>
            <a:pPr algn="ctr" rtl="1" eaLnBrk="1" hangingPunct="1">
              <a:spcBef>
                <a:spcPct val="50000"/>
              </a:spcBef>
              <a:buFontTx/>
              <a:buChar char="-"/>
            </a:pPr>
            <a:r>
              <a:rPr lang="ar-JO" sz="3600" dirty="0" smtClean="0">
                <a:solidFill>
                  <a:srgbClr val="C00000"/>
                </a:solidFill>
              </a:rPr>
              <a:t> نسب الاحتياطي الالزامي للبنوك</a:t>
            </a:r>
          </a:p>
          <a:p>
            <a:pPr algn="ctr" rtl="1" eaLnBrk="1" hangingPunct="1">
              <a:spcBef>
                <a:spcPct val="50000"/>
              </a:spcBef>
              <a:buFontTx/>
              <a:buChar char="-"/>
            </a:pPr>
            <a:r>
              <a:rPr lang="ar-JO" sz="3600" dirty="0" smtClean="0">
                <a:solidFill>
                  <a:srgbClr val="C00000"/>
                </a:solidFill>
              </a:rPr>
              <a:t>بيع أو شراء أوراق المال الحكومية</a:t>
            </a:r>
          </a:p>
          <a:p>
            <a:pPr algn="ctr" rtl="1" eaLnBrk="1" hangingPunct="1">
              <a:spcBef>
                <a:spcPct val="50000"/>
              </a:spcBef>
              <a:buFontTx/>
              <a:buChar char="-"/>
            </a:pPr>
            <a:r>
              <a:rPr lang="ar-JO" sz="3600" dirty="0" smtClean="0">
                <a:solidFill>
                  <a:srgbClr val="C00000"/>
                </a:solidFill>
              </a:rPr>
              <a:t>أسعار الصرف </a:t>
            </a:r>
            <a:r>
              <a:rPr lang="ar-JO" sz="4000" dirty="0" smtClean="0"/>
              <a:t>.</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2530"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9</a:t>
            </a:fld>
            <a:endParaRPr lang="en-US" altLang="ar-SA" sz="1200">
              <a:solidFill>
                <a:schemeClr val="bg1"/>
              </a:solidFill>
            </a:endParaRPr>
          </a:p>
        </p:txBody>
      </p:sp>
      <p:sp>
        <p:nvSpPr>
          <p:cNvPr id="7" name="Text Box 2"/>
          <p:cNvSpPr txBox="1">
            <a:spLocks noChangeArrowheads="1"/>
          </p:cNvSpPr>
          <p:nvPr/>
        </p:nvSpPr>
        <p:spPr bwMode="auto">
          <a:xfrm>
            <a:off x="1274619" y="845127"/>
            <a:ext cx="9913796" cy="49552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marL="914400" indent="-914400" algn="ctr" rtl="1" eaLnBrk="1" hangingPunct="1">
              <a:spcBef>
                <a:spcPct val="50000"/>
              </a:spcBef>
              <a:buNone/>
            </a:pPr>
            <a:r>
              <a:rPr lang="ar-SA" altLang="en-US" sz="5400" b="1" u="sng" dirty="0" smtClean="0">
                <a:solidFill>
                  <a:srgbClr val="002060"/>
                </a:solidFill>
                <a:latin typeface="Arial" panose="020B0604020202020204" pitchFamily="34" charset="0"/>
                <a:cs typeface="Traditional Arabic" panose="02020603050405020304" pitchFamily="18" charset="-78"/>
              </a:rPr>
              <a:t>ب- السياسة المالية</a:t>
            </a:r>
          </a:p>
          <a:p>
            <a:pPr algn="ctr" rtl="1" eaLnBrk="1" hangingPunct="1">
              <a:spcBef>
                <a:spcPct val="50000"/>
              </a:spcBef>
              <a:buFontTx/>
              <a:buNone/>
            </a:pPr>
            <a:r>
              <a:rPr lang="ar-JO" i="1" dirty="0" smtClean="0"/>
              <a:t>‭ ‬</a:t>
            </a:r>
            <a:r>
              <a:rPr lang="ar-JO" sz="4000" dirty="0" smtClean="0"/>
              <a:t>مهمتها التأثير على مستوى النشاط الاقتصادي وتحريك عجلة الاقتصاد من خلال أدوات من أهمها:</a:t>
            </a:r>
          </a:p>
          <a:p>
            <a:pPr algn="ctr" rtl="1" eaLnBrk="1" hangingPunct="1">
              <a:spcBef>
                <a:spcPct val="50000"/>
              </a:spcBef>
              <a:buFontTx/>
              <a:buChar char="-"/>
            </a:pPr>
            <a:r>
              <a:rPr lang="ar-JO" sz="3600" dirty="0" smtClean="0">
                <a:solidFill>
                  <a:srgbClr val="C00000"/>
                </a:solidFill>
              </a:rPr>
              <a:t>حجم ومحتوى الإنفاق</a:t>
            </a:r>
          </a:p>
          <a:p>
            <a:pPr algn="ctr" rtl="1" eaLnBrk="1" hangingPunct="1">
              <a:spcBef>
                <a:spcPct val="50000"/>
              </a:spcBef>
              <a:buFontTx/>
              <a:buChar char="-"/>
            </a:pPr>
            <a:r>
              <a:rPr lang="ar-JO" sz="3600" dirty="0" smtClean="0">
                <a:solidFill>
                  <a:srgbClr val="C00000"/>
                </a:solidFill>
              </a:rPr>
              <a:t>مستوى وأنواع الضرائب والتحويلات</a:t>
            </a:r>
          </a:p>
          <a:p>
            <a:pPr algn="ctr" rtl="1" eaLnBrk="1" hangingPunct="1">
              <a:spcBef>
                <a:spcPct val="50000"/>
              </a:spcBef>
              <a:buFontTx/>
              <a:buChar char="-"/>
            </a:pPr>
            <a:r>
              <a:rPr lang="ar-JO" sz="3600" dirty="0" smtClean="0">
                <a:solidFill>
                  <a:srgbClr val="C00000"/>
                </a:solidFill>
              </a:rPr>
              <a:t>مدى وصيغة الاقتراض .</a:t>
            </a:r>
            <a:endParaRPr lang="en-US" altLang="en-US" sz="2800" b="1" u="sng" dirty="0">
              <a:solidFill>
                <a:srgbClr val="C00000"/>
              </a:solidFill>
              <a:latin typeface="Arial" panose="020B0604020202020204" pitchFamily="34" charset="0"/>
              <a:cs typeface="Traditional Arabic" panose="02020603050405020304" pitchFamily="18" charset="-78"/>
            </a:endParaRPr>
          </a:p>
        </p:txBody>
      </p:sp>
      <p:graphicFrame>
        <p:nvGraphicFramePr>
          <p:cNvPr id="17410" name="Object 2"/>
          <p:cNvGraphicFramePr>
            <a:graphicFrameLocks noChangeAspect="1"/>
          </p:cNvGraphicFramePr>
          <p:nvPr/>
        </p:nvGraphicFramePr>
        <p:xfrm>
          <a:off x="9795164" y="0"/>
          <a:ext cx="2175162" cy="1558925"/>
        </p:xfrm>
        <a:graphic>
          <a:graphicData uri="http://schemas.openxmlformats.org/presentationml/2006/ole">
            <p:oleObj spid="_x0000_s23554" name="Picture" r:id="rId4" imgW="1568110" imgH="1328413" progId="StaticMetafile">
              <p:embed/>
            </p:oleObj>
          </a:graphicData>
        </a:graphic>
      </p:graphicFrame>
    </p:spTree>
    <p:extLst>
      <p:ext uri="{BB962C8B-B14F-4D97-AF65-F5344CB8AC3E}">
        <p14:creationId xmlns:p14="http://schemas.microsoft.com/office/powerpoint/2010/main" xmlns=""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14307</TotalTime>
  <Words>2513</Words>
  <Application>Microsoft Office PowerPoint</Application>
  <PresentationFormat>Custom</PresentationFormat>
  <Paragraphs>335</Paragraphs>
  <Slides>50</Slides>
  <Notes>39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نسق Office</vt:lpstr>
      <vt:lpstr>Picture</vt:lpstr>
      <vt:lpstr>Slide 1</vt:lpstr>
      <vt:lpstr>نذكر قول الله تعالى:  ” والذين إذا أنفقوا لم يسرفوا ولم يقتروا ، وكان بين ذلك قواما“  الأية 67: سورة الفرقان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بعض صور عدم كفاءة إنفاق المال العام في العصر الحديث</vt:lpstr>
      <vt:lpstr>تابع:</vt:lpstr>
      <vt:lpstr>أسباب عدم كفاءة الإنفاق لدى الأفراد : غالبا تعود إلى </vt:lpstr>
      <vt:lpstr>كفاءة الأنفاق بالنسبة للموظف هي واجب وطني </vt:lpstr>
      <vt:lpstr>ثقافة كفاءة الإنفاق</vt:lpstr>
      <vt:lpstr>الرقابة الذاتية وكفاءة الإنفاق</vt:lpstr>
      <vt:lpstr>ماهي الرقابة الذاتية للأفراد على أداءهم</vt:lpstr>
      <vt:lpstr>كيف نجعل مواردنا البشرية حريصة على كفاءة الإنفاق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The Fox</cp:lastModifiedBy>
  <cp:revision>139</cp:revision>
  <dcterms:created xsi:type="dcterms:W3CDTF">2015-09-02T04:50:08Z</dcterms:created>
  <dcterms:modified xsi:type="dcterms:W3CDTF">2022-03-19T21:42:12Z</dcterms:modified>
</cp:coreProperties>
</file>